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1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17" r:id="rId12"/>
    <p:sldId id="318" r:id="rId13"/>
    <p:sldId id="268" r:id="rId14"/>
    <p:sldId id="269" r:id="rId15"/>
    <p:sldId id="270" r:id="rId16"/>
    <p:sldId id="31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21" r:id="rId28"/>
    <p:sldId id="284" r:id="rId29"/>
    <p:sldId id="316" r:id="rId30"/>
    <p:sldId id="285" r:id="rId31"/>
    <p:sldId id="286" r:id="rId32"/>
    <p:sldId id="287" r:id="rId33"/>
    <p:sldId id="288" r:id="rId34"/>
    <p:sldId id="289" r:id="rId35"/>
    <p:sldId id="290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22" r:id="rId44"/>
    <p:sldId id="302" r:id="rId45"/>
    <p:sldId id="303" r:id="rId46"/>
    <p:sldId id="304" r:id="rId47"/>
    <p:sldId id="305" r:id="rId48"/>
    <p:sldId id="307" r:id="rId49"/>
    <p:sldId id="323" r:id="rId50"/>
    <p:sldId id="308" r:id="rId51"/>
    <p:sldId id="319" r:id="rId52"/>
    <p:sldId id="320" r:id="rId53"/>
    <p:sldId id="309" r:id="rId54"/>
    <p:sldId id="310" r:id="rId55"/>
    <p:sldId id="311" r:id="rId56"/>
    <p:sldId id="312" r:id="rId57"/>
    <p:sldId id="258" r:id="rId5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2603-214B-4281-B592-03BC865A1681}" type="datetimeFigureOut">
              <a:rPr lang="hu-HU" smtClean="0"/>
              <a:pPr/>
              <a:t>2025.03.09.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2FB5-F1C6-45BD-BA23-EDC598784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86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>
                <a:latin typeface="Calibri" pitchFamily="34" charset="0"/>
              </a:rPr>
              <a:t>A felhasználók számára kiajánlott jogok lehetnek megosztás szintűek, vagy fájlrendszer szintűek.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>
                <a:latin typeface="Calibri" pitchFamily="34" charset="0"/>
              </a:rPr>
              <a:t>A jogosultságok kiosztása lehet automatikus valamilyen hierarchia alapján, vagy lehet egyedi minden dokumentumra digitális jogosultságkezelés alapján</a:t>
            </a:r>
          </a:p>
        </p:txBody>
      </p:sp>
      <p:sp>
        <p:nvSpPr>
          <p:cNvPr id="9220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CD7C10-0DC2-45D2-86B1-52429D17B537}" type="slidenum">
              <a:rPr lang="hu-HU" altLang="hu-HU"/>
              <a:pPr algn="r" eaLnBrk="1" hangingPunct="1">
                <a:spcBef>
                  <a:spcPct val="0"/>
                </a:spcBef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042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1268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E8070-3BBC-4CD6-92F4-4159A781D33B}" type="slidenum">
              <a:rPr lang="hu-HU" altLang="hu-HU"/>
              <a:pPr algn="r" eaLnBrk="1" hangingPunct="1">
                <a:spcBef>
                  <a:spcPct val="0"/>
                </a:spcBef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439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263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548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180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AF4-4AEB-4E59-A2BB-2F70667A6F37}" type="slidenum">
              <a:rPr lang="hu-HU" altLang="hu-HU" smtClean="0"/>
              <a:pPr/>
              <a:t>35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79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A1700467.KOR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600" dirty="0"/>
              <a:t>Ügykezelői alapvizsga</a:t>
            </a:r>
            <a:br>
              <a:rPr lang="hu-HU" sz="4600" dirty="0"/>
            </a:br>
            <a:r>
              <a:rPr lang="hu-HU" sz="4600" dirty="0"/>
              <a:t>IV. FEJEZET</a:t>
            </a:r>
            <a:br>
              <a:rPr lang="hu-HU" sz="4600" dirty="0"/>
            </a:br>
            <a:r>
              <a:rPr lang="hu-HU" sz="4600" dirty="0"/>
              <a:t>A KÖZIGAZGATÁS </a:t>
            </a:r>
            <a:br>
              <a:rPr lang="hu-HU" sz="4600" dirty="0"/>
            </a:br>
            <a:r>
              <a:rPr lang="hu-HU" sz="4600" dirty="0"/>
              <a:t>INFORMATIKAI TÁMOGATÁSA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altLang="hu-HU" dirty="0" err="1">
                <a:latin typeface="+mj-lt"/>
                <a:cs typeface="Times New Roman" pitchFamily="18" charset="0"/>
              </a:rPr>
              <a:t>Hatályosította</a:t>
            </a:r>
            <a:r>
              <a:rPr lang="hu-HU" altLang="hu-HU" dirty="0">
                <a:latin typeface="+mj-lt"/>
                <a:cs typeface="Times New Roman" pitchFamily="18" charset="0"/>
              </a:rPr>
              <a:t>: Rejtélyi Hajnalka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altLang="hu-HU" dirty="0">
                <a:latin typeface="+mj-lt"/>
                <a:cs typeface="Times New Roman" pitchFamily="18" charset="0"/>
              </a:rPr>
              <a:t>2025. február 28.</a:t>
            </a:r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1.4. Csoportmunka</a:t>
            </a:r>
          </a:p>
        </p:txBody>
      </p:sp>
      <p:sp>
        <p:nvSpPr>
          <p:cNvPr id="13315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825625"/>
            <a:ext cx="8424936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hu-HU" sz="2400" b="1" dirty="0">
                <a:latin typeface="+mj-lt"/>
                <a:cs typeface="Times New Roman" pitchFamily="18" charset="0"/>
              </a:rPr>
              <a:t>A csoportmunka általában egy feladat vagy projekt végrehajtására szerveződő egység, mely igényli a csoporttagok közötti kooperációt. Fontos jellemzője a csoporton belüli pozitív egymásrautaltság. </a:t>
            </a:r>
            <a:r>
              <a:rPr altLang="hu-HU" sz="2400" b="1" dirty="0">
                <a:latin typeface="+mj-lt"/>
                <a:cs typeface="Times New Roman" pitchFamily="18" charset="0"/>
              </a:rPr>
              <a:t>A csoportmunka</a:t>
            </a:r>
            <a:r>
              <a:rPr altLang="hu-HU" sz="2400" dirty="0">
                <a:latin typeface="+mj-lt"/>
                <a:cs typeface="Times New Roman" pitchFamily="18" charset="0"/>
              </a:rPr>
              <a:t> a projekt szemléletű működés alapja, lehetővé teszi, hogy több ember ugyanazon anyagon dolgozzon egy időben.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altLang="hu-HU" sz="9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altLang="hu-HU" sz="9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Leggyakrabban az alábbi szolgáltatások használatát takarja: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altLang="hu-HU" sz="800" b="1" dirty="0"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Levelezőrendszer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Azonnali üzenetküldő szolgáltatás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Portál szolgáltatás</a:t>
            </a:r>
          </a:p>
        </p:txBody>
      </p:sp>
      <p:sp>
        <p:nvSpPr>
          <p:cNvPr id="13318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0226CF2-6EA9-4A01-9A91-E1894708D38D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947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290D6-9A49-48F9-B41F-B338635F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1.5. Felhő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2FFFB-6364-484B-B129-D18819DD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/>
              <a:t>A felhő tulajdonképpen olyan hálózaton elérhető erőforráskészlet, melyből a felhasználók az igényeinek megfelelő erőforrásokat tudják gyorsan és rugalmasan elérni</a:t>
            </a:r>
          </a:p>
          <a:p>
            <a:pPr algn="just"/>
            <a:r>
              <a:rPr lang="hu-HU" dirty="0"/>
              <a:t>Kialakítás szerint lehet:</a:t>
            </a:r>
          </a:p>
          <a:p>
            <a:pPr lvl="1" algn="just"/>
            <a:r>
              <a:rPr lang="hu-HU" dirty="0"/>
              <a:t>Publikus felhő</a:t>
            </a:r>
          </a:p>
          <a:p>
            <a:pPr lvl="1" algn="just"/>
            <a:r>
              <a:rPr lang="hu-HU" dirty="0"/>
              <a:t>Privát felhő</a:t>
            </a:r>
          </a:p>
          <a:p>
            <a:pPr lvl="1" algn="just"/>
            <a:r>
              <a:rPr lang="hu-HU" dirty="0"/>
              <a:t>Hibrid felhő</a:t>
            </a:r>
          </a:p>
          <a:p>
            <a:pPr lvl="1" algn="just"/>
            <a:r>
              <a:rPr lang="hu-HU" dirty="0"/>
              <a:t>Közösségi felhő</a:t>
            </a:r>
          </a:p>
        </p:txBody>
      </p:sp>
    </p:spTree>
    <p:extLst>
      <p:ext uri="{BB962C8B-B14F-4D97-AF65-F5344CB8AC3E}">
        <p14:creationId xmlns:p14="http://schemas.microsoft.com/office/powerpoint/2010/main" val="106267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290D6-9A49-48F9-B41F-B338635F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1.5. Felhő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2FFFB-6364-484B-B129-D18819DD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hu-HU" dirty="0"/>
              <a:t>A felhőben igénybe vehető alapvetőn szolgáltatások:</a:t>
            </a:r>
          </a:p>
          <a:p>
            <a:pPr lvl="1" algn="just"/>
            <a:r>
              <a:rPr lang="hu-HU" dirty="0"/>
              <a:t>IaaS – infrastruktúra mint szolgáltatás: ez esetben a felhőben a hardver elemek igénybevétele történik, melyen a rendszer kialakítása az igénybe vevő feladata</a:t>
            </a:r>
          </a:p>
          <a:p>
            <a:pPr lvl="1" algn="just"/>
            <a:r>
              <a:rPr lang="hu-HU" dirty="0"/>
              <a:t>PaaS – platform mint szolgáltatás: ez a kategória már kész, valamilyen operációs rendszeren futó, adott feladatot ellátó eszköz igénybevételét jelenti, ahol az igénye vevőnek már nem kell a telepítési és beállítási lépéseket elvégeznie, mert azokat már készen kapja</a:t>
            </a:r>
          </a:p>
          <a:p>
            <a:pPr lvl="1" algn="just"/>
            <a:r>
              <a:rPr lang="hu-HU" dirty="0"/>
              <a:t>SaaS – Szoftver mint szolgáltatás: ez a modell lehetővé teszi, hogy az igénybe vevőkész működő rendszerek béreljen a felhő szolgáltatótól, ahol már csak az adatait kell megfelelően elhelyeznie.</a:t>
            </a:r>
          </a:p>
          <a:p>
            <a:pPr marL="0" indent="0" algn="just">
              <a:buNone/>
            </a:pPr>
            <a:r>
              <a:rPr lang="hu-HU" dirty="0"/>
              <a:t>Önálló elnevezéssel rendelkezik a szolgáltatások összességét, valamint menedzsment funkciókat tartalmazó szolgáltatás (</a:t>
            </a:r>
            <a:r>
              <a:rPr lang="hu-HU" dirty="0" err="1"/>
              <a:t>XaaS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535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/>
          </p:nvPr>
        </p:nvSpPr>
        <p:spPr>
          <a:xfrm>
            <a:off x="2423592" y="116743"/>
            <a:ext cx="7162998" cy="1190625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Adatbiztonság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288" y="1557338"/>
            <a:ext cx="8425184" cy="47990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Adatbiztonság: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összegyűjtött adatvagyon sérthetetlenségét, integritását, használhatóságát és bizalmasságát lehetővé tevő technológiák és szervezési módszerek összessége.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adatokkal szemben támasztott követelmények: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Bizalmasság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Sértetlenség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Hitelesség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Letagadhatatlanság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Rendelkezésre állás</a:t>
            </a:r>
          </a:p>
        </p:txBody>
      </p:sp>
      <p:sp>
        <p:nvSpPr>
          <p:cNvPr id="1434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C58E564-9E91-46FE-A474-231E93517B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4541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8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Adatbiztonság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1" y="1525519"/>
            <a:ext cx="8665467" cy="46085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adatbiztonság szintjei:</a:t>
            </a:r>
          </a:p>
          <a:p>
            <a:pPr marL="533400" indent="-261938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b="1" dirty="0">
                <a:latin typeface="+mj-lt"/>
                <a:cs typeface="Times New Roman" pitchFamily="18"/>
              </a:rPr>
              <a:t>Fizikai védelem: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adatokat érő fizikai behatások elleni védelem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533400" indent="-261938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b="1" dirty="0">
                <a:latin typeface="+mj-lt"/>
                <a:cs typeface="Times New Roman" pitchFamily="18"/>
              </a:rPr>
              <a:t>Logikai védelem: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Tulajdonképpen illetéktelen hozzáférés elleni védelem, azaz már informatikai eszközökkel igyekszünk az adatokkal szemben támasztott követelményeket biztosítani.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533400" indent="-261938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b="1" dirty="0">
                <a:latin typeface="+mj-lt"/>
                <a:cs typeface="Times New Roman" pitchFamily="18"/>
              </a:rPr>
              <a:t>Adminisztratív védelem: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adatok felhasználóival kapcsolatos biztonsági előírások összessége.</a:t>
            </a:r>
          </a:p>
        </p:txBody>
      </p:sp>
      <p:sp>
        <p:nvSpPr>
          <p:cNvPr id="1536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04D424D-9F0B-4C58-97B0-D6B06E7BF3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0616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407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772816"/>
            <a:ext cx="8352928" cy="28083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1. Milyen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autentikációs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 módszereket használunk?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2. Mit jelent a többfaktoros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autentikáció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3. Mire használhatók a hálózatok?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4. Mi a felhő?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5. Sorolja fel az adatokkal szemben támasztott követelményeket!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6. Ismertesse az adatbiztonság szintjeit!</a:t>
            </a: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4477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4811" y="2573381"/>
            <a:ext cx="9144000" cy="3376911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Elektronikus iktatás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21689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40704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Célkitűzés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84785"/>
            <a:ext cx="8784976" cy="4464559"/>
          </a:xfrm>
        </p:spPr>
        <p:txBody>
          <a:bodyPr/>
          <a:lstStyle/>
          <a:p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fejezetben megismerjük az elektronikus iktatás feltételeit és követelményeit.</a:t>
            </a:r>
          </a:p>
          <a:p>
            <a:pPr marL="0" indent="0">
              <a:spcBef>
                <a:spcPts val="18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Szó lesz az elektronikus iktatás fajtáiról, a kapcsolódó előnyökről, hátrányokról, a szükséges biztonsági követelményekről.</a:t>
            </a:r>
          </a:p>
          <a:p>
            <a:pPr marL="0" indent="0">
              <a:spcBef>
                <a:spcPts val="18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fejezetben megtárgyaljuk az Informatikai biztonság törvényi szabályozását, illetve annak átültetését a gyakorlatba. </a:t>
            </a: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2583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 Elektronikus iktatás</a:t>
            </a: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340706"/>
            <a:ext cx="8784976" cy="551729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b="1" dirty="0">
                <a:latin typeface="+mj-lt"/>
                <a:cs typeface="Times New Roman" pitchFamily="18" charset="0"/>
              </a:rPr>
              <a:t>Elektronikus iktatás:</a:t>
            </a:r>
            <a:endParaRPr altLang="hu-HU" sz="2400" dirty="0">
              <a:latin typeface="+mj-lt"/>
              <a:cs typeface="Times New Roman" pitchFamily="18" charset="0"/>
            </a:endParaRPr>
          </a:p>
          <a:p>
            <a:pPr marL="71596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dirty="0">
                <a:latin typeface="+mj-lt"/>
                <a:cs typeface="Times New Roman" pitchFamily="18" charset="0"/>
              </a:rPr>
              <a:t>a szervezet ügyviteli folyamatainak elektronikus útra terelése.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b="1" dirty="0">
                <a:latin typeface="+mj-lt"/>
                <a:cs typeface="Times New Roman" pitchFamily="18" charset="0"/>
              </a:rPr>
              <a:t>Típusai: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defRPr/>
            </a:pPr>
            <a:r>
              <a:rPr altLang="hu-HU" b="1" i="1" dirty="0">
                <a:latin typeface="+mj-lt"/>
                <a:cs typeface="Times New Roman" pitchFamily="18" charset="0"/>
              </a:rPr>
              <a:t>Elektronikus iktatókönyv: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altLang="hu-HU" sz="2400" dirty="0">
                <a:latin typeface="+mj-lt"/>
                <a:cs typeface="Times New Roman" pitchFamily="18" charset="0"/>
              </a:rPr>
              <a:t>A rendszerben csak az iratok tulajdonságai (</a:t>
            </a:r>
            <a:r>
              <a:rPr altLang="hu-HU" sz="2400" dirty="0" err="1">
                <a:latin typeface="+mj-lt"/>
                <a:cs typeface="Times New Roman" pitchFamily="18" charset="0"/>
              </a:rPr>
              <a:t>metaadatai</a:t>
            </a:r>
            <a:r>
              <a:rPr altLang="hu-HU" sz="2400" dirty="0">
                <a:latin typeface="+mj-lt"/>
                <a:cs typeface="Times New Roman" pitchFamily="18" charset="0"/>
              </a:rPr>
              <a:t>) találhatók meg.</a:t>
            </a:r>
          </a:p>
          <a:p>
            <a:pPr marL="398463" lvl="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398463" lvl="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  <a:defRPr/>
            </a:pPr>
            <a:r>
              <a:rPr altLang="hu-HU" b="1" i="1" dirty="0">
                <a:latin typeface="+mj-lt"/>
                <a:cs typeface="Times New Roman" pitchFamily="18" charset="0"/>
              </a:rPr>
              <a:t>Elektronikus iratkezelő-rendszer: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rendszerben a teljes anyag, annak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metaadatai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, illetve az irat teljes útja megtalálható.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közigazgatásban egységes elektronikus iratkezelő-rendszer 2</a:t>
            </a:r>
            <a:r>
              <a:rPr lang="hu-HU" sz="2400" dirty="0">
                <a:latin typeface="+mj-lt"/>
                <a:cs typeface="Times New Roman" pitchFamily="18" charset="0"/>
              </a:rPr>
              <a:t>015. január 1.-jei bevezetéséről döntött a Kormány.</a:t>
            </a:r>
            <a:endParaRPr lang="hu-HU" altLang="hu-HU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163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iktatórendszerek típusai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31504" y="1415381"/>
            <a:ext cx="8712968" cy="5306094"/>
          </a:xfrm>
        </p:spPr>
        <p:txBody>
          <a:bodyPr numCol="2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sz="2000" b="1" dirty="0">
                <a:latin typeface="+mj-lt"/>
                <a:cs typeface="Times New Roman" panose="02020603050405020304" pitchFamily="18" charset="0"/>
              </a:rPr>
              <a:t>Elektronikus iktatókönyv előnyei: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2000" b="1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Egységes iktatószám rendszer.</a:t>
            </a:r>
            <a:r>
              <a:rPr sz="2000" i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Előre definiált tárgyszó lista.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Előre definiált dolgozó és vezetői lista.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Könnyebb visszakereshetőség akár több paraméter alapján.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Könnyebb statisztika és kimutatás készítési lehetőség.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marL="180975" indent="0" algn="ctr">
              <a:lnSpc>
                <a:spcPct val="100000"/>
              </a:lnSpc>
              <a:buNone/>
              <a:defRPr/>
            </a:pPr>
            <a:r>
              <a:rPr sz="2000" b="1" dirty="0">
                <a:latin typeface="+mj-lt"/>
                <a:cs typeface="Times New Roman" panose="02020603050405020304" pitchFamily="18" charset="0"/>
              </a:rPr>
              <a:t>Elektronikus iktatókönyv hátrányai: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2000" b="1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Az iratok útja nehezen követhető nyomon.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Nem kezeli a rendszer az elektronikusan érkezett iratokat.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Az irattárba helyezés a hagyományos módon történik.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Nehéz az iratok visszakeresése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9FA4E38-52C3-47CB-973E-70987CF3C11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225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340768"/>
            <a:ext cx="9144000" cy="5589240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Az ügyviteli munka </a:t>
            </a:r>
            <a:b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informatikai támogatása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60076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5063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iktatórendszerek típusai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99936" y="1193296"/>
            <a:ext cx="4536504" cy="5400675"/>
          </a:xfrm>
        </p:spPr>
        <p:txBody>
          <a:bodyPr numCol="1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elektronikus ügyiratkezelés előnyei: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elektronikusan érkező dokumentumok kezelése                                              megegyezik a hagyományosakéval.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irat útja pontosan nyomon követhető.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előadói ív az irattal együtt elektronikusan létezik.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 dokumentumok megtalálhatók a rendszerben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6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9D5B272-A4AB-4C13-B706-D11D509EEF9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904093" y="1204421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>
                <a:latin typeface="+mj-lt"/>
                <a:cs typeface="Times New Roman" pitchFamily="18"/>
              </a:rPr>
              <a:t>Az elektronikus ügyiratkezelés hátrányai:</a:t>
            </a:r>
          </a:p>
          <a:p>
            <a:pPr algn="ctr">
              <a:defRPr/>
            </a:pPr>
            <a:endParaRPr lang="hu-HU" sz="2400" b="1" dirty="0">
              <a:latin typeface="+mj-lt"/>
              <a:cs typeface="Times New Roman" pitchFamily="18"/>
            </a:endParaRPr>
          </a:p>
          <a:p>
            <a:pPr>
              <a:defRPr/>
            </a:pPr>
            <a:endParaRPr lang="hu-HU" sz="800" b="1" dirty="0">
              <a:latin typeface="+mj-lt"/>
              <a:cs typeface="Times New Roman" pitchFamily="18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Pontosan kell definiálni az iratok útját.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Nagyon jól kell a felhasználói jogosultságokat beállítani.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Kezelni kell a különleges kezelésű iratokat.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Pontosan meg kell jelölni az iratok érkezésének helyét.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A felhasználók és a vezetők informatikai érettségét fejleszteni kell.</a:t>
            </a:r>
          </a:p>
        </p:txBody>
      </p:sp>
    </p:spTree>
    <p:extLst>
      <p:ext uri="{BB962C8B-B14F-4D97-AF65-F5344CB8AC3E}">
        <p14:creationId xmlns:p14="http://schemas.microsoft.com/office/powerpoint/2010/main" val="130925081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2.2.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iktatás főbb jellemzői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93875" y="1557339"/>
            <a:ext cx="8406581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Az elektronikus iktatás főbb jellemzői: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iratok útjának nyomon követése;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egységes iktatószámok és iktatási módszer;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előre definiált mezők, amelyek gyorsítják                                                                              a munkafolyamatot;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iratok csoportosítása;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dossziéba helyezés;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könnyű visszakereshetőség;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különböző listák készítése, </a:t>
            </a:r>
            <a:r>
              <a:rPr lang="hu-HU" dirty="0">
                <a:latin typeface="+mj-lt"/>
                <a:cs typeface="Times New Roman" pitchFamily="18"/>
              </a:rPr>
              <a:t>akár vezetői kontrollcélokra.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dirty="0">
                <a:latin typeface="Times New Roman" pitchFamily="18"/>
                <a:cs typeface="Times New Roman" pitchFamily="18"/>
              </a:rPr>
              <a:t>                                                                       </a:t>
            </a:r>
            <a:endParaRPr dirty="0"/>
          </a:p>
        </p:txBody>
      </p:sp>
      <p:sp>
        <p:nvSpPr>
          <p:cNvPr id="21510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D990CA4-1FE6-4C18-BB74-46D03E21E40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4382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2.4.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EKEIDR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/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Önkormányzati ASP</a:t>
            </a:r>
            <a:endParaRPr lang="hu-HU"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93875" y="1557339"/>
            <a:ext cx="8406581" cy="43513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Egységes Központi Elektronikus Irat- és Dokumentumkezelés Rendszere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Egységesíti az iratkezelési gyakorlatot, és kiváltja az eddigi iratkezelő rendszereket;</a:t>
            </a:r>
            <a:endParaRPr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Megfelel a 3/2018 (II.21.) BM rendeletben előírt műszaki követelményeknek;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</a:t>
            </a:r>
            <a:r>
              <a:rPr dirty="0">
                <a:latin typeface="+mj-lt"/>
                <a:cs typeface="Times New Roman" panose="02020603050405020304" pitchFamily="18" charset="0"/>
              </a:rPr>
              <a:t>lkalmas az elektronikus ügyintézés során keletkező elektronikus iratok kezelésére;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 vonatkozó SZEÜSZ-KEÜSZ szolgáltatások megvalósítására alkalmas;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Egységes, webes felületen keresztül érhető el.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dirty="0">
                <a:latin typeface="Times New Roman" pitchFamily="18"/>
                <a:cs typeface="Times New Roman" pitchFamily="18"/>
              </a:rPr>
              <a:t>            </a:t>
            </a:r>
            <a:endParaRPr dirty="0"/>
          </a:p>
        </p:txBody>
      </p:sp>
      <p:sp>
        <p:nvSpPr>
          <p:cNvPr id="21510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D990CA4-1FE6-4C18-BB74-46D03E21E40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5843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3592" y="237870"/>
            <a:ext cx="7886700" cy="831627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2.4 EKEIDR / Önkormányzati ASP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Önkormányzati ASP rendszer olyan egységes felületű rendszer, mely több ponton segíti az önkormányzatok szakmai tevékenységét.</a:t>
            </a:r>
          </a:p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 rendszer elektronikus iktató modult is tartalmaz, az elektronikus ügyintézéssel kapcsolatos szolgáltatások nyújtására és igénybevételére.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8647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/>
          </p:cNvSpPr>
          <p:nvPr>
            <p:ph type="title"/>
          </p:nvPr>
        </p:nvSpPr>
        <p:spPr>
          <a:xfrm>
            <a:off x="1560096" y="204538"/>
            <a:ext cx="9143999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2.5.1.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rendszerek biztonsága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033588" y="1557339"/>
            <a:ext cx="7886700" cy="49815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anose="02020603050405020304" pitchFamily="18" charset="0"/>
              </a:rPr>
              <a:t>Szabályozás: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2024. évi LXIX. törvény Magyarország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kiberbiztonságáról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anose="02020603050405020304" pitchFamily="18" charset="0"/>
              </a:rPr>
              <a:t>Alapelvek: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 szervezet által kezelt adatokat fel kell mérni, és osztályozni kell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A szerveknél működő elektronikus rendszereket biztonsági osztályba kell sorolni.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Biztosítani kell a szervezeti elektronikus információs rendszereinek tekintetében a zárt kockázatarányos és folyamatos védelmet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A szervezetnél történt biztonsági eseményeket jelenteni kell az ágazati, annak híján a kormányzati eseménykezelő központnak.</a:t>
            </a:r>
          </a:p>
          <a:p>
            <a:pPr lvl="1">
              <a:lnSpc>
                <a:spcPct val="80000"/>
              </a:lnSpc>
              <a:buFont typeface="Arial" pitchFamily="34"/>
              <a:buChar char="•"/>
              <a:defRPr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6519410-92CB-4B23-96CE-4AB2B2AEA938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575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/>
          </p:cNvSpPr>
          <p:nvPr>
            <p:ph type="title"/>
          </p:nvPr>
        </p:nvSpPr>
        <p:spPr>
          <a:xfrm>
            <a:off x="1548064" y="156412"/>
            <a:ext cx="9144001" cy="1333499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2.5.1.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rendszerek biztonsága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23555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349703"/>
            <a:ext cx="8818563" cy="53879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Elektronikus információs rendszer: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•	az elektronikus hírközlésről szóló törvény szerinti elektronikus hírközlési hálózat,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•	minden olyan eszköz vagy egymással összekapcsolt vagy kapcsolatban álló eszközök csoportja, amelyek közül egy vagy több valamely program alapján digitális adatok automatizált kezelését végzi, ideértve a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kiber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-fizikai rendszereket, vagy az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•	fenti két  alpontban szereplő elemek által működésük, használatuk, védelmük és karbantartásuk céljából tárolt, kezelt, visszakeresett vagy továbbított digitális adatok;</a:t>
            </a:r>
          </a:p>
        </p:txBody>
      </p:sp>
      <p:sp>
        <p:nvSpPr>
          <p:cNvPr id="2355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CF4E111-4BD0-4C7C-B5DE-2AD1FED30C8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786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2.5.2. Adatok osztályba sorolása</a:t>
            </a:r>
            <a:b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2.5.</a:t>
            </a: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. Biztonsági esemény és kezelése</a:t>
            </a:r>
            <a:endParaRPr altLang="hu-HU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84784"/>
            <a:ext cx="8712968" cy="54141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b="1" dirty="0">
                <a:latin typeface="+mj-lt"/>
                <a:cs typeface="Times New Roman" pitchFamily="18"/>
              </a:rPr>
              <a:t>Biztonsági osztály: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Az elektronikus információs rendszer védelmének elvárt erőssége</a:t>
            </a: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200" b="1" dirty="0" err="1">
                <a:latin typeface="+mj-lt"/>
                <a:cs typeface="Times New Roman" pitchFamily="18"/>
              </a:rPr>
              <a:t>Kiberbiztonsági</a:t>
            </a:r>
            <a:r>
              <a:rPr lang="hu-HU" sz="2200" b="1" dirty="0">
                <a:latin typeface="+mj-lt"/>
                <a:cs typeface="Times New Roman" pitchFamily="18"/>
              </a:rPr>
              <a:t> incidens: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Olyan esemény, amely veszélyezteti az elektronikus információs rendszereken tárolt, továbbított vagy kezelt adatok vagy az e rendszerek által kínált vagy azokon keresztül elérhető szolgáltatások rendelkezésre állását, sértetlenségét vagy bizalmasságát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b="1" dirty="0">
                <a:latin typeface="+mj-lt"/>
                <a:cs typeface="Times New Roman" pitchFamily="18"/>
              </a:rPr>
              <a:t>Kezelésének lépései: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err="1">
                <a:latin typeface="+mj-lt"/>
                <a:cs typeface="Times New Roman" pitchFamily="18"/>
              </a:rPr>
              <a:t>Bekövetkezett</a:t>
            </a:r>
            <a:r>
              <a:rPr sz="2000" dirty="0">
                <a:latin typeface="+mj-lt"/>
                <a:cs typeface="Times New Roman" pitchFamily="18"/>
              </a:rPr>
              <a:t> </a:t>
            </a:r>
            <a:r>
              <a:rPr lang="hu-HU" sz="2000" dirty="0" err="1">
                <a:latin typeface="+mj-lt"/>
                <a:cs typeface="Times New Roman" pitchFamily="18"/>
              </a:rPr>
              <a:t>kiberbiztonsági</a:t>
            </a:r>
            <a:r>
              <a:rPr lang="hu-HU" sz="2000" dirty="0">
                <a:latin typeface="+mj-lt"/>
                <a:cs typeface="Times New Roman" pitchFamily="18"/>
              </a:rPr>
              <a:t> incidens</a:t>
            </a:r>
            <a:r>
              <a:rPr sz="2000" dirty="0">
                <a:latin typeface="+mj-lt"/>
                <a:cs typeface="Times New Roman" pitchFamily="18"/>
              </a:rPr>
              <a:t> dokumentálása.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Következményeinek felszámolása.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A  bekövetkezés okainak és felelőseinek megállapítása.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A hasonló biztonsági események jövőbeni előfordulásának megakadályozása.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200" dirty="0"/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640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>
              <a:defRPr/>
            </a:pP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2.5.5 </a:t>
            </a:r>
            <a:r>
              <a:rPr lang="hu-HU" altLang="hu-HU" sz="3000" dirty="0" err="1">
                <a:solidFill>
                  <a:srgbClr val="C00000"/>
                </a:solidFill>
                <a:cs typeface="Times New Roman" pitchFamily="18" charset="0"/>
              </a:rPr>
              <a:t>Kiberbiztonsági</a:t>
            </a: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 tanúsítás</a:t>
            </a:r>
            <a:b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2.5.6 Poszt-kvantumtitkosítás </a:t>
            </a:r>
            <a:endParaRPr altLang="hu-HU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38183"/>
            <a:ext cx="8712968" cy="5460709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j-lt"/>
                <a:cs typeface="Times New Roman" pitchFamily="18"/>
              </a:rPr>
              <a:t>A tanúsítási tevékenység célja az, hogy az állampolgárok és a vállalkozások által megvásárolható, igénybe vehető infokommunikációs eszközök és szolgáltatások esetében garantálni lehessen a </a:t>
            </a:r>
            <a:r>
              <a:rPr lang="hu-HU" sz="2000" dirty="0" err="1">
                <a:latin typeface="+mj-lt"/>
                <a:cs typeface="Times New Roman" pitchFamily="18"/>
              </a:rPr>
              <a:t>kiberbiztonság</a:t>
            </a:r>
            <a:r>
              <a:rPr lang="hu-HU" sz="2000" dirty="0">
                <a:latin typeface="+mj-lt"/>
                <a:cs typeface="Times New Roman" pitchFamily="18"/>
              </a:rPr>
              <a:t> folyamatosan fejlődő követelményeinek való megfelelést. </a:t>
            </a:r>
          </a:p>
          <a:p>
            <a:r>
              <a:rPr lang="hu-HU" sz="2000" dirty="0">
                <a:latin typeface="+mj-lt"/>
                <a:cs typeface="Times New Roman" pitchFamily="18"/>
              </a:rPr>
              <a:t>A tanúsítványban foglalt információk birtokában a fogyasztó szabadon eldöntheti, hogy milyen erős </a:t>
            </a:r>
            <a:r>
              <a:rPr lang="hu-HU" sz="2000" dirty="0" err="1">
                <a:latin typeface="+mj-lt"/>
                <a:cs typeface="Times New Roman" pitchFamily="18"/>
              </a:rPr>
              <a:t>kiberbiztonsági</a:t>
            </a:r>
            <a:r>
              <a:rPr lang="hu-HU" sz="2000" dirty="0">
                <a:latin typeface="+mj-lt"/>
                <a:cs typeface="Times New Roman" pitchFamily="18"/>
              </a:rPr>
              <a:t> képességgel bíró terméket kíván megvásárolni és használni a jövőben</a:t>
            </a:r>
          </a:p>
          <a:p>
            <a:r>
              <a:rPr lang="hu-HU" sz="2000" dirty="0"/>
              <a:t>A poszt-kvantumtitkosítás olyan titkosítási eljárás, mely biztosítja hogy az elektronikus adatok és kommunikációs csatornák kvantumszámítógép okozta </a:t>
            </a:r>
            <a:r>
              <a:rPr lang="hu-HU" sz="2000" dirty="0" err="1"/>
              <a:t>kibertámadás</a:t>
            </a:r>
            <a:r>
              <a:rPr lang="hu-HU" sz="2000" dirty="0"/>
              <a:t> ellen is védettek legyenek. </a:t>
            </a:r>
          </a:p>
          <a:p>
            <a:r>
              <a:rPr lang="hu-HU" sz="2000" dirty="0"/>
              <a:t>Ezt a védelmi szintet a hagyományos titkosítási eljárások nem tudják biztosítani, mert a kvantumszámítógép képes lehet olyan számítások hatékony végzésére, amik a hagyományos, digitális számítógépekkel gyakorlatilag megoldhatatlanok. </a:t>
            </a:r>
            <a:endParaRPr sz="2000" dirty="0"/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2259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50303" y="1759308"/>
            <a:ext cx="9763128" cy="54141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1. Sorolja fel az elektronikus iktatás főbb jellemzőit!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2. Milyen elektronikus iktatási módszereket ismer?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3. Sorolja fel az elektronikus iktatókönyv hátrányait?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4. Ismertesse az elektronikus információs rendszer elemeit!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5. Mit tekintünk biztonsági eseménynek, és hogyan kezeljük?</a:t>
            </a:r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494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4811" y="2573381"/>
            <a:ext cx="9144000" cy="3376911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Elektronikus közigazgatás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64868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2783632" y="-99392"/>
            <a:ext cx="6654750" cy="1147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Célkitűzés</a:t>
            </a:r>
            <a:br>
              <a:rPr alt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alt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98522" y="1339737"/>
            <a:ext cx="8085138" cy="5035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sz="2600" dirty="0">
                <a:cs typeface="Times New Roman" pitchFamily="18" charset="0"/>
              </a:rPr>
              <a:t>A fejezetben azon eszközök és technológiák kerülnek bemutatásra, melyek szükségesek a XXI. században a közigazgatási feladatok megfelelő szintű ellátásához. Mindezen eszközök használatával lehetőség nyílik a közigazgatásban minden igényt kielégítő szolgáltatások nyújtására, akár az ügyintézési határidők csökkentésére. Szó lesz többek között:</a:t>
            </a:r>
          </a:p>
          <a:p>
            <a:pPr marL="0" indent="0">
              <a:buNone/>
            </a:pPr>
            <a:endParaRPr lang="hu-HU" altLang="hu-HU" sz="800" dirty="0">
              <a:cs typeface="Times New Roman" pitchFamily="18" charset="0"/>
            </a:endParaRPr>
          </a:p>
          <a:p>
            <a:pPr lvl="1"/>
            <a:r>
              <a:rPr lang="hu-HU" altLang="hu-HU" dirty="0">
                <a:cs typeface="Times New Roman" pitchFamily="18" charset="0"/>
              </a:rPr>
              <a:t>Az alkalmazható technológiai eszközökről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 jogszabályi környezetről 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Az elterjedt gyakorlatokról (jó és rossz példa egyaránt)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 rendszerben rejlő lehetőségekről.</a:t>
            </a: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3262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65823" y="1772816"/>
            <a:ext cx="8047806" cy="46555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fejezetben megismerjük az elektronikus közigazgatás szintjeit, osztályozzuk saját szervezeteink elektronikus közigazgatási szolgáltatásait.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Szó lesz az elektronikus közigazgatás feltételeiről, az elektronikus aláírásról.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fejezetben megtárgyaljuk az ügyfelek részére kialakított elektronikus ügyintézési lehetőségeket.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Számba vesszük az elektronikusan intézhető közigazgatási szolgáltatásokat.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Áttekintjük az elektronikus tájékoztatási kötelezettség szabályait és az egyéb elektronikus eszközökkel történő kapcsolattartást.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sz="2000" dirty="0"/>
          </a:p>
        </p:txBody>
      </p:sp>
      <p:sp>
        <p:nvSpPr>
          <p:cNvPr id="2662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8B1BE11-6660-4B34-9C67-0D3FCE5AD0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491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88082" y="1412777"/>
            <a:ext cx="8512374" cy="53086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2400" b="1" dirty="0">
                <a:latin typeface="+mj-lt"/>
                <a:cs typeface="Times New Roman" pitchFamily="18"/>
              </a:rPr>
              <a:t>Elektronikus közigazgatás: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hu-HU"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Az információs és kommunikációs technológiák innovatív használata a közszféra hatékonyságának növelése, valamint a vállalkozások és a polgárok adminisztrációs terheinek könnyítése és közszolgáltatásokkal kapcsolatos elégedettségének növelése érdekében – az átláthatóság és elszámoltathatóság feltételeinek egyidejű javulása mellett.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Szolgáltatásai az alábbi szintekbe sorolhatók: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az állampolgároknak (G2C)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Kormányzat-a vállalkozásoknak (G2B)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 munkavállalóknak (G2E)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 kormányzatnak (G2G)</a:t>
            </a:r>
          </a:p>
        </p:txBody>
      </p:sp>
      <p:sp>
        <p:nvSpPr>
          <p:cNvPr id="2662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8B1BE11-6660-4B34-9C67-0D3FCE5AD0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5494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7688" y="237870"/>
            <a:ext cx="7039694" cy="831627"/>
          </a:xfrm>
        </p:spPr>
        <p:txBody>
          <a:bodyPr>
            <a:normAutofit fontScale="90000"/>
          </a:bodyPr>
          <a:lstStyle/>
          <a:p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latin typeface="+mj-lt"/>
                <a:cs typeface="Times New Roman" panose="02020603050405020304" pitchFamily="18" charset="0"/>
              </a:rPr>
              <a:t>Elektronikus ügyintézés korlátozása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hu-HU" dirty="0">
                <a:latin typeface="+mj-lt"/>
                <a:cs typeface="Times New Roman" panose="02020603050405020304" pitchFamily="18" charset="0"/>
              </a:rPr>
              <a:t>nem alkalmazható elektronikus ügyintézés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ha jogszabály kifejezetten a felhasználó személyes megjelenését írja elő,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amennyiben ez nem értelmezhető az eljárásban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amennyiben nemzetközi szerződés, vagy az EU általános hatályú, közvetlenül alkalmazandó kötelező jogi aktusa kizárja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olyan irat, okirat vagy más beadvány esetében, mely minősített adatot tartalmaz.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95375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/>
          </p:cNvSpPr>
          <p:nvPr>
            <p:ph type="title"/>
          </p:nvPr>
        </p:nvSpPr>
        <p:spPr>
          <a:xfrm>
            <a:off x="1536032" y="144380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 Elektronikus ügyintézés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16745" y="1508385"/>
            <a:ext cx="8562002" cy="51350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elektronikus aláírás</a:t>
            </a:r>
            <a:r>
              <a:rPr sz="2400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elektronikusan aláírt elektronikus dokumentumhoz azonosítás céljából logikailag hozzárendelt, azzal elválaszthatatlanul összekapcsolt elektronikus adat. 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elektronikus aláírást aszimmetrikus kulcsú kriptográfiai eljárással hozzuk létre. 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Fajtái: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egyszerű elektronikus aláírás,</a:t>
            </a: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fokozott biztonságú elektronikus aláírás,</a:t>
            </a: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minősített elektronikus aláírás.</a:t>
            </a:r>
          </a:p>
        </p:txBody>
      </p:sp>
      <p:sp>
        <p:nvSpPr>
          <p:cNvPr id="2765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17D02F1-27C0-433E-8BC2-7102F772E65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2875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/>
          </p:cNvSpPr>
          <p:nvPr>
            <p:ph type="title"/>
          </p:nvPr>
        </p:nvSpPr>
        <p:spPr>
          <a:xfrm>
            <a:off x="3003551" y="117476"/>
            <a:ext cx="6613525" cy="1071563"/>
          </a:xfrm>
        </p:spPr>
        <p:txBody>
          <a:bodyPr/>
          <a:lstStyle/>
          <a:p>
            <a:pPr eaLnBrk="1" hangingPunct="1"/>
            <a: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</a:t>
            </a:r>
            <a:b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aláírás</a:t>
            </a:r>
            <a:endParaRPr altLang="hu-HU" sz="3200">
              <a:latin typeface="Calibri Light" pitchFamily="34" charset="0"/>
            </a:endParaRP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535263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 txBox="1">
            <a:spLocks noGrp="1"/>
          </p:cNvSpPr>
          <p:nvPr>
            <p:ph type="title"/>
          </p:nvPr>
        </p:nvSpPr>
        <p:spPr>
          <a:xfrm>
            <a:off x="1524001" y="-7589"/>
            <a:ext cx="9144000" cy="131495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03513" y="1268761"/>
            <a:ext cx="8802687" cy="5445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Szabályok: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 elektronikus aláírás e-közigazgatási ügyekben való használatát: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 indent="-17145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42913" algn="l"/>
              </a:tabLst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 digitális államról és a digitális szolgáltatások nyújtásának egyes szabályairól szóló 2023. évi CIII. törvény,</a:t>
            </a:r>
          </a:p>
          <a:p>
            <a:pPr marL="533400" indent="-17145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42913" algn="l"/>
              </a:tabLst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 digitális állampolgárság egyes szabályairól szóló 321/2024. (XI. 6.) Korm. rendelet szabályozza.</a:t>
            </a:r>
            <a:endParaRPr lang="hu-HU" sz="2400" dirty="0">
              <a:latin typeface="+mj-lt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2400" dirty="0">
              <a:latin typeface="+mj-lt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800" dirty="0">
              <a:latin typeface="+mj-lt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Családi jogi és öröklési jogi jogviszonyokban nem lehet csak elektronikus aláírást vagy bélyegzőt használni.</a:t>
            </a: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Elektronikus aláírást, vagy bélyegzőt elektronikus ügyintézést biztosító szerv csak akkor használhat, ha az legalább fokozott biztonságú tanúsítványon alapul.</a:t>
            </a:r>
          </a:p>
        </p:txBody>
      </p:sp>
      <p:sp>
        <p:nvSpPr>
          <p:cNvPr id="2970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2FC34C1-5F25-428F-81BB-09F177C9790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6462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 noGrp="1"/>
          </p:cNvSpPr>
          <p:nvPr>
            <p:ph type="title"/>
          </p:nvPr>
        </p:nvSpPr>
        <p:spPr>
          <a:xfrm>
            <a:off x="3032125" y="65089"/>
            <a:ext cx="6584950" cy="1189037"/>
          </a:xfrm>
        </p:spPr>
        <p:txBody>
          <a:bodyPr/>
          <a:lstStyle/>
          <a:p>
            <a:pPr eaLnBrk="1" hangingPunct="1"/>
            <a: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</a:t>
            </a:r>
            <a:b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aláírás</a:t>
            </a:r>
            <a:endParaRPr altLang="hu-HU" sz="1400">
              <a:latin typeface="Calibri Light" pitchFamily="34" charset="0"/>
            </a:endParaRPr>
          </a:p>
        </p:txBody>
      </p:sp>
      <p:sp>
        <p:nvSpPr>
          <p:cNvPr id="32771" name="Content Placeholder 2"/>
          <p:cNvSpPr txBox="1">
            <a:spLocks noGrp="1"/>
          </p:cNvSpPr>
          <p:nvPr>
            <p:ph idx="1"/>
          </p:nvPr>
        </p:nvSpPr>
        <p:spPr>
          <a:xfrm>
            <a:off x="1524000" y="0"/>
            <a:ext cx="9118600" cy="685800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altLang="hu-HU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Működése</a:t>
            </a:r>
            <a:endParaRPr altLang="hu-H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4580" name="Picture 4" descr="http://ds.digitoll.co.hu/pic/alai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687389"/>
            <a:ext cx="8712200" cy="603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32773" name="Dia számának helye 2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A1E7430-78E5-4A61-8127-663BEF30F59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251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hu-HU" dirty="0">
              <a:latin typeface="Calibri Light" pitchFamily="34" charset="0"/>
            </a:endParaRPr>
          </a:p>
        </p:txBody>
      </p:sp>
      <p:pic>
        <p:nvPicPr>
          <p:cNvPr id="33795" name="Picture 2" descr="http://itcafe.hu/dl/cnt/2010-03/58546/alaira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10515600" cy="6858000"/>
          </a:xfrm>
          <a:solidFill>
            <a:srgbClr val="EDEDED"/>
          </a:solidFill>
        </p:spPr>
      </p:pic>
    </p:spTree>
    <p:extLst>
      <p:ext uri="{BB962C8B-B14F-4D97-AF65-F5344CB8AC3E}">
        <p14:creationId xmlns:p14="http://schemas.microsoft.com/office/powerpoint/2010/main" val="125890561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50963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/>
          </a:p>
        </p:txBody>
      </p:sp>
      <p:sp>
        <p:nvSpPr>
          <p:cNvPr id="34819" name="Content Placeholder 2"/>
          <p:cNvSpPr txBox="1">
            <a:spLocks noGrp="1"/>
          </p:cNvSpPr>
          <p:nvPr>
            <p:ph idx="1"/>
          </p:nvPr>
        </p:nvSpPr>
        <p:spPr>
          <a:xfrm>
            <a:off x="1703388" y="1350963"/>
            <a:ext cx="8856662" cy="53705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Ügyintézés elektronikus aláírással</a:t>
            </a:r>
            <a:endParaRPr altLang="hu-HU" sz="2400" dirty="0">
              <a:latin typeface="+mj-lt"/>
              <a:cs typeface="Times New Roman" pitchFamily="18" charset="0"/>
            </a:endParaRPr>
          </a:p>
          <a:p>
            <a:pPr marL="271463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Alapelvek: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Csak valódi névre kiállított elektronikus aláírás használható.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Használata az ügyfél számára nem tehető kötelezővé.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Bármely szabványos elektronikus aláírást el kell fogadni.</a:t>
            </a:r>
          </a:p>
          <a:p>
            <a:pPr marL="271463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Folyamata: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az ügyfél beküldi az elektronikus aláírással ellátott dokumentumot,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a hatóság ellenőrzi az elektronikus aláírás érvényességét:</a:t>
            </a:r>
          </a:p>
          <a:p>
            <a:pPr lvl="3" eaLnBrk="1" hangingPunct="1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altLang="hu-HU" sz="2200" dirty="0">
                <a:latin typeface="+mj-lt"/>
                <a:cs typeface="Times New Roman" pitchFamily="18" charset="0"/>
              </a:rPr>
              <a:t>megfelelő aláírás esetén megkezdődhet az ügyintézés,</a:t>
            </a:r>
          </a:p>
          <a:p>
            <a:pPr lvl="3" eaLnBrk="1" hangingPunct="1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altLang="hu-HU" sz="2200" dirty="0">
                <a:latin typeface="+mj-lt"/>
                <a:cs typeface="Times New Roman" pitchFamily="18" charset="0"/>
              </a:rPr>
              <a:t>sikertelen azonosítás esetén az ügyfelet hiánypótlásra szólítja fel.</a:t>
            </a:r>
          </a:p>
          <a:p>
            <a:pPr lvl="1" eaLnBrk="1" hangingPunct="1"/>
            <a:endParaRPr altLang="hu-HU" dirty="0">
              <a:latin typeface="Calibri" pitchFamily="34" charset="0"/>
            </a:endParaRPr>
          </a:p>
        </p:txBody>
      </p:sp>
      <p:sp>
        <p:nvSpPr>
          <p:cNvPr id="3482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91808B5-6779-472A-8043-E28B7A80A8A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930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36737" y="1628800"/>
            <a:ext cx="8723759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Aláírás érvényességének ellenőrzése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Hitelesítés szolgáltató közreműködésével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aláírás érvényes: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hitelesítés-szolgáltató által kibocsátott tanúsítványhoz kapcsolódik,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az azonosításkor érvényes (nem szerepel a visszavonási listán),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 hitelesítés-szolgáltató az adatok egyezőségét                   igazolja vissza.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dirty="0"/>
          </a:p>
        </p:txBody>
      </p:sp>
      <p:sp>
        <p:nvSpPr>
          <p:cNvPr id="3584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E836BC0-2BD4-4306-BF73-12E05EF4E3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663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1536032" y="216569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28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br>
              <a:rPr lang="hu-HU" altLang="hu-HU" sz="2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  <a:t>Az ügyviteli munka </a:t>
            </a:r>
            <a:b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  <a:t>informatikai támogatása</a:t>
            </a:r>
            <a:endParaRPr alt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98522" y="1489794"/>
            <a:ext cx="8085138" cy="5035550"/>
          </a:xfrm>
        </p:spPr>
        <p:txBody>
          <a:bodyPr/>
          <a:lstStyle/>
          <a:p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dirty="0">
                <a:latin typeface="+mj-lt"/>
                <a:cs typeface="Times New Roman" pitchFamily="18" charset="0"/>
              </a:rPr>
              <a:t>A fejezetben megismerkedünk az ügyviteli munka során mindennaposan alkalmazott eszközök rövid történetével, azok működésével. </a:t>
            </a:r>
          </a:p>
          <a:p>
            <a:pPr marL="0" indent="0">
              <a:buNone/>
            </a:pPr>
            <a:endParaRPr lang="hu-HU" altLang="hu-HU" sz="12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dirty="0">
                <a:latin typeface="+mj-lt"/>
                <a:cs typeface="Times New Roman" pitchFamily="18" charset="0"/>
              </a:rPr>
              <a:t>Nem csupán az eszközök használhatóságát, hanem az ezekkel kapcsolatos az IT biztonságot érintő fogalmakat is tisztázzuk a fejezetben. </a:t>
            </a: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0509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13756" y="1124805"/>
            <a:ext cx="8964488" cy="54141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SZEÜSZ</a:t>
            </a:r>
            <a:r>
              <a:rPr sz="2400" dirty="0">
                <a:latin typeface="+mj-lt"/>
                <a:cs typeface="Times New Roman" pitchFamily="18"/>
              </a:rPr>
              <a:t>:</a:t>
            </a:r>
          </a:p>
          <a:p>
            <a:pPr marL="361950" indent="0">
              <a:lnSpc>
                <a:spcPct val="100000"/>
              </a:lnSpc>
              <a:buNone/>
              <a:defRPr/>
            </a:pPr>
            <a:r>
              <a:rPr sz="2200" dirty="0">
                <a:latin typeface="+mj-lt"/>
                <a:cs typeface="Times New Roman" pitchFamily="18"/>
              </a:rPr>
              <a:t>olyan elektronikus ügyintézést megkönnyítő szolgáltatás, mely az ügyfélközpontú ügyintézési megközelítésnek rendeli alá a szolgáltatók informatikai infrastruktúráját, meghatározva ezzel annak fejlesztési irányait és biztonsági követelményeit</a:t>
            </a:r>
            <a:r>
              <a:rPr sz="2200" b="1" dirty="0">
                <a:latin typeface="+mj-lt"/>
                <a:cs typeface="Times New Roman" pitchFamily="18"/>
              </a:rPr>
              <a:t>. </a:t>
            </a:r>
          </a:p>
          <a:p>
            <a:pPr marL="0" indent="0">
              <a:buNone/>
            </a:pPr>
            <a:endParaRPr lang="hu-HU" sz="1200" b="1" dirty="0">
              <a:latin typeface="+mj-lt"/>
              <a:cs typeface="Times New Roman" pitchFamily="18"/>
            </a:endParaRPr>
          </a:p>
          <a:p>
            <a:pPr marL="0" indent="0">
              <a:buNone/>
            </a:pPr>
            <a:r>
              <a:rPr lang="hu-HU" b="1" dirty="0">
                <a:latin typeface="+mj-lt"/>
                <a:cs typeface="Times New Roman" pitchFamily="18"/>
              </a:rPr>
              <a:t>A jogszabály az alábbi SZEÜSZ-</a:t>
            </a:r>
            <a:r>
              <a:rPr lang="hu-HU" b="1" dirty="0" err="1">
                <a:latin typeface="+mj-lt"/>
                <a:cs typeface="Times New Roman" pitchFamily="18"/>
              </a:rPr>
              <a:t>öket</a:t>
            </a:r>
            <a:r>
              <a:rPr lang="hu-HU" b="1" dirty="0">
                <a:latin typeface="+mj-lt"/>
                <a:cs typeface="Times New Roman" pitchFamily="18"/>
              </a:rPr>
              <a:t> nevesíti</a:t>
            </a:r>
            <a:r>
              <a:rPr lang="hu-HU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elektronikus azonosítási szolgáltatás,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ajánlott elektronikus kézbesítési szolgáltatás,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elektronikus ügyintézési szolgáltatások nyújtására felhasználható, jogszabályban meghatározott követelményeknek megfelelő elektronikus aláírással kapcsolatos szolgáltatás,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e törvény felhatalmazása alapján kiadott kormányrendeletben szabályozott elektronikus ügyintézési szolgáltatásként nevesített szolgáltatás. </a:t>
            </a:r>
          </a:p>
          <a:p>
            <a:pPr marL="0" indent="0">
              <a:buNone/>
            </a:pPr>
            <a:endParaRPr lang="hu-HU" sz="12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6870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27FA780-F6B6-476E-B4B1-D0E0BFDD0BA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725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3552" y="-27384"/>
            <a:ext cx="7886700" cy="1325563"/>
          </a:xfrm>
        </p:spPr>
        <p:txBody>
          <a:bodyPr/>
          <a:lstStyle/>
          <a:p>
            <a:pPr algn="ctr"/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772816"/>
            <a:ext cx="9145016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+mj-lt"/>
                <a:cs typeface="Times New Roman" pitchFamily="18"/>
              </a:rPr>
              <a:t>A jogszabály alapján az alábbi </a:t>
            </a:r>
            <a:r>
              <a:rPr lang="hu-HU" b="1" dirty="0" err="1">
                <a:latin typeface="+mj-lt"/>
                <a:cs typeface="Times New Roman" pitchFamily="18"/>
              </a:rPr>
              <a:t>SZEÜSZ-öket</a:t>
            </a:r>
            <a:r>
              <a:rPr lang="hu-HU" b="1" dirty="0">
                <a:latin typeface="+mj-lt"/>
                <a:cs typeface="Times New Roman" pitchFamily="18"/>
              </a:rPr>
              <a:t> nevesítjük</a:t>
            </a:r>
            <a:r>
              <a:rPr lang="hu-HU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az elektronikus azonosítási szolgáltatás: </a:t>
            </a:r>
            <a:r>
              <a:rPr lang="hu-HU" sz="2200" dirty="0" err="1">
                <a:latin typeface="+mj-lt"/>
                <a:cs typeface="Times New Roman" pitchFamily="18"/>
              </a:rPr>
              <a:t>eAzonosítás</a:t>
            </a:r>
            <a:r>
              <a:rPr lang="hu-HU" sz="2200" dirty="0">
                <a:latin typeface="+mj-lt"/>
                <a:cs typeface="Times New Roman" pitchFamily="18"/>
              </a:rPr>
              <a:t>, illetve az emelt szintű kétfaktoros azonosítást biztosító ügyfélkapu.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az ajánlott elektronikus kézbesítési szolgáltatás,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Kormányzati hitelesítés szolgáltatás: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elektronikus aláírás és elektronikus bélyegző szolgáltatások 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elektronikus időbélyegző szolgáltatás 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titkosítási célú tanúsítványok kibocsátása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tanúsítványok érvényességének igazolása.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az e törvény felhatalmazása alapján kiadott kormányrendeletben szabályozott elektronikus ügyintézési szolgáltatásként nevesített szolgáltatás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u-HU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49569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/>
          </a:p>
        </p:txBody>
      </p:sp>
      <p:sp>
        <p:nvSpPr>
          <p:cNvPr id="37891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662062"/>
            <a:ext cx="8751887" cy="5367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Elektronikus azonosítási szolgáltatás</a:t>
            </a:r>
          </a:p>
          <a:p>
            <a:pPr marL="0" indent="0" algn="just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Az elektronikus azonosítási szolgáltatást az veheti igénybe, aki regisztrál a szolgáltatás igénybevételére és szerepel az elektronikus azonosítási szolgáltató ügyfél-regisztrációs adatbázisában.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 jogszabály az állam részére kötelezően előírja a Központi Ügyfél-regisztrációs Nyilvántartás vezetését az azonosítási szolgáltatások igénybe vevőiről a személyazonosság hiteles igazolására. 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 központi elektronikus ügyintézési szolgáltatás igénybe vételéhez regisztráció szükséges a központi azonosítási szolgáltatással.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DF3C50E-DBB1-4880-B390-FE288052DF6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213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/>
          </a:p>
        </p:txBody>
      </p:sp>
      <p:sp>
        <p:nvSpPr>
          <p:cNvPr id="37891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662062"/>
            <a:ext cx="8751887" cy="5367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KEÜSZ</a:t>
            </a:r>
          </a:p>
          <a:p>
            <a:pPr marL="304800" indent="0"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Azon jogszabályban definiált elektronikus ügyintézési szolgáltatások összessége, melyeket a Kormány külön jogszabályban kijelölt központi szolgáltatón keresztül biztosít.</a:t>
            </a:r>
          </a:p>
          <a:p>
            <a:pPr marL="304800" indent="0"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 aktuálisan elérhető KEÜSZ-</a:t>
            </a:r>
            <a:r>
              <a:rPr lang="hu-HU" sz="2200" dirty="0" err="1">
                <a:latin typeface="+mj-lt"/>
                <a:cs typeface="Times New Roman" panose="02020603050405020304" pitchFamily="18" charset="0"/>
              </a:rPr>
              <a:t>ök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 felsorolása a digitális államról és a digitális szolgáltatások nyújtásának egyes szabályairól szóló 2023. évi CIII. törvényben, illetve a kapcsolódó 321/2024. (XI. 6.) Korm. rendeletben megtalálhatók.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DF3C50E-DBB1-4880-B390-FE288052DF6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2930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3.1.3. Központi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Szolgáltató Rendszer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388" y="1497013"/>
            <a:ext cx="8857108" cy="50419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 Központi elektronikus szolgáltató rendszer (Központi Rendszer) </a:t>
            </a:r>
          </a:p>
          <a:p>
            <a:pPr marL="442913" indent="0" algn="ctr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elektronikus közszolgáltatás nyújtását, illetve igénybe vételét támogató központi informatikai és kommunikációs rendszerek összessége.</a:t>
            </a:r>
          </a:p>
          <a:p>
            <a:pPr marL="442913" indent="0" algn="ctr">
              <a:lnSpc>
                <a:spcPct val="100000"/>
              </a:lnSpc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896938" indent="-534988" algn="just" defTabSz="71596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Részei:</a:t>
            </a:r>
          </a:p>
          <a:p>
            <a:pPr marL="896938" indent="-271463" algn="just" defTabSz="7159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a nemzeti távközlési </a:t>
            </a:r>
            <a:r>
              <a:rPr sz="2200" dirty="0">
                <a:latin typeface="+mj-lt"/>
                <a:cs typeface="Times New Roman" pitchFamily="18"/>
              </a:rPr>
              <a:t>gerinchálózat (NTG),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200" dirty="0">
                <a:latin typeface="+mj-lt"/>
                <a:cs typeface="Times New Roman" pitchFamily="18"/>
              </a:rPr>
              <a:t>a kormányzati portál,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Hivatali Kapu,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biztonságos elektronikus dokumentumtovábbító szolgáltatás,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elektronikus tárhely és központi rendszercím,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központi archiválási szolgáltatás,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elektronikus fizetéseket és elszámolást biztosító rendszer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központi ügyfélszolgálat.</a:t>
            </a:r>
            <a:endParaRPr sz="2200" dirty="0">
              <a:latin typeface="+mj-lt"/>
              <a:cs typeface="Times New Roman" pitchFamily="18"/>
            </a:endParaRP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3994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5EFFA0C-23B2-461C-BB93-0D05026A41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4862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5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Ügyfélkapu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31504" y="1656184"/>
            <a:ext cx="8856984" cy="54452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Ügyfélkapu: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dirty="0">
                <a:latin typeface="+mj-lt"/>
                <a:cs typeface="Times New Roman" pitchFamily="18"/>
              </a:rPr>
              <a:t>az az eszköz, amely biztosítja, hogy az ügyfél egyedileg azonosított módon, biztonságosan léphessen kapcsolatba a központi rendszer útján az elektronikus közigazgatási ügyintézést, illetve az elektronikus közigazgatási szolgáltatást nyújtó szervekkel.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2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Használata regisztrációhoz kötött: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200" dirty="0">
                <a:latin typeface="+mj-lt"/>
                <a:cs typeface="Times New Roman" pitchFamily="18"/>
              </a:rPr>
              <a:t>A regisztrációs szerv – területileg illetékes okmányiroda – előtt személyes megjelenítéssel.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Elektronikusan az 2016. január 1-ét követően kiállított érvényes személyazonosító igazolvány birtokában.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endParaRPr lang="hu-HU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198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26513ED-7727-4005-8730-1A1B4F4F7405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818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 txBox="1">
            <a:spLocks noGrp="1"/>
          </p:cNvSpPr>
          <p:nvPr>
            <p:ph type="title"/>
          </p:nvPr>
        </p:nvSpPr>
        <p:spPr>
          <a:xfrm>
            <a:off x="1548063" y="175880"/>
            <a:ext cx="9144000" cy="1336023"/>
          </a:xfrm>
        </p:spPr>
        <p:txBody>
          <a:bodyPr/>
          <a:lstStyle/>
          <a:p>
            <a:pPr algn="ctr" eaLnBrk="1" hangingPunct="1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Elektronikus ügyintézés 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Ügyfélkapu</a:t>
            </a:r>
            <a:endParaRPr altLang="hu-HU" sz="3600" dirty="0"/>
          </a:p>
        </p:txBody>
      </p:sp>
      <p:sp>
        <p:nvSpPr>
          <p:cNvPr id="4301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B106B68-BF84-43B9-90F2-BC8D2F463E9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178A53D8-4F6E-19FD-640D-84692E3F7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68" y="1332354"/>
            <a:ext cx="9734028" cy="53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881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 noGrp="1"/>
          </p:cNvSpPr>
          <p:nvPr>
            <p:ph type="title"/>
          </p:nvPr>
        </p:nvSpPr>
        <p:spPr>
          <a:xfrm>
            <a:off x="2963863" y="104775"/>
            <a:ext cx="6564312" cy="1176338"/>
          </a:xfrm>
        </p:spPr>
        <p:txBody>
          <a:bodyPr/>
          <a:lstStyle/>
          <a:p>
            <a:pPr eaLnBrk="1" hangingPunct="1"/>
            <a: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 </a:t>
            </a:r>
            <a:b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Ügyfélkapu</a:t>
            </a:r>
            <a:endParaRPr altLang="hu-HU" sz="3600">
              <a:latin typeface="Calibri Light" pitchFamily="34" charset="0"/>
            </a:endParaRPr>
          </a:p>
        </p:txBody>
      </p:sp>
      <p:sp>
        <p:nvSpPr>
          <p:cNvPr id="44036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125B701-A782-4BCF-B562-08D671340B8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C739043-E4BC-4A6E-8D4C-94AEABEBC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157" y="-8266"/>
            <a:ext cx="6788979" cy="6804551"/>
          </a:xfrm>
        </p:spPr>
      </p:pic>
    </p:spTree>
    <p:extLst>
      <p:ext uri="{BB962C8B-B14F-4D97-AF65-F5344CB8AC3E}">
        <p14:creationId xmlns:p14="http://schemas.microsoft.com/office/powerpoint/2010/main" val="2808337067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48063" y="156412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Központi Ügyfél-regisztrációs Nyilvántartás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sz="2400" dirty="0">
                <a:latin typeface="+mj-lt"/>
                <a:cs typeface="Times New Roman" pitchFamily="18"/>
              </a:rPr>
              <a:t>A nyilvántartás célja a SZEÜSZ-ként nyújtott azonosítási szolgáltatás kapcsán az érintettek azonosításhoz szükséges adatainak közhiteles nyilvántartása.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Elektronikus ügyintézési szolgáltatást csak azok az érintettek tudnak igénybe venni, akik a </a:t>
            </a:r>
            <a:r>
              <a:rPr lang="hu-HU" sz="2400" dirty="0" err="1">
                <a:latin typeface="+mj-lt"/>
                <a:cs typeface="Times New Roman" pitchFamily="18"/>
              </a:rPr>
              <a:t>KÜNY-ben</a:t>
            </a:r>
            <a:r>
              <a:rPr lang="hu-HU" sz="2400" dirty="0">
                <a:latin typeface="+mj-lt"/>
                <a:cs typeface="Times New Roman" pitchFamily="18"/>
              </a:rPr>
              <a:t> szerepelnek.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Minden érintett, aki ügyfélkapus regisztrációval rendelkezik, szerepel a KÜNY-</a:t>
            </a:r>
            <a:r>
              <a:rPr lang="hu-HU" sz="2400" dirty="0" err="1">
                <a:latin typeface="+mj-lt"/>
                <a:cs typeface="Times New Roman" pitchFamily="18"/>
              </a:rPr>
              <a:t>ben</a:t>
            </a:r>
            <a:r>
              <a:rPr lang="hu-HU" sz="2400" dirty="0">
                <a:latin typeface="+mj-lt"/>
                <a:cs typeface="Times New Roman" pitchFamily="18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A nyilvántartást vezető szerv az érintettek személyes adatait a regisztráció megszűnését követő 5 év elteltével zárolja.</a:t>
            </a:r>
            <a:endParaRPr sz="24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Times New Roman" pitchFamily="18"/>
              <a:cs typeface="Times New Roman" pitchFamily="18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dirty="0"/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5890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B0A0-1619-4ADD-880E-9103899A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931CC26-B67A-52FC-78E9-AF1DAF769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8063" y="156412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3.1.7. Digitális állampolgárság</a:t>
            </a:r>
            <a:endParaRPr altLang="hu-H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08B7-8665-F0D4-3A07-0DC374E7E5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A digitális térben történő ügyintézés és szolgáltatások felhasználóbarát alapokra helyezése.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24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állampolgárság szolgáltatások: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keretszolgáltatások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életesemény alapú szolgáltatások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személyiadat tárca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Times New Roman" pitchFamily="18"/>
              <a:cs typeface="Times New Roman" pitchFamily="18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dirty="0"/>
          </a:p>
        </p:txBody>
      </p:sp>
      <p:sp>
        <p:nvSpPr>
          <p:cNvPr id="48134" name="Dia számának helye 1">
            <a:extLst>
              <a:ext uri="{FF2B5EF4-FFF2-40B4-BE49-F238E27FC236}">
                <a16:creationId xmlns:a16="http://schemas.microsoft.com/office/drawing/2014/main" id="{3A994967-3487-B931-0D67-C1D29D1D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4065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1.1.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Számítógép</a:t>
            </a:r>
            <a:endParaRPr alt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69863" y="1443480"/>
            <a:ext cx="8085138" cy="5035550"/>
          </a:xfrm>
        </p:spPr>
        <p:txBody>
          <a:bodyPr/>
          <a:lstStyle/>
          <a:p>
            <a:pPr marL="1701800" indent="-170180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Számítógép: adatok tárolására és programok feldolgozására alkalmas elektronikus eszköz.</a:t>
            </a:r>
          </a:p>
          <a:p>
            <a:pPr marL="0" indent="0">
              <a:lnSpc>
                <a:spcPct val="80000"/>
              </a:lnSpc>
              <a:buNone/>
            </a:pPr>
            <a:endParaRPr altLang="hu-HU" sz="800" b="1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Kliens: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PC – személyi számítógép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Notebook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Vékony kliens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Táblagép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Okostelefon</a:t>
            </a:r>
          </a:p>
          <a:p>
            <a:pPr marL="457200" lvl="1" indent="0">
              <a:lnSpc>
                <a:spcPct val="80000"/>
              </a:lnSpc>
              <a:buNone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Szerver:</a:t>
            </a:r>
            <a:r>
              <a:rPr altLang="hu-HU" sz="2400" dirty="0">
                <a:latin typeface="+mj-lt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szerver az informatikában olyan számtógépet vagy szoftvert jelent, amely más számítógépek számára a rajta tárolt vagy előállított adatok felhasználását, hardver erőforrásainak kihasználását, illetve más szolgáltatások elérését teszi lehetővé</a:t>
            </a:r>
            <a:endParaRPr altLang="hu-HU" sz="2000" dirty="0">
              <a:latin typeface="+mj-lt"/>
              <a:cs typeface="Times New Roman" pitchFamily="18" charset="0"/>
            </a:endParaRP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2068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8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Kormányzati adattrezor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Az adattrezor olyan megbízható geo redundáns tároló rendszer, amely alkalmas az elektronikus ügyintézési szolgáltatást nyújtó szervezetek archivált adatainak online feltöltésére, tárolására és igény esetén a szervezet részére történő visszajuttatására.</a:t>
            </a: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Alkalmazásának és használatának szabályait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szabályait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 a digitális szolgáltatások, a digitális állampolgárság szolgáltatások és támogató szolgáltatások részletes műszaki követelményeiről szóló 322/2024 (XI.6.) Korm. rendelet írja elő.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jogszabály szabályozza: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kötelezettek körét;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mentések készítésének gyakoriságát,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titkosítás módját.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915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451390"/>
            <a:ext cx="9144000" cy="974713"/>
          </a:xfrm>
        </p:spPr>
        <p:txBody>
          <a:bodyPr>
            <a:normAutofit fontScale="90000"/>
          </a:bodyPr>
          <a:lstStyle/>
          <a:p>
            <a:pPr algn="ctr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9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Kormányzati felhő/ Kormányzati Adatközpont(KAK) </a:t>
            </a:r>
            <a:br>
              <a:rPr lang="hu-HU" dirty="0"/>
            </a:b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 Kormányzati Felhő mint közösségi felhő egységes, biztonsági szempontból rendszeresen auditált infokommunikációs infrastruktúra.</a:t>
            </a:r>
          </a:p>
          <a:p>
            <a:pPr algn="just"/>
            <a:r>
              <a:rPr lang="hu-HU" dirty="0"/>
              <a:t>A Kormányzati Adatközpont olyan </a:t>
            </a:r>
            <a:r>
              <a:rPr lang="hu-HU" dirty="0" err="1"/>
              <a:t>geo</a:t>
            </a:r>
            <a:r>
              <a:rPr lang="hu-HU" dirty="0"/>
              <a:t>-redundánsan működő szervertermek összessége, melyek a kormányzati és közigazgatási szervek informatikai </a:t>
            </a:r>
            <a:r>
              <a:rPr lang="hu-HU" dirty="0" err="1"/>
              <a:t>infrastrukturája</a:t>
            </a:r>
            <a:r>
              <a:rPr lang="hu-HU" dirty="0"/>
              <a:t> számára képesek stabil megbízható és biztonságos működési környezetet biztosítani.</a:t>
            </a:r>
          </a:p>
          <a:p>
            <a:pPr algn="just"/>
            <a:r>
              <a:rPr lang="hu-HU" dirty="0"/>
              <a:t>A Kormányzati Adatközpont működését a </a:t>
            </a:r>
            <a:r>
              <a:rPr lang="hu-HU" u="sng" dirty="0">
                <a:hlinkClick r:id="rId2"/>
              </a:rPr>
              <a:t>467/2017. (XII. 28.) Korm. rendelet</a:t>
            </a:r>
            <a:r>
              <a:rPr lang="hu-HU" dirty="0"/>
              <a:t> szabályozza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661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451390"/>
            <a:ext cx="9144000" cy="974713"/>
          </a:xfrm>
        </p:spPr>
        <p:txBody>
          <a:bodyPr>
            <a:normAutofit fontScale="90000"/>
          </a:bodyPr>
          <a:lstStyle/>
          <a:p>
            <a:pPr algn="ctr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9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Kormányzati felhő/ Kormányzati Adatközpont(KAK) </a:t>
            </a:r>
            <a:br>
              <a:rPr lang="hu-HU" dirty="0"/>
            </a:b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Kormányzati Adatközpont szolgáltatásait kétféle módon veszik igénybe a szervezetek. Vannak olyan központi rendszerek, melyek kötelezően itt kerülnek elhelyezésre, ezen felül azon intézmények, akik jogosultak a nemzeti távközlési gerinchálózat használatára önkéntes alapon egyéb rendszereiket is elhelyezhetik itt.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21976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10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Általános közzétételi lista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397001"/>
            <a:ext cx="8964488" cy="53244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Általános közzétételi lista:</a:t>
            </a:r>
          </a:p>
          <a:p>
            <a:pPr marL="71596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államigazgatási szervek részére kötelezően előírt tájékoztatási feladat.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adatszolgáltatás tartalma: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Szervezeti, személyzeti adatok: a szerv megnevezése, elérhetősége, felépítése, ügyfélfogadási rend, stb.</a:t>
            </a: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Tevékenységre, működésre vonatkozó adatok: A szerv feladat és hatásköre, illetékessége, az általa nyújtott közszolgáltatások, stb.</a:t>
            </a: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Gazdálkodási adatok: A szerv éves költségvetése, beszámolója, a foglalkoztatottak száma, a juttatások összesített értéke, közbeszerzési információk stb.</a:t>
            </a:r>
          </a:p>
          <a:p>
            <a:pPr marL="3524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publikált adatoknak: pontosnak, hitelesnek, folyamatosan elérhetőnek kell lenniük.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frissítés gyakorisága is kötelezően előírt.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  <a:defRPr/>
            </a:pPr>
            <a:endParaRPr sz="1300" dirty="0">
              <a:latin typeface="+mj-lt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defRPr/>
            </a:pPr>
            <a:endParaRPr sz="700" dirty="0"/>
          </a:p>
        </p:txBody>
      </p:sp>
      <p:sp>
        <p:nvSpPr>
          <p:cNvPr id="49158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FDD7D0E-6C7B-4B31-8E3E-8D761B6DDA54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79603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 noGrp="1"/>
          </p:cNvSpPr>
          <p:nvPr>
            <p:ph type="title"/>
          </p:nvPr>
        </p:nvSpPr>
        <p:spPr>
          <a:xfrm>
            <a:off x="1536032" y="162947"/>
            <a:ext cx="9144000" cy="1312862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11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Kapcsolattartás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egyéb elektronikus eszközökkel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312862"/>
            <a:ext cx="7886700" cy="55451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Az ügyfelekkel való kapcsolattartás legfontosabb alapelvei: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ügyfelek pontos azonosítása,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ügyintézés pontos dokumentálhatósága,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folyamat pontos rekonstruálhatósága.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Az egyéb elektronikus eszköz lehet: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000" dirty="0">
                <a:latin typeface="+mj-lt"/>
                <a:cs typeface="Times New Roman" pitchFamily="18"/>
              </a:rPr>
              <a:t>T</a:t>
            </a:r>
            <a:r>
              <a:rPr sz="2000" dirty="0">
                <a:latin typeface="+mj-lt"/>
                <a:cs typeface="Times New Roman" pitchFamily="18"/>
              </a:rPr>
              <a:t>elefon,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000" dirty="0">
                <a:latin typeface="+mj-lt"/>
                <a:cs typeface="Times New Roman" pitchFamily="18"/>
              </a:rPr>
              <a:t>T</a:t>
            </a:r>
            <a:r>
              <a:rPr sz="2000" dirty="0">
                <a:latin typeface="+mj-lt"/>
                <a:cs typeface="Times New Roman" pitchFamily="18"/>
              </a:rPr>
              <a:t>elefax,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 err="1">
                <a:latin typeface="+mj-lt"/>
                <a:cs typeface="Times New Roman" pitchFamily="18"/>
              </a:rPr>
              <a:t>Sms</a:t>
            </a:r>
            <a:r>
              <a:rPr sz="2000" dirty="0">
                <a:latin typeface="+mj-lt"/>
                <a:cs typeface="Times New Roman" pitchFamily="18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Nem terjedt el a közigazgatásban.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Leginkább: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Időpont foglalásra,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Egyeztetésre,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Érdeklődésre használják.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dirty="0"/>
          </a:p>
        </p:txBody>
      </p:sp>
      <p:sp>
        <p:nvSpPr>
          <p:cNvPr id="50183" name="Dia számának helye 6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0A3AAAC-312D-40E8-AA5C-FE55C0426F2E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72104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19726" y="1312862"/>
            <a:ext cx="10010274" cy="55451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sz="2400" b="1" dirty="0">
              <a:latin typeface="Times New Roman" pitchFamily="18"/>
              <a:cs typeface="Times New Roman" pitchFamily="18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1. Sorolja fel az elektronikus közigazgatás szintjeit!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2. Sorolja fel az elektronikus aláírás fajtáit!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3. Ismertesse, hogyan működik az elektronikus aláírás!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4. Ismertese a SZEÜSZ fogalmát, sorolja fel a jogszabályban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    definiált </a:t>
            </a:r>
            <a:r>
              <a:rPr lang="hu-HU" sz="2400" dirty="0" err="1">
                <a:latin typeface="+mj-lt"/>
                <a:cs typeface="Times New Roman" pitchFamily="18" charset="0"/>
              </a:rPr>
              <a:t>SZEÜSZ-öket</a:t>
            </a:r>
            <a:r>
              <a:rPr lang="hu-HU" sz="2400" dirty="0">
                <a:latin typeface="+mj-lt"/>
                <a:cs typeface="Times New Roman" pitchFamily="18" charset="0"/>
              </a:rPr>
              <a:t>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5. Mit jelent az elektronikus tájékoztatási kötelezettség, sorolja fel a szolgáltatás adattartalmát</a:t>
            </a:r>
            <a:r>
              <a:rPr lang="hu-HU" sz="2400" b="1" dirty="0">
                <a:latin typeface="+mj-lt"/>
                <a:cs typeface="Times New Roman" pitchFamily="18"/>
              </a:rPr>
              <a:t>!</a:t>
            </a:r>
            <a:endParaRPr sz="2400" dirty="0">
              <a:latin typeface="+mj-lt"/>
            </a:endParaRPr>
          </a:p>
        </p:txBody>
      </p:sp>
      <p:sp>
        <p:nvSpPr>
          <p:cNvPr id="50183" name="Dia számának helye 6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0A3AAAC-312D-40E8-AA5C-FE55C0426F2E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8089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8D2A48B-6410-4567-B9AF-A45E7880025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524000" y="1268760"/>
            <a:ext cx="9144000" cy="4032448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hu-HU" sz="3600" b="1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sikeres felkészülést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950873244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1.1. Számítógép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411138"/>
            <a:ext cx="8678862" cy="5474246"/>
          </a:xfrm>
        </p:spPr>
        <p:txBody>
          <a:bodyPr>
            <a:normAutofit lnSpcReduction="10000"/>
          </a:bodyPr>
          <a:lstStyle/>
          <a:p>
            <a:pPr marL="130173" lvl="1" indent="0">
              <a:lnSpc>
                <a:spcPct val="80000"/>
              </a:lnSpc>
              <a:buNone/>
              <a:defRPr/>
            </a:pPr>
            <a:r>
              <a:rPr sz="2000" b="1" dirty="0" err="1">
                <a:latin typeface="+mj-lt"/>
                <a:cs typeface="Times New Roman" pitchFamily="18"/>
              </a:rPr>
              <a:t>Autentikációs</a:t>
            </a:r>
            <a:r>
              <a:rPr sz="2000" b="1" dirty="0">
                <a:latin typeface="+mj-lt"/>
                <a:cs typeface="Times New Roman" pitchFamily="18"/>
              </a:rPr>
              <a:t> lehetőségek:</a:t>
            </a:r>
          </a:p>
          <a:p>
            <a:pPr marL="130173" lvl="1" indent="0">
              <a:lnSpc>
                <a:spcPct val="80000"/>
              </a:lnSpc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Tudásalapú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sz="2000" dirty="0">
                <a:latin typeface="+mj-lt"/>
                <a:cs typeface="Times New Roman" pitchFamily="18"/>
              </a:rPr>
              <a:t>valamilyen felhasználónév és jelszó ismerete szükséges a hitelesítéshez  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sz="2000" dirty="0">
                <a:latin typeface="+mj-lt"/>
                <a:cs typeface="Times New Roman" pitchFamily="18"/>
              </a:rPr>
              <a:t>kevésbé biztonságos, mert a biztonság a jelszó erősségétől függ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Eszközalapú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valamilyen azonosító eszköz (chip kártya, </a:t>
            </a:r>
            <a:r>
              <a:rPr lang="hu-HU" sz="2000" dirty="0" err="1">
                <a:latin typeface="+mj-lt"/>
                <a:cs typeface="Times New Roman" pitchFamily="18"/>
              </a:rPr>
              <a:t>token</a:t>
            </a:r>
            <a:r>
              <a:rPr lang="hu-HU" sz="2000" dirty="0">
                <a:latin typeface="+mj-lt"/>
                <a:cs typeface="Times New Roman" pitchFamily="18"/>
              </a:rPr>
              <a:t>) alkalmazása szükséges a hitelesítéshez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 </a:t>
            </a: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Tulajdonság 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a felhasználó valamely tulajdonsága jogosít a belépésre                               (pl. ujjlenyomat, íriszkép, arcarány stb.)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endParaRPr lang="hu-HU" sz="2000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Egyfaktoros – többfaktoros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Attól függően, hogy az ismert azonosítási módszerek közül mennyit használunk. A hitelesítés biztonsági szintje a faktorok számával egyenes arányban nő.</a:t>
            </a:r>
            <a:r>
              <a:rPr lang="hu-HU" sz="2000" dirty="0">
                <a:latin typeface="Times New Roman" pitchFamily="18"/>
                <a:cs typeface="Times New Roman" pitchFamily="18"/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dirty="0"/>
          </a:p>
        </p:txBody>
      </p:sp>
      <p:sp>
        <p:nvSpPr>
          <p:cNvPr id="7178" name="Dia számának helye 4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2E8836A-B9E9-400B-AA5F-98EF905400F4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688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1.1. Számítógép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530351"/>
            <a:ext cx="8748464" cy="5191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 err="1">
                <a:latin typeface="+mj-lt"/>
                <a:cs typeface="Times New Roman" pitchFamily="18"/>
              </a:rPr>
              <a:t>Autorizáció</a:t>
            </a:r>
            <a:r>
              <a:rPr sz="2400" b="1" dirty="0">
                <a:latin typeface="+mj-lt"/>
                <a:cs typeface="Times New Roman" pitchFamily="18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987425" indent="-8064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szerverben tárolt adatokhoz való hozzáférési jogosultságot határozza meg. </a:t>
            </a:r>
          </a:p>
          <a:p>
            <a:pPr marL="987425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fájl szintű jogok</a:t>
            </a:r>
          </a:p>
          <a:p>
            <a:pPr marL="987425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megosztás szintű jogok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Adattárolás: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adatok megbízható, megfelelő redundanciával rendelkező központi tárolása.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Szolgáltatás kiajánlás: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különböző felhasználók által igénybe vehető szolgáltatások</a:t>
            </a: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(</a:t>
            </a:r>
            <a:r>
              <a:rPr sz="2000" dirty="0">
                <a:latin typeface="+mj-lt"/>
                <a:cs typeface="Times New Roman" pitchFamily="18"/>
              </a:rPr>
              <a:t>pl. web, levelezés stb.)</a:t>
            </a:r>
          </a:p>
        </p:txBody>
      </p:sp>
      <p:sp>
        <p:nvSpPr>
          <p:cNvPr id="8198" name="Dia számának helye 4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FC91568-C13A-4DDF-AB8F-93310C93AC9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79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1.2. Szoftverek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91357" y="1003052"/>
            <a:ext cx="7886700" cy="523716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Szoftverek csoportosítása: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Operációs rendszerek: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 szöveges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 grafikus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dirty="0">
                <a:latin typeface="+mj-lt"/>
                <a:cs typeface="Times New Roman" pitchFamily="18"/>
              </a:rPr>
              <a:t>Legelterjedtebb: Microsoft Windows</a:t>
            </a: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Általános célú szoftverek:</a:t>
            </a:r>
          </a:p>
          <a:p>
            <a:pPr marL="3175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Szövegszerkesztők </a:t>
            </a:r>
            <a:br>
              <a:rPr dirty="0">
                <a:latin typeface="+mj-lt"/>
                <a:cs typeface="Times New Roman" pitchFamily="18"/>
              </a:rPr>
            </a:br>
            <a:r>
              <a:rPr dirty="0">
                <a:latin typeface="+mj-lt"/>
                <a:cs typeface="Times New Roman" pitchFamily="18"/>
              </a:rPr>
              <a:t>(dokumentum szerkesztők)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Táblázat kezelők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Adatbázis kezelő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Levelező szoftver stb.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Speciális célú alkalmazások: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Választási szoftver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Földhivatali rendszer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535861" y="4880477"/>
            <a:ext cx="3244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hu-HU" altLang="hu-HU" sz="2000" b="1" dirty="0">
                <a:latin typeface="+mj-lt"/>
                <a:cs typeface="Times New Roman" pitchFamily="18" charset="0"/>
              </a:rPr>
              <a:t>Elektronikus iktatás</a:t>
            </a:r>
          </a:p>
        </p:txBody>
      </p:sp>
      <p:sp>
        <p:nvSpPr>
          <p:cNvPr id="10245" name="Right Brace 5"/>
          <p:cNvSpPr>
            <a:spLocks/>
          </p:cNvSpPr>
          <p:nvPr/>
        </p:nvSpPr>
        <p:spPr bwMode="auto">
          <a:xfrm>
            <a:off x="6672263" y="3669269"/>
            <a:ext cx="355600" cy="2952328"/>
          </a:xfrm>
          <a:custGeom>
            <a:avLst/>
            <a:gdLst>
              <a:gd name="T0" fmla="*/ 14661 w 485775"/>
              <a:gd name="T1" fmla="*/ 0 h 3333746"/>
              <a:gd name="T2" fmla="*/ 29321 w 485775"/>
              <a:gd name="T3" fmla="*/ 125920 h 3333746"/>
              <a:gd name="T4" fmla="*/ 14661 w 485775"/>
              <a:gd name="T5" fmla="*/ 251838 h 3333746"/>
              <a:gd name="T6" fmla="*/ 0 w 485775"/>
              <a:gd name="T7" fmla="*/ 125920 h 3333746"/>
              <a:gd name="T8" fmla="*/ 0 w 485775"/>
              <a:gd name="T9" fmla="*/ 0 h 3333746"/>
              <a:gd name="T10" fmla="*/ 29321 w 485775"/>
              <a:gd name="T11" fmla="*/ 125920 h 3333746"/>
              <a:gd name="T12" fmla="*/ 0 w 485775"/>
              <a:gd name="T13" fmla="*/ 251838 h 3333746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485775"/>
              <a:gd name="T22" fmla="*/ 11856 h 3333746"/>
              <a:gd name="T23" fmla="*/ 171747 w 485775"/>
              <a:gd name="T24" fmla="*/ 3321890 h 33337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5775" h="3333746" stroke="0">
                <a:moveTo>
                  <a:pt x="0" y="0"/>
                </a:moveTo>
                <a:lnTo>
                  <a:pt x="0" y="0"/>
                </a:lnTo>
                <a:cubicBezTo>
                  <a:pt x="134143" y="0"/>
                  <a:pt x="242888" y="18123"/>
                  <a:pt x="242888" y="40480"/>
                </a:cubicBezTo>
                <a:lnTo>
                  <a:pt x="242888" y="1626393"/>
                </a:lnTo>
                <a:lnTo>
                  <a:pt x="242888" y="1626392"/>
                </a:lnTo>
                <a:cubicBezTo>
                  <a:pt x="242888" y="1648749"/>
                  <a:pt x="351632" y="1666872"/>
                  <a:pt x="485775" y="1666872"/>
                </a:cubicBezTo>
                <a:lnTo>
                  <a:pt x="485776" y="1666873"/>
                </a:lnTo>
                <a:cubicBezTo>
                  <a:pt x="351632" y="1666873"/>
                  <a:pt x="242888" y="1684996"/>
                  <a:pt x="242888" y="1707352"/>
                </a:cubicBezTo>
                <a:lnTo>
                  <a:pt x="242888" y="3293266"/>
                </a:lnTo>
                <a:cubicBezTo>
                  <a:pt x="242888" y="3315622"/>
                  <a:pt x="134143" y="3333745"/>
                  <a:pt x="0" y="3333745"/>
                </a:cubicBezTo>
                <a:lnTo>
                  <a:pt x="0" y="0"/>
                </a:lnTo>
                <a:close/>
              </a:path>
              <a:path w="485775" h="3333746" fill="none">
                <a:moveTo>
                  <a:pt x="0" y="0"/>
                </a:moveTo>
                <a:lnTo>
                  <a:pt x="0" y="0"/>
                </a:lnTo>
                <a:cubicBezTo>
                  <a:pt x="134143" y="0"/>
                  <a:pt x="242888" y="18123"/>
                  <a:pt x="242888" y="40480"/>
                </a:cubicBezTo>
                <a:lnTo>
                  <a:pt x="242888" y="1626393"/>
                </a:lnTo>
                <a:lnTo>
                  <a:pt x="242888" y="1626392"/>
                </a:lnTo>
                <a:cubicBezTo>
                  <a:pt x="242888" y="1648749"/>
                  <a:pt x="351632" y="1666872"/>
                  <a:pt x="485775" y="1666872"/>
                </a:cubicBezTo>
                <a:lnTo>
                  <a:pt x="485776" y="1666873"/>
                </a:lnTo>
                <a:cubicBezTo>
                  <a:pt x="351632" y="1666873"/>
                  <a:pt x="242888" y="1684996"/>
                  <a:pt x="242888" y="1707352"/>
                </a:cubicBezTo>
                <a:lnTo>
                  <a:pt x="242888" y="3293266"/>
                </a:lnTo>
                <a:cubicBezTo>
                  <a:pt x="242888" y="3315622"/>
                  <a:pt x="134143" y="3333745"/>
                  <a:pt x="0" y="3333745"/>
                </a:cubicBezTo>
              </a:path>
            </a:pathLst>
          </a:custGeom>
          <a:noFill/>
          <a:ln w="47621">
            <a:solidFill>
              <a:srgbClr val="5B9BD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hu-HU"/>
          </a:p>
        </p:txBody>
      </p:sp>
      <p:sp>
        <p:nvSpPr>
          <p:cNvPr id="10248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13626FF-5BAD-4F80-8184-9D8ABEB7AB1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041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8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1.3. Hálózatok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12291" name="Content Placeholder 2"/>
          <p:cNvSpPr txBox="1">
            <a:spLocks noGrp="1"/>
          </p:cNvSpPr>
          <p:nvPr>
            <p:ph idx="1"/>
          </p:nvPr>
        </p:nvSpPr>
        <p:spPr>
          <a:xfrm>
            <a:off x="1825624" y="1550989"/>
            <a:ext cx="8734872" cy="43513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altLang="hu-HU" sz="2000" b="1" dirty="0">
                <a:latin typeface="+mj-lt"/>
                <a:cs typeface="Times New Roman" pitchFamily="18" charset="0"/>
              </a:rPr>
              <a:t>Hálózat: valamilyen célból összekötött számítógépek összessége. </a:t>
            </a:r>
            <a:br>
              <a:rPr altLang="hu-HU" sz="2000" b="1" dirty="0">
                <a:latin typeface="+mj-lt"/>
                <a:cs typeface="Times New Roman" pitchFamily="18" charset="0"/>
              </a:rPr>
            </a:br>
            <a:r>
              <a:rPr altLang="hu-HU" sz="2000" dirty="0">
                <a:latin typeface="+mj-lt"/>
                <a:cs typeface="Times New Roman" pitchFamily="18" charset="0"/>
              </a:rPr>
              <a:t>pl.: csoportmunka, központosított nyomtatás, központi menedzselhetőség</a:t>
            </a:r>
          </a:p>
          <a:p>
            <a:pPr marL="0" indent="0">
              <a:lnSpc>
                <a:spcPct val="100000"/>
              </a:lnSpc>
              <a:buNone/>
            </a:pPr>
            <a:r>
              <a:rPr altLang="hu-HU" sz="2000" b="1" i="1" dirty="0">
                <a:latin typeface="+mj-lt"/>
                <a:cs typeface="Times New Roman" pitchFamily="18" charset="0"/>
              </a:rPr>
              <a:t>Alapját képezi:</a:t>
            </a:r>
          </a:p>
          <a:p>
            <a:pPr marL="0" indent="0">
              <a:lnSpc>
                <a:spcPct val="100000"/>
              </a:lnSpc>
              <a:buNone/>
            </a:pPr>
            <a:endParaRPr altLang="hu-HU" sz="2000" b="1" i="1" dirty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Elektronikus levelezésnek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Központi adattárolásnak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Központi nyomtatásnak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Csoportmunkának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Elektronikus közigazgatásnak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94" y="2970677"/>
            <a:ext cx="3321125" cy="335275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9EF64B0-4E8A-44C6-9B7D-215F1032A4D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574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1755</TotalTime>
  <Words>3121</Words>
  <Application>Microsoft Office PowerPoint</Application>
  <PresentationFormat>Szélesvásznú</PresentationFormat>
  <Paragraphs>526</Paragraphs>
  <Slides>57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Verdana</vt:lpstr>
      <vt:lpstr>Office-téma</vt:lpstr>
      <vt:lpstr>Ügykezelői alapvizsga IV. FEJEZET A KÖZIGAZGATÁS  INFORMATIKAI TÁMOGATÁSA</vt:lpstr>
      <vt:lpstr>1. Az ügyviteli munka  informatikai támogatása </vt:lpstr>
      <vt:lpstr>  Célkitűzés </vt:lpstr>
      <vt:lpstr>1. Az ügyviteli munka  informatikai támogatása</vt:lpstr>
      <vt:lpstr>1.1. Számítógép</vt:lpstr>
      <vt:lpstr>1.1. Számítógép</vt:lpstr>
      <vt:lpstr>1.1. Számítógép</vt:lpstr>
      <vt:lpstr>1.2. Szoftverek</vt:lpstr>
      <vt:lpstr>1.3. Hálózatok</vt:lpstr>
      <vt:lpstr>1.4. Csoportmunka</vt:lpstr>
      <vt:lpstr>1.5. Felhő</vt:lpstr>
      <vt:lpstr>1.5. Felhő</vt:lpstr>
      <vt:lpstr>1.6. Adatbiztonság</vt:lpstr>
      <vt:lpstr>1.6. Adatbiztonság</vt:lpstr>
      <vt:lpstr>Ellenőrző kérdések</vt:lpstr>
      <vt:lpstr>2. Elektronikus iktatás </vt:lpstr>
      <vt:lpstr>Célkitűzés</vt:lpstr>
      <vt:lpstr>2. Elektronikus iktatás</vt:lpstr>
      <vt:lpstr>2.1. Az elektronikus iktatórendszerek típusai</vt:lpstr>
      <vt:lpstr>2.1. Az elektronikus iktatórendszerek típusai</vt:lpstr>
      <vt:lpstr>2.2. Az elektronikus iktatás főbb jellemzői</vt:lpstr>
      <vt:lpstr>2.4. EKEIDR/Önkormányzati ASP</vt:lpstr>
      <vt:lpstr>2.4 EKEIDR / Önkormányzati ASP</vt:lpstr>
      <vt:lpstr>2.5.1. Az elektronikus rendszerek biztonsága</vt:lpstr>
      <vt:lpstr>2.5.1. Az elektronikus rendszerek biztonsága</vt:lpstr>
      <vt:lpstr>2.5.2. Adatok osztályba sorolása 2.5.4. Biztonsági esemény és kezelése</vt:lpstr>
      <vt:lpstr>2.5.5 Kiberbiztonsági tanúsítás 2.5.6 Poszt-kvantumtitkosítás </vt:lpstr>
      <vt:lpstr>Ellenőrző kérdések</vt:lpstr>
      <vt:lpstr>3. Elektronikus közigazgatás </vt:lpstr>
      <vt:lpstr>3. Elektronikus közigazgatás</vt:lpstr>
      <vt:lpstr>3. Elektronikus közigazgatás</vt:lpstr>
      <vt:lpstr>3. Elektronikus közigazgatás</vt:lpstr>
      <vt:lpstr>3.1. Elektronikus ügyintézés 3.1.1. Elektronikus aláírás</vt:lpstr>
      <vt:lpstr>Elektronikus ügyintézés Elektronikus aláírás</vt:lpstr>
      <vt:lpstr>3.1.1. Elektronikus aláírás</vt:lpstr>
      <vt:lpstr>Elektronikus ügyintézés Elektronikus aláírás</vt:lpstr>
      <vt:lpstr>PowerPoint-bemutató</vt:lpstr>
      <vt:lpstr>3.1.1. Elektronikus aláírás</vt:lpstr>
      <vt:lpstr>3.1.1. Elektronikus aláírás</vt:lpstr>
      <vt:lpstr>3.1.2. SZEÜSZ</vt:lpstr>
      <vt:lpstr>3.1.2. SZEÜSZ</vt:lpstr>
      <vt:lpstr>3.1.2. SZEÜSZ</vt:lpstr>
      <vt:lpstr>3.1.2. SZEÜSZ</vt:lpstr>
      <vt:lpstr>3.1.3. Központi Elektronikus Szolgáltató Rendszer</vt:lpstr>
      <vt:lpstr>3.1.5. Ügyfélkapu</vt:lpstr>
      <vt:lpstr>Elektronikus ügyintézés  Ügyfélkapu</vt:lpstr>
      <vt:lpstr>Elektronikus ügyintézés  Ügyfélkapu</vt:lpstr>
      <vt:lpstr>3.1.6. Központi Ügyfél-regisztrációs Nyilvántartás</vt:lpstr>
      <vt:lpstr>3.1.7. Digitális állampolgárság</vt:lpstr>
      <vt:lpstr>3.1.8. Kormányzati adattrezor</vt:lpstr>
      <vt:lpstr>3.1.9. Kormányzati felhő/ Kormányzati Adatközpont(KAK)  </vt:lpstr>
      <vt:lpstr>3.1.9. Kormányzati felhő/ Kormányzati Adatközpont(KAK)  </vt:lpstr>
      <vt:lpstr>3.1.10. Általános közzétételi lista</vt:lpstr>
      <vt:lpstr>3.1.11. Kapcsolattartás egyéb elektronikus eszközökkel</vt:lpstr>
      <vt:lpstr>Ellenőrző kérdések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25</cp:revision>
  <dcterms:created xsi:type="dcterms:W3CDTF">2020-01-30T10:32:07Z</dcterms:created>
  <dcterms:modified xsi:type="dcterms:W3CDTF">2025-03-09T17:19:08Z</dcterms:modified>
</cp:coreProperties>
</file>