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92AA-B507-437A-A12C-11F6F16F79CB}" type="datetimeFigureOut">
              <a:rPr lang="hu-HU" smtClean="0"/>
              <a:pPr/>
              <a:t>2025.03.09.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03B6A-093D-4C0A-A228-8B1EBE417A8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56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70A2C-D9EA-42A4-A9A2-72C2844708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44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BA0772-1927-47A8-80D6-D5C3A023C9A7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08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II. FEJEZET</a:t>
            </a:r>
            <a:br>
              <a:rPr lang="hu-HU" dirty="0"/>
            </a:br>
            <a:r>
              <a:rPr lang="hu-HU" dirty="0"/>
              <a:t>A KÖZSZOLGÁLATI</a:t>
            </a:r>
            <a:br>
              <a:rPr lang="hu-HU" dirty="0"/>
            </a:br>
            <a:r>
              <a:rPr lang="hu-HU" dirty="0"/>
              <a:t>TISZTVISELŐK JOGVISZONYA</a:t>
            </a:r>
            <a:br>
              <a:rPr lang="hu-HU" dirty="0"/>
            </a:br>
            <a:r>
              <a:rPr lang="hu-HU" dirty="0"/>
              <a:t>Ügykezelői alapvizsga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dirty="0"/>
              <a:t>A diasor felülvizsgálatának dátuma: </a:t>
            </a:r>
          </a:p>
          <a:p>
            <a:pPr algn="ctr"/>
            <a:r>
              <a:rPr lang="hu-HU" dirty="0"/>
              <a:t>2025. január 31.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34973" y="148281"/>
            <a:ext cx="8066516" cy="1121244"/>
          </a:xfrm>
        </p:spPr>
        <p:txBody>
          <a:bodyPr/>
          <a:lstStyle/>
          <a:p>
            <a:pPr eaLnBrk="1" hangingPunct="1">
              <a:spcBef>
                <a:spcPct val="200000"/>
              </a:spcBef>
              <a:defRPr/>
            </a:pP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 A közszolgálati jogviszony   </a:t>
            </a:r>
            <a:b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        keletkezése és megszűnése</a:t>
            </a:r>
            <a:endParaRPr lang="hu-HU" sz="3200" dirty="0"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03511" y="2276872"/>
            <a:ext cx="9541137" cy="2474694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Létesítés feltételei:</a:t>
            </a: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általános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   (pl. magyar állampolgárság, büntetlen előélet, cselekvőképesség,   18 év alatti ügyében eljáró szerv (munkáltató) esetében egyéb feltétel)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hu-HU" sz="8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különös </a:t>
            </a:r>
            <a:br>
              <a:rPr lang="hu-HU" sz="2000" dirty="0">
                <a:latin typeface="+mj-lt"/>
                <a:cs typeface="Times New Roman" panose="02020603050405020304" pitchFamily="18" charset="0"/>
              </a:rPr>
            </a:br>
            <a:r>
              <a:rPr lang="hu-HU" sz="2000" dirty="0">
                <a:latin typeface="+mj-lt"/>
                <a:cs typeface="Times New Roman" panose="02020603050405020304" pitchFamily="18" charset="0"/>
              </a:rPr>
              <a:t>    (pl. idegennyelv-ismeret, közigazgatási gyakorlat, szakképesítés)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1847851" y="5013325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Főszabály: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kinevezéssel, határozatlan időre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jön létre.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kinevezéssel kapcsolatos minden jognyilatkozatot </a:t>
            </a:r>
            <a:r>
              <a:rPr lang="hu-HU" altLang="hu-HU" sz="24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írásba kell foglalni</a:t>
            </a:r>
            <a:r>
              <a:rPr lang="hu-HU" altLang="hu-HU" sz="24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9224" name="Téglalap 2"/>
          <p:cNvSpPr>
            <a:spLocks noChangeArrowheads="1"/>
          </p:cNvSpPr>
          <p:nvPr/>
        </p:nvSpPr>
        <p:spPr bwMode="auto">
          <a:xfrm>
            <a:off x="1538988" y="1556793"/>
            <a:ext cx="9569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3.2.1. A köztisztviselők jogviszonyának keletkezése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4A414A4-B30C-4365-8D46-9E68593AEF2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492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1847850" y="1341438"/>
            <a:ext cx="8229600" cy="647700"/>
          </a:xfrm>
        </p:spPr>
        <p:txBody>
          <a:bodyPr/>
          <a:lstStyle/>
          <a:p>
            <a:pPr algn="l"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 kinevezés tartalma:</a:t>
            </a:r>
            <a:endParaRPr lang="hu-HU" alt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>
          <a:xfrm>
            <a:off x="1703389" y="1916114"/>
            <a:ext cx="8785225" cy="4537075"/>
          </a:xfrm>
        </p:spPr>
        <p:txBody>
          <a:bodyPr>
            <a:normAutofit fontScale="92500" lnSpcReduction="10000"/>
          </a:bodyPr>
          <a:lstStyle/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közigazgatási szerv megnevezése,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neve,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munkakör, feladatkör meghatározása,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besorolásának és illetményének meghatározása,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illetmény alapilletményhez viszonyított beállási szintje,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munkavégzés helye,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az előmenetelhez előírt kötelezettség,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jogviszony kezdetének napja,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munkáltató aláírása, </a:t>
            </a:r>
          </a:p>
          <a:p>
            <a:r>
              <a:rPr lang="hu-HU" altLang="hu-HU" sz="2400" dirty="0">
                <a:latin typeface="+mj-lt"/>
                <a:cs typeface="Times New Roman" pitchFamily="18" charset="0"/>
              </a:rPr>
              <a:t>a köztisztviselő nyilatkozata a kinevezés elfogadásáról</a:t>
            </a:r>
            <a:r>
              <a:rPr lang="hu-HU" altLang="hu-HU" sz="2400" i="1" dirty="0">
                <a:latin typeface="+mj-lt"/>
                <a:cs typeface="Times New Roman" pitchFamily="18" charset="0"/>
              </a:rPr>
              <a:t>.</a:t>
            </a:r>
            <a:endParaRPr lang="hu-HU" altLang="hu-H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1D96E85-95FA-4C65-A65A-91205F312F0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811366" y="119534"/>
            <a:ext cx="61627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3.2.1. A köztisztviselők </a:t>
            </a:r>
          </a:p>
          <a:p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jogviszonyának keletkezése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2088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189597" y="2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703389" y="2204863"/>
            <a:ext cx="10035530" cy="4022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Megszűnés:</a:t>
            </a: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</a:t>
            </a: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a jogviszony alanyaitól független jogi tények következménye.</a:t>
            </a:r>
          </a:p>
          <a:p>
            <a:pPr eaLnBrk="1" hangingPunct="1">
              <a:spcBef>
                <a:spcPct val="20000"/>
              </a:spcBef>
              <a:buClr>
                <a:srgbClr val="FF9933"/>
              </a:buClr>
              <a:defRPr/>
            </a:pPr>
            <a:endParaRPr lang="hu-HU" altLang="hu-HU" sz="2000" b="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9933"/>
              </a:buClr>
              <a:defRPr/>
            </a:pPr>
            <a:r>
              <a:rPr lang="hu-HU" altLang="hu-HU" sz="2000" b="0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köztisztviselő halála;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kinevezésben meghatározott idő letelte;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hivatalvesztés fegyelmi büntetés;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70. életév betöltése;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törvény erejénél fogva, a </a:t>
            </a:r>
            <a:r>
              <a:rPr lang="hu-HU" sz="2000" b="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000" b="0" dirty="0">
                <a:latin typeface="+mj-lt"/>
                <a:cs typeface="Times New Roman" panose="02020603050405020304" pitchFamily="18" charset="0"/>
              </a:rPr>
              <a:t>.-ben meghatározott esetek;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ha a köztisztviselő a társadalombiztosítási szabályok alapján az öregségi nyugdíjkorhatárt betöltötte, és az öregségi teljes nyugdíjhoz szükséges szolgálati időt megszerezte;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hu-HU" sz="2000" b="0" dirty="0">
                <a:latin typeface="+mj-lt"/>
                <a:cs typeface="Times New Roman" panose="02020603050405020304" pitchFamily="18" charset="0"/>
              </a:rPr>
              <a:t>a közigazgatási szerv jogutód nélküli megszűnése.</a:t>
            </a:r>
          </a:p>
        </p:txBody>
      </p:sp>
      <p:sp>
        <p:nvSpPr>
          <p:cNvPr id="11269" name="AutoShape 12"/>
          <p:cNvSpPr>
            <a:spLocks noChangeArrowheads="1"/>
          </p:cNvSpPr>
          <p:nvPr/>
        </p:nvSpPr>
        <p:spPr bwMode="auto">
          <a:xfrm>
            <a:off x="1746296" y="1383798"/>
            <a:ext cx="8245475" cy="4508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megszűnés és megszüntetés esetei </a:t>
            </a:r>
            <a:r>
              <a:rPr lang="hu-HU" altLang="hu-HU" sz="20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törvényben meghatározottak</a:t>
            </a:r>
            <a:r>
              <a:rPr lang="hu-HU" altLang="hu-HU" sz="2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D3782BF-7494-42C1-9C38-1F04E992C697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57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9" y="2811463"/>
            <a:ext cx="4824413" cy="27352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Esetei: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felek közös megegyezése;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áthelyezés;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lemondás;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felmentés;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azonnali hatállyal a próbaidő alatt.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293" name="Szövegdoboz 1"/>
          <p:cNvSpPr txBox="1">
            <a:spLocks noChangeArrowheads="1"/>
          </p:cNvSpPr>
          <p:nvPr/>
        </p:nvSpPr>
        <p:spPr bwMode="auto">
          <a:xfrm>
            <a:off x="2063751" y="1611313"/>
            <a:ext cx="88349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Megszüntetés:</a:t>
            </a:r>
            <a:r>
              <a:rPr lang="hu-HU" altLang="hu-HU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jogviszony alanyai akaratnyilvánításának eredménye.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BF6EE59-2064-458D-BEF4-F072359F401C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  <p:sp>
        <p:nvSpPr>
          <p:cNvPr id="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278804" y="1"/>
            <a:ext cx="7704856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3.2.2. A köztisztviselő jogviszonyának  </a:t>
            </a:r>
            <a:b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0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megszűnése és megszüntetése</a:t>
            </a:r>
          </a:p>
        </p:txBody>
      </p:sp>
    </p:spTree>
    <p:extLst>
      <p:ext uri="{BB962C8B-B14F-4D97-AF65-F5344CB8AC3E}">
        <p14:creationId xmlns:p14="http://schemas.microsoft.com/office/powerpoint/2010/main" val="3673414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70032" y="427456"/>
            <a:ext cx="7135919" cy="38417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 A közszolgálati jogviszony tartalma</a:t>
            </a:r>
            <a:endParaRPr lang="hu-HU" b="1" dirty="0"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hu-H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27"/>
          <p:cNvGraphicFramePr>
            <a:graphicFrameLocks/>
          </p:cNvGraphicFramePr>
          <p:nvPr/>
        </p:nvGraphicFramePr>
        <p:xfrm>
          <a:off x="1919289" y="2924175"/>
          <a:ext cx="8569325" cy="3384550"/>
        </p:xfrm>
        <a:graphic>
          <a:graphicData uri="http://schemas.openxmlformats.org/drawingml/2006/table">
            <a:tbl>
              <a:tblPr/>
              <a:tblGrid>
                <a:gridCol w="454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8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05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Kötelezettségek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Jogok</a:t>
                      </a:r>
                      <a:endParaRPr kumimoji="0" lang="hu-H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9496"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utasítás végrehajtása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vagyonnyilatkozat-tétel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minősített adat megtartása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általános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munkavégzéssel kapcsolatos sajátos</a:t>
                      </a: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>
                          <a:tab pos="228600" algn="l"/>
                        </a:tabLst>
                      </a:pPr>
                      <a:r>
                        <a:rPr kumimoji="0" lang="hu-HU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egyéb sajátos jogok</a:t>
                      </a:r>
                    </a:p>
                  </a:txBody>
                  <a:tcPr marL="90000" marR="90000" marT="46786" marB="4678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1882776" y="1628776"/>
            <a:ext cx="83169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hu-HU" altLang="hu-HU" sz="800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Tartalom = kötelezettségek + jogok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8FE52029-A639-4DCA-A0BC-3E2EE353B042}" type="slidenum">
              <a:rPr lang="hu-HU" smtClean="0"/>
              <a:pPr>
                <a:defRPr/>
              </a:pPr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594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églalap 1"/>
          <p:cNvSpPr>
            <a:spLocks noChangeArrowheads="1"/>
          </p:cNvSpPr>
          <p:nvPr/>
        </p:nvSpPr>
        <p:spPr bwMode="auto">
          <a:xfrm>
            <a:off x="3024370" y="259430"/>
            <a:ext cx="6299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2063751" y="1556792"/>
            <a:ext cx="8029575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200" u="sng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a) Általános kötelezettségei:</a:t>
            </a:r>
            <a:endParaRPr lang="hu-HU" altLang="hu-HU" sz="2200" i="1" u="sng" dirty="0">
              <a:solidFill>
                <a:srgbClr val="C00000"/>
              </a:solidFill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feladatait a köz érdekében a jogszabályoknak megfelelően, szakértelemmel és gondossággal, pártatlanul és igazságosan ellátni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munkaideje alatt - munkavégzés céljából, munkára képes állapotban - a munkáltató rendelkezésére állni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vezetőkkel és munkatársakkal együttműködni</a:t>
            </a:r>
          </a:p>
          <a:p>
            <a:pPr algn="just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munkáját személyesen ellátni</a:t>
            </a:r>
          </a:p>
        </p:txBody>
      </p:sp>
      <p:sp>
        <p:nvSpPr>
          <p:cNvPr id="3" name="Téglalap 2"/>
          <p:cNvSpPr/>
          <p:nvPr/>
        </p:nvSpPr>
        <p:spPr>
          <a:xfrm>
            <a:off x="2063751" y="4725144"/>
            <a:ext cx="5724525" cy="10398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rgbClr val="FFFF00"/>
              </a:buClr>
              <a:defRPr/>
            </a:pPr>
            <a:r>
              <a:rPr lang="hu-HU" sz="22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b)  Sajátos kötelezettségei: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vagyonnyilatkozat</a:t>
            </a:r>
          </a:p>
          <a:p>
            <a:pPr marL="342900" indent="-342900">
              <a:lnSpc>
                <a:spcPct val="95000"/>
              </a:lnSpc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hu-HU" sz="2200" dirty="0">
                <a:latin typeface="+mj-lt"/>
                <a:cs typeface="Times New Roman" panose="02020603050405020304" pitchFamily="18" charset="0"/>
              </a:rPr>
              <a:t>minősített adat megtartása, stb.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F5A46837-3FD0-43FA-AA8F-55CD66A14DDF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5223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églalap 2"/>
          <p:cNvSpPr>
            <a:spLocks noChangeArrowheads="1"/>
          </p:cNvSpPr>
          <p:nvPr/>
        </p:nvSpPr>
        <p:spPr bwMode="auto">
          <a:xfrm>
            <a:off x="1847850" y="1516064"/>
            <a:ext cx="8820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Az utasítás végrehajtásának kötelezettsége</a:t>
            </a: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272746" y="3307565"/>
            <a:ext cx="4801489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 kell tagadnia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bűncselekményt, illetve szabálysértést valósítana meg,</a:t>
            </a:r>
          </a:p>
          <a:p>
            <a:pPr marL="441325" lvl="1" indent="-173038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más személy életét, testi épségét vagy egészségét, ill. környezetét közvetlenül és súlyosan veszélyeztetné.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190735" y="3335567"/>
            <a:ext cx="4643742" cy="3312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00"/>
            </a:solidFill>
          </a:ln>
          <a:effectLst>
            <a:softEdge rad="127000"/>
          </a:effec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hu-HU" sz="20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Megtagadhatja</a:t>
            </a:r>
            <a:r>
              <a:rPr lang="hu-HU" sz="20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000" dirty="0">
                <a:latin typeface="+mj-lt"/>
                <a:cs typeface="Times New Roman" panose="02020603050405020304" pitchFamily="18" charset="0"/>
              </a:rPr>
              <a:t>az utasítás végrehajtását, ha annak teljesítésével: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jogszabálysértést követne el,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saját életét, testi épségét vagy egészségét közvetlenül és súlyosan veszélyeztetné,</a:t>
            </a:r>
          </a:p>
          <a:p>
            <a:pPr marL="361950" lvl="1" indent="-182563" eaLnBrk="1" hangingPunct="1">
              <a:buClr>
                <a:schemeClr val="tx1"/>
              </a:buClr>
              <a:buFontTx/>
              <a:buChar char="•"/>
              <a:defRPr/>
            </a:pPr>
            <a:r>
              <a:rPr lang="hu-HU" sz="2000" dirty="0">
                <a:latin typeface="+mj-lt"/>
                <a:cs typeface="Times New Roman" panose="02020603050405020304" pitchFamily="18" charset="0"/>
              </a:rPr>
              <a:t>emberi méltóságában sértené (erkölcsi korlát).</a:t>
            </a:r>
          </a:p>
        </p:txBody>
      </p:sp>
      <p:sp>
        <p:nvSpPr>
          <p:cNvPr id="15370" name="Text Box 6"/>
          <p:cNvSpPr txBox="1">
            <a:spLocks noChangeArrowheads="1"/>
          </p:cNvSpPr>
          <p:nvPr/>
        </p:nvSpPr>
        <p:spPr bwMode="auto">
          <a:xfrm>
            <a:off x="1668338" y="2333775"/>
            <a:ext cx="882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rgbClr val="FFFF00"/>
              </a:buClr>
              <a:buFontTx/>
              <a:buNone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Főszabály: a köztisztviselő köteles </a:t>
            </a:r>
            <a:r>
              <a:rPr lang="hu-HU" altLang="hu-HU" sz="2400" u="sng" dirty="0">
                <a:latin typeface="+mj-lt"/>
                <a:cs typeface="Times New Roman" pitchFamily="18" charset="0"/>
              </a:rPr>
              <a:t>felettese utasítását</a:t>
            </a:r>
            <a:r>
              <a:rPr lang="hu-HU" altLang="hu-HU" sz="2400" dirty="0">
                <a:latin typeface="+mj-lt"/>
                <a:cs typeface="Times New Roman" pitchFamily="18" charset="0"/>
              </a:rPr>
              <a:t> végrehajtani.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E364749-8E4C-4297-B884-3FE8A446CB5B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2737847" y="143422"/>
            <a:ext cx="66727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3.3.1. A köztisztviselők kötelezettségei</a:t>
            </a:r>
          </a:p>
        </p:txBody>
      </p:sp>
    </p:spTree>
    <p:extLst>
      <p:ext uri="{BB962C8B-B14F-4D97-AF65-F5344CB8AC3E}">
        <p14:creationId xmlns:p14="http://schemas.microsoft.com/office/powerpoint/2010/main" val="223069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ím 1"/>
          <p:cNvSpPr>
            <a:spLocks noGrp="1"/>
          </p:cNvSpPr>
          <p:nvPr>
            <p:ph type="title"/>
          </p:nvPr>
        </p:nvSpPr>
        <p:spPr>
          <a:xfrm>
            <a:off x="3154536" y="213966"/>
            <a:ext cx="6144785" cy="766762"/>
          </a:xfrm>
        </p:spPr>
        <p:txBody>
          <a:bodyPr>
            <a:normAutofit fontScale="90000"/>
          </a:bodyPr>
          <a:lstStyle/>
          <a:p>
            <a:pPr marL="342900" indent="-342900"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3.3.2. A köztisztviselők jogai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14526" y="1700808"/>
            <a:ext cx="875347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munkavégzéssel kapcsolatos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sajátos jogok </a:t>
            </a:r>
            <a:b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hu-HU" sz="24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. szerinti speciális szabályozás):</a:t>
            </a: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marL="411163" lvl="1" indent="0" eaLnBrk="1" hangingPunct="1">
              <a:lnSpc>
                <a:spcPct val="110000"/>
              </a:lnSpc>
              <a:buClr>
                <a:srgbClr val="FFFF00"/>
              </a:buClr>
              <a:buNone/>
              <a:defRPr/>
            </a:pPr>
            <a:endParaRPr lang="hu-HU" sz="2400" dirty="0">
              <a:solidFill>
                <a:schemeClr val="bg1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buClr>
                <a:schemeClr val="tx1"/>
              </a:buClr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a köztisztviselők </a:t>
            </a:r>
            <a:r>
              <a:rPr lang="hu-HU" sz="2400" u="sng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egyéb sajátos</a:t>
            </a:r>
            <a:r>
              <a:rPr lang="hu-HU" sz="2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jogai</a:t>
            </a:r>
          </a:p>
        </p:txBody>
      </p:sp>
      <p:sp>
        <p:nvSpPr>
          <p:cNvPr id="8" name="_s38922"/>
          <p:cNvSpPr>
            <a:spLocks noChangeArrowheads="1"/>
          </p:cNvSpPr>
          <p:nvPr/>
        </p:nvSpPr>
        <p:spPr bwMode="auto">
          <a:xfrm>
            <a:off x="1948023" y="2924944"/>
            <a:ext cx="6133296" cy="25922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  <p:txBody>
          <a:bodyPr wrap="none" lIns="30654" tIns="15327" rIns="30654" bIns="15327" anchor="ctr"/>
          <a:lstStyle/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munkaidőre,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rendkívüli munkavégzésre,</a:t>
            </a:r>
          </a:p>
          <a:p>
            <a:pPr>
              <a:lnSpc>
                <a:spcPct val="150000"/>
              </a:lnSpc>
              <a:defRPr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latin typeface="+mj-lt"/>
                <a:cs typeface="Times New Roman" panose="02020603050405020304" pitchFamily="18" charset="0"/>
              </a:rPr>
              <a:t>a szabadság mértékére</a:t>
            </a:r>
            <a:b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>
                <a:latin typeface="+mj-lt"/>
                <a:cs typeface="Times New Roman" panose="02020603050405020304" pitchFamily="18" charset="0"/>
              </a:rPr>
              <a:t>vonatkozóan.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A89EB04B-A755-41E3-98DB-872156FFB465}" type="slidenum">
              <a:rPr lang="hu-HU" smtClean="0"/>
              <a:pPr>
                <a:defRPr/>
              </a:pPr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9282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423592" y="115888"/>
            <a:ext cx="7666038" cy="1179512"/>
          </a:xfrm>
        </p:spPr>
        <p:txBody>
          <a:bodyPr/>
          <a:lstStyle/>
          <a:p>
            <a:pPr eaLnBrk="1" hangingPunct="1">
              <a:buSzPct val="130000"/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       eltérő rendelkezések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992313" y="1477814"/>
            <a:ext cx="8064896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anchor="ctr">
            <a:spAutoFit/>
          </a:bodyPr>
          <a:lstStyle/>
          <a:p>
            <a:pPr marL="485775" indent="-485775" algn="just">
              <a:spcBef>
                <a:spcPct val="35000"/>
              </a:spcBef>
              <a:buClr>
                <a:srgbClr val="FFFF00"/>
              </a:buClr>
              <a:defRPr/>
            </a:pP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22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. szerint </a:t>
            </a:r>
            <a:r>
              <a:rPr lang="hu-HU" sz="2200" u="sng" dirty="0">
                <a:latin typeface="+mj-lt"/>
                <a:cs typeface="Times New Roman" panose="02020603050405020304" pitchFamily="18" charset="0"/>
              </a:rPr>
              <a:t>ügykezelő</a:t>
            </a:r>
            <a:r>
              <a:rPr lang="hu-HU" sz="2200" dirty="0">
                <a:latin typeface="+mj-lt"/>
                <a:cs typeface="Times New Roman" panose="02020603050405020304" pitchFamily="18" charset="0"/>
              </a:rPr>
              <a:t> az, aki: közigazgatási szervnél közhatalmi, irányítási, ellenőrzési és felügyeleti tevékenység gyakorlásához kapcsolódó ügyviteli feladatokat lát el.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1992314" y="5373689"/>
            <a:ext cx="867568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Ügykezelők általános alkalmazási feltétele: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min. középfokú szakképesítés megléte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hu-HU" altLang="hu-HU" sz="2200" dirty="0">
                <a:latin typeface="+mj-lt"/>
                <a:cs typeface="Times New Roman" pitchFamily="18" charset="0"/>
              </a:rPr>
              <a:t>büntetlen előélet, stb.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7479862" y="3509554"/>
            <a:ext cx="2144530" cy="783543"/>
          </a:xfrm>
          <a:prstGeom prst="roundRect">
            <a:avLst>
              <a:gd name="adj" fmla="val 10000"/>
            </a:avLst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ÜGYKEZELŐ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1992314" y="3512715"/>
            <a:ext cx="3499678" cy="783543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2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452469" y="4569875"/>
            <a:ext cx="86693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hu-HU" sz="24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megkülönböztetés alapja: a tevékenység jellege</a:t>
            </a:r>
          </a:p>
        </p:txBody>
      </p:sp>
      <p:sp>
        <p:nvSpPr>
          <p:cNvPr id="4" name="Balra-jobbra nyíl 3"/>
          <p:cNvSpPr/>
          <p:nvPr/>
        </p:nvSpPr>
        <p:spPr>
          <a:xfrm>
            <a:off x="5720584" y="3509554"/>
            <a:ext cx="1429686" cy="783543"/>
          </a:xfrm>
          <a:prstGeom prst="left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BFBD896-F837-4DFE-B2FE-8F43242A5443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8906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992313" y="1274763"/>
            <a:ext cx="5040312" cy="64135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Általános szabályok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64973" y="1903757"/>
            <a:ext cx="6923175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7338" indent="-2873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0FFFF"/>
              </a:buClr>
              <a:buNone/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Ügykezelők jogai és kötelezettségei: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jogviszony keletkezésétől számított 6 hónapon  belül ügykezelői alapvizsgát kell tenni, ha nem teszi le, jogviszonya megszűnik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ügykezelői osztályvezetői megbízás adható (ügykezelőkből álló szervezeti egység vezetésére)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tevékenységüket legalább 5 évente értékelni kell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illetmény: min. garantált bérminimum; </a:t>
            </a:r>
            <a:r>
              <a:rPr kumimoji="1" lang="hu-HU" altLang="hu-HU" sz="2000" dirty="0" err="1">
                <a:latin typeface="+mj-lt"/>
                <a:cs typeface="Times New Roman" pitchFamily="18" charset="0"/>
              </a:rPr>
              <a:t>max</a:t>
            </a:r>
            <a:r>
              <a:rPr kumimoji="1" lang="hu-HU" altLang="hu-HU" sz="2000" dirty="0">
                <a:latin typeface="+mj-lt"/>
                <a:cs typeface="Times New Roman" pitchFamily="18" charset="0"/>
              </a:rPr>
              <a:t>. az illetményalap hatszorosa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vagyonnyilatkozat-tételi kötelezettség bizonyos esetekben</a:t>
            </a:r>
          </a:p>
          <a:p>
            <a:pPr eaLnBrk="1" hangingPunct="1">
              <a:spcBef>
                <a:spcPts val="600"/>
              </a:spcBef>
              <a:buClr>
                <a:schemeClr val="tx1"/>
              </a:buClr>
              <a:defRPr/>
            </a:pPr>
            <a:r>
              <a:rPr kumimoji="1" lang="hu-HU" altLang="hu-HU" sz="2000" dirty="0">
                <a:latin typeface="+mj-lt"/>
                <a:cs typeface="Times New Roman" pitchFamily="18" charset="0"/>
              </a:rPr>
              <a:t>szabadság mértéke: 20-30 munkanap</a:t>
            </a:r>
          </a:p>
        </p:txBody>
      </p:sp>
      <p:pic>
        <p:nvPicPr>
          <p:cNvPr id="18437" name="Picture 20" descr="C:\Users\takacsm\AppData\Local\Microsoft\Windows\Temporary Internet Files\Content.IE5\NALJ0VRF\MC90043383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426" y="1307368"/>
            <a:ext cx="3887788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680177" y="2564905"/>
            <a:ext cx="2987823" cy="304698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1600" dirty="0">
                <a:latin typeface="+mj-lt"/>
                <a:cs typeface="Times New Roman" panose="02020603050405020304" pitchFamily="18" charset="0"/>
              </a:rPr>
              <a:t>A 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.-</a:t>
            </a:r>
            <a:r>
              <a:rPr lang="hu-HU" sz="1600" dirty="0" err="1">
                <a:latin typeface="+mj-lt"/>
                <a:cs typeface="Times New Roman" panose="02020603050405020304" pitchFamily="18" charset="0"/>
              </a:rPr>
              <a:t>nek</a:t>
            </a:r>
            <a:r>
              <a:rPr lang="hu-HU" sz="1600" dirty="0">
                <a:latin typeface="+mj-lt"/>
                <a:cs typeface="Times New Roman" panose="02020603050405020304" pitchFamily="18" charset="0"/>
              </a:rPr>
              <a:t> a kormányzati ügykezelőkre vonatkozó fejezete csak azokat a rendelkezéseket tartalmazza, amelyek eltérnek a kormánytisztviselőkre vonatkozó szabályoktól. (Ugyanez igaz a köztisztviselők és a közszolgálati ügykezelők viszonyában is.)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1E28AD97-8D39-440B-80AC-3240495792F9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991866" y="68431"/>
            <a:ext cx="8352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3.4. Az ügykezelőkre vonatkozó</a:t>
            </a:r>
            <a:b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r>
              <a:rPr lang="hu-HU" altLang="hu-HU" sz="32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eltérő rendelkezések</a:t>
            </a:r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37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2044090" y="0"/>
            <a:ext cx="8437563" cy="1041400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>
          <a:xfrm>
            <a:off x="1651259" y="1634760"/>
            <a:ext cx="8851985" cy="4319587"/>
          </a:xfrm>
        </p:spPr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közszolgálati tisztviselők jogviszonyának</a:t>
            </a: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jellemzői, elhatárolása más, munkavégzésre irányuló jogviszonyoktól</a:t>
            </a:r>
          </a:p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2. A közszolgálati tisztviselőkre vonatkozó jogi  szabályozás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7D3A3D-A37E-4A15-8ECE-4BDAE9077B88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023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649760" y="1674872"/>
            <a:ext cx="8892480" cy="4525962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közszolgálati jogviszony keletkezésének általános és különös feltételei?</a:t>
            </a:r>
          </a:p>
          <a:p>
            <a:pPr marL="514350" indent="-514350" algn="just">
              <a:spcBef>
                <a:spcPts val="1200"/>
              </a:spcBef>
              <a:buFont typeface="+mj-lt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esetekben szűnhet meg a közszolgálati jogviszony?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 köztisztviselők általános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köteles megtagadni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Mikor tagadhatja meg az utasítást a tisztviselő?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3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Melyek az ügykezelők főbb jogai és kötelezettségei?</a:t>
            </a: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1200"/>
              </a:spcBef>
              <a:buFont typeface="Wingdings 2" pitchFamily="18" charset="2"/>
              <a:buAutoNum type="arabicPeriod" startAt="5"/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53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1524248" y="1772816"/>
            <a:ext cx="9144000" cy="3236654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40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Köszönjük a 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4000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cs typeface="Times New Roman" panose="02020603050405020304" pitchFamily="18" charset="0"/>
              </a:rPr>
              <a:t>sikeres felkészülést kívánunk!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338E8EE8-172A-4B29-A241-657056D2E60A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850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4462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u-H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Célkitűzés</a:t>
            </a:r>
            <a:b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bemutatja a közszolgálati tisztviselők jogviszonyának jellemzőit, elhatárolását más, munkavégzésre irányuló jogviszonyoktól.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A fejezet ismerteti a közszolgálati tisztviselők csoportjait.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Betekintést ad a jogviszony alanyaira vonatkozó legfontosabb szabályokba.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jogviszony keletkezésének és megszűnésének főbb szabályait.</a:t>
            </a:r>
          </a:p>
          <a:p>
            <a:pPr algn="just">
              <a:spcBef>
                <a:spcPts val="600"/>
              </a:spcBef>
            </a:pPr>
            <a:r>
              <a:rPr lang="hu-HU" altLang="hu-HU" sz="2400" dirty="0">
                <a:latin typeface="+mj-lt"/>
                <a:cs typeface="Times New Roman" pitchFamily="18" charset="0"/>
              </a:rPr>
              <a:t>Ismerteti a főbb jogokat és kötelezettségeket.</a:t>
            </a: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</a:pPr>
            <a:endParaRPr lang="hu-HU" alt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Dia számának helye 1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C1050-1841-457A-BE60-ED3C369A180B}" type="slidenum">
              <a:rPr lang="hu-HU" altLang="hu-H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400"/>
          </a:p>
        </p:txBody>
      </p:sp>
    </p:spTree>
    <p:extLst>
      <p:ext uri="{BB962C8B-B14F-4D97-AF65-F5344CB8AC3E}">
        <p14:creationId xmlns:p14="http://schemas.microsoft.com/office/powerpoint/2010/main" val="30996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1705422" y="-262731"/>
            <a:ext cx="8855075" cy="1387475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altLang="hu-HU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1. A közszolgálati dolgozók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jogviszonyának jellemzői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19289" y="1916833"/>
            <a:ext cx="85693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Fogalma: munkavégzés céljából létesített különleges    jogviszony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többletjogokkal,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többletkötelezettségekkel.</a:t>
            </a:r>
          </a:p>
          <a:p>
            <a:pPr>
              <a:spcBef>
                <a:spcPct val="20000"/>
              </a:spcBef>
              <a:tabLst>
                <a:tab pos="1150938" algn="l"/>
              </a:tabLst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377825" indent="-377825">
              <a:spcBef>
                <a:spcPct val="20000"/>
              </a:spcBef>
              <a:buClr>
                <a:srgbClr val="FFCC00"/>
              </a:buClr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Tágabb értelemben ide tartoznak:</a:t>
            </a:r>
          </a:p>
          <a:p>
            <a:pPr marL="457200" indent="-457200" algn="just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közszolgálati tisztviselők,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közalkalmazottak,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hivatásos szolgálatok dolgozói,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tabLst>
                <a:tab pos="1150938" algn="l"/>
              </a:tabLst>
              <a:defRPr/>
            </a:pPr>
            <a:r>
              <a:rPr lang="hu-HU" sz="2400" dirty="0">
                <a:latin typeface="+mj-lt"/>
                <a:cs typeface="Times New Roman" panose="02020603050405020304" pitchFamily="18" charset="0"/>
              </a:rPr>
              <a:t>bíróságok, ügyészségek dolgozói.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23689AF-E4ED-48E8-99E2-59F74396FC1F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1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12124" y="908050"/>
            <a:ext cx="9155877" cy="5545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1800" b="1" dirty="0">
                <a:latin typeface="+mj-lt"/>
                <a:cs typeface="Times New Roman" panose="02020603050405020304" pitchFamily="18" charset="0"/>
              </a:rPr>
              <a:t>A központi és területi kormányzati igazgatási szerveknél dolgozók (Kit.):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kormánytisztviselők        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</a:t>
            </a:r>
            <a:r>
              <a:rPr lang="hu-HU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hu-HU" sz="18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különleges jogállású szerveknél foglalkoztatottak (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Küt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köztisztviselő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                    közszolgálati jogviszony</a:t>
            </a:r>
          </a:p>
          <a:p>
            <a:pPr marL="457200" lvl="1" indent="0">
              <a:buNone/>
              <a:defRPr/>
            </a:pPr>
            <a:endParaRPr lang="hu-HU" sz="1800" dirty="0"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önkormányzatoknál és néhány – 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.-ben nevesített – más szervnél dolgozók (</a:t>
            </a:r>
            <a:r>
              <a:rPr lang="hu-HU" sz="18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sz="18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.):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kormánytisztviselők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kormányzati ügykezelők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kormányzati szolgálati 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latin typeface="+mj-lt"/>
                <a:cs typeface="Times New Roman" panose="02020603050405020304" pitchFamily="18" charset="0"/>
              </a:rPr>
              <a:t>közszolgálati ügykezelő       </a:t>
            </a:r>
            <a:r>
              <a:rPr lang="hu-H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közszolgálati jogviszony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hu-HU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hu-HU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A Nemzeti Adó- és Vámhivatalban adóigazgatási területen dolgozók (NAV </a:t>
            </a:r>
            <a:r>
              <a:rPr lang="hu-HU" sz="18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szjtv</a:t>
            </a:r>
            <a:r>
              <a:rPr lang="hu-HU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.) – tisztviselői státuszú foglalkoztatottak: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hu-HU" sz="1800" dirty="0">
                <a:solidFill>
                  <a:srgbClr val="C00000"/>
                </a:solidFill>
                <a:cs typeface="Times New Roman" panose="02020603050405020304" pitchFamily="18" charset="0"/>
              </a:rPr>
              <a:t>adó- és vámhatósági szolgálati jogviszony</a:t>
            </a:r>
            <a:endParaRPr lang="hu-HU" sz="18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124" name="Cím 5"/>
          <p:cNvSpPr>
            <a:spLocks noGrp="1"/>
          </p:cNvSpPr>
          <p:nvPr>
            <p:ph type="title"/>
          </p:nvPr>
        </p:nvSpPr>
        <p:spPr>
          <a:xfrm>
            <a:off x="2855640" y="260350"/>
            <a:ext cx="6552728" cy="6477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alt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1.1. A közszolgálati tisztviselők csoportosítása</a:t>
            </a:r>
            <a:endParaRPr lang="hu-HU" altLang="hu-HU" sz="3200" dirty="0">
              <a:cs typeface="Times New Roman" panose="02020603050405020304" pitchFamily="18" charset="0"/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5196210" y="1406358"/>
            <a:ext cx="169862" cy="360362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9" name="Jobb oldali kapcsos zárójel 8"/>
          <p:cNvSpPr/>
          <p:nvPr/>
        </p:nvSpPr>
        <p:spPr>
          <a:xfrm>
            <a:off x="5298123" y="2484457"/>
            <a:ext cx="151922" cy="360362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B648C47-DBD9-435F-940F-0CAABBE8CAD9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11" name="Jobb oldali kapcsos zárójel 10"/>
          <p:cNvSpPr/>
          <p:nvPr/>
        </p:nvSpPr>
        <p:spPr>
          <a:xfrm>
            <a:off x="5196210" y="4493484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12" name="Jobb oldali kapcsos zárójel 11">
            <a:extLst>
              <a:ext uri="{FF2B5EF4-FFF2-40B4-BE49-F238E27FC236}">
                <a16:creationId xmlns:a16="http://schemas.microsoft.com/office/drawing/2014/main" id="{1DF4052A-73C4-45F1-B906-6BFCF7B2E23F}"/>
              </a:ext>
            </a:extLst>
          </p:cNvPr>
          <p:cNvSpPr/>
          <p:nvPr/>
        </p:nvSpPr>
        <p:spPr>
          <a:xfrm>
            <a:off x="5204221" y="3725368"/>
            <a:ext cx="169863" cy="696913"/>
          </a:xfrm>
          <a:prstGeom prst="rightBrace">
            <a:avLst>
              <a:gd name="adj1" fmla="val 8333"/>
              <a:gd name="adj2" fmla="val 48152"/>
            </a:avLst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0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Ellenőrző kérdések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309817" y="1804087"/>
            <a:ext cx="9613556" cy="3669956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Mit jelen a közszolgálati jogviszony fogalma?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járási hivataloknál?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államigazgatási szerveknél?</a:t>
            </a:r>
          </a:p>
          <a:p>
            <a:pPr marL="514350" indent="-514350" algn="just">
              <a:spcBef>
                <a:spcPts val="1800"/>
              </a:spcBef>
              <a:buFont typeface="Wingdings 2" pitchFamily="18" charset="2"/>
              <a:buAutoNum type="arabicPeriod"/>
            </a:pPr>
            <a:r>
              <a:rPr lang="hu-HU" altLang="hu-HU" sz="2400" dirty="0">
                <a:latin typeface="+mj-lt"/>
                <a:cs typeface="Times New Roman" pitchFamily="18" charset="0"/>
              </a:rPr>
              <a:t>Milyen tisztviselők dolgoznak önkormányzati szerveknél?</a:t>
            </a:r>
          </a:p>
          <a:p>
            <a:pPr marL="0" indent="0" algn="just">
              <a:buNone/>
            </a:pPr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71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80519" y="259493"/>
            <a:ext cx="8735961" cy="6413156"/>
          </a:xfrm>
        </p:spPr>
        <p:txBody>
          <a:bodyPr>
            <a:normAutofit/>
          </a:bodyPr>
          <a:lstStyle/>
          <a:p>
            <a:pPr marL="514350" indent="-514350" algn="ctr">
              <a:spcBef>
                <a:spcPts val="0"/>
              </a:spcBef>
              <a:buFontTx/>
              <a:buAutoNum type="arabicPeriod" startAt="2"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 közszolgálati tisztviselőkre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hu-HU" altLang="hu-HU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vonatkozó jogi szabályozás</a:t>
            </a:r>
            <a:br>
              <a:rPr lang="hu-HU" altLang="hu-HU" sz="36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</a:br>
            <a:endParaRPr lang="hu-HU" altLang="hu-HU" sz="36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    </a:t>
            </a:r>
            <a:r>
              <a:rPr lang="hu-HU" altLang="hu-HU" sz="2000" b="1" dirty="0" err="1">
                <a:latin typeface="+mj-lt"/>
                <a:cs typeface="Times New Roman" panose="02020603050405020304" pitchFamily="18" charset="0"/>
              </a:rPr>
              <a:t>Kttv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. tartalma:</a:t>
            </a:r>
          </a:p>
          <a:p>
            <a:pPr marL="0" indent="0">
              <a:buNone/>
              <a:defRPr/>
            </a:pP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      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-</a:t>
            </a:r>
            <a:r>
              <a:rPr lang="hu-HU" altLang="hu-HU" sz="20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kormánytisztviselőkre vonatkozó rész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                         részletes szabályozás 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kormányzati ügykezelő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köztisztviselők                       csak az eltérő szabályozás</a:t>
            </a:r>
          </a:p>
          <a:p>
            <a:pPr marL="0" indent="0">
              <a:buNone/>
              <a:defRPr/>
            </a:pPr>
            <a:r>
              <a:rPr lang="hu-HU" altLang="hu-HU" sz="2000" dirty="0">
                <a:latin typeface="+mj-lt"/>
                <a:cs typeface="Times New Roman" panose="02020603050405020304" pitchFamily="18" charset="0"/>
              </a:rPr>
              <a:t>        - közszolgálati ügykezelők </a:t>
            </a:r>
          </a:p>
          <a:p>
            <a:pPr marL="0" indent="0">
              <a:buNone/>
              <a:defRPr/>
            </a:pPr>
            <a:endParaRPr lang="hu-HU" altLang="hu-HU" sz="2000" dirty="0">
              <a:latin typeface="+mj-lt"/>
              <a:cs typeface="Times New Roman" panose="02020603050405020304" pitchFamily="18" charset="0"/>
            </a:endParaRPr>
          </a:p>
          <a:p>
            <a:pPr marL="360363" indent="-360363" algn="just"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   Kit. tartalma: </a:t>
            </a:r>
            <a:r>
              <a:rPr lang="hu-HU" altLang="hu-HU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központi kormányzati szervek kormánytisztviselőire vonatkozó rész tartalmazza a részletes szabályozást, a többi személyi körrel kapcsolatban csak az eltérő szabályokat határozza meg</a:t>
            </a:r>
            <a:endParaRPr lang="hu-HU" altLang="hu-HU" sz="2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Jobb oldali kapcsos zárójel 5"/>
          <p:cNvSpPr/>
          <p:nvPr/>
        </p:nvSpPr>
        <p:spPr>
          <a:xfrm>
            <a:off x="6033244" y="2898820"/>
            <a:ext cx="290512" cy="1250206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7" name="Jobbra nyíl 6"/>
          <p:cNvSpPr/>
          <p:nvPr/>
        </p:nvSpPr>
        <p:spPr>
          <a:xfrm>
            <a:off x="2968984" y="2394042"/>
            <a:ext cx="151216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              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0804512-A927-4273-9A3F-2711BA7134A3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038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43528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3. A közszolgálati </a:t>
            </a:r>
            <a:b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jogviszony</a:t>
            </a:r>
            <a:b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u-H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40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92366"/>
            <a:ext cx="8445624" cy="45259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latin typeface="+mj-lt"/>
                <a:cs typeface="Times New Roman" pitchFamily="18" charset="0"/>
              </a:rPr>
              <a:t>3.1</a:t>
            </a:r>
            <a:r>
              <a:rPr lang="hu-HU" altLang="hu-HU" sz="2600" dirty="0">
                <a:cs typeface="Times New Roman" pitchFamily="18" charset="0"/>
              </a:rPr>
              <a:t>. A közszolgálati jogviszony alanyai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3.2. A közszolgálati jogviszony keletkezése és megszűnése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3.3. A közszolgálati jogviszony tartalma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endParaRPr lang="hu-HU" altLang="hu-HU" sz="2600" dirty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hu-HU" altLang="hu-HU" sz="2600" dirty="0">
                <a:cs typeface="Times New Roman" pitchFamily="18" charset="0"/>
              </a:rPr>
              <a:t>3.4. Az ügykezelőkre vonatkozó eltérő rendelkezések</a:t>
            </a:r>
          </a:p>
          <a:p>
            <a:endParaRPr lang="hu-HU" alt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6373A230-AA84-4497-ABB5-1B880784F934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00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1703512" y="115888"/>
            <a:ext cx="8064896" cy="1009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3</a:t>
            </a: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.1. A közszolgálati </a:t>
            </a:r>
            <a:b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</a:br>
            <a:r>
              <a:rPr lang="hu-HU" sz="3600" dirty="0">
                <a:solidFill>
                  <a:srgbClr val="C00000"/>
                </a:solidFill>
                <a:ea typeface="+mn-ea"/>
                <a:cs typeface="Times New Roman" panose="02020603050405020304" pitchFamily="18" charset="0"/>
              </a:rPr>
              <a:t>jogviszony alanyai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H="1">
            <a:off x="4216401" y="3141663"/>
            <a:ext cx="5111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319964" y="3141663"/>
            <a:ext cx="574675" cy="330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3287713" y="4406901"/>
            <a:ext cx="0" cy="3905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 flipH="1">
            <a:off x="7134226" y="4286250"/>
            <a:ext cx="360363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9128125" y="4286250"/>
            <a:ext cx="3429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H="1">
            <a:off x="5922963" y="5721350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>
            <a:off x="7772400" y="5694363"/>
            <a:ext cx="2286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31"/>
          <p:cNvSpPr>
            <a:spLocks noChangeArrowheads="1"/>
          </p:cNvSpPr>
          <p:nvPr/>
        </p:nvSpPr>
        <p:spPr bwMode="auto">
          <a:xfrm>
            <a:off x="1508125" y="2082800"/>
            <a:ext cx="9144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A </a:t>
            </a:r>
            <a:r>
              <a:rPr lang="hu-HU" altLang="hu-HU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jogviszony</a:t>
            </a:r>
            <a:r>
              <a:rPr lang="hu-HU" altLang="hu-HU" sz="30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alanyai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023508" y="3490871"/>
            <a:ext cx="97268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hu-HU" sz="3000" dirty="0">
                <a:solidFill>
                  <a:srgbClr val="FF9933"/>
                </a:solidFill>
                <a:latin typeface="+mj-lt"/>
                <a:cs typeface="Times New Roman" pitchFamily="18" charset="0"/>
              </a:rPr>
              <a:t>     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Munkáltató</a:t>
            </a:r>
            <a:r>
              <a:rPr lang="hu-HU" sz="3000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                       	   </a:t>
            </a:r>
            <a:r>
              <a:rPr lang="hu-HU" sz="2800" dirty="0">
                <a:latin typeface="+mj-lt"/>
                <a:cs typeface="Times New Roman" panose="02020603050405020304" pitchFamily="18" charset="0"/>
              </a:rPr>
              <a:t>Foglalkoztatott</a:t>
            </a:r>
          </a:p>
        </p:txBody>
      </p:sp>
      <p:sp>
        <p:nvSpPr>
          <p:cNvPr id="22" name="Text Box 39"/>
          <p:cNvSpPr txBox="1">
            <a:spLocks noChangeArrowheads="1"/>
          </p:cNvSpPr>
          <p:nvPr/>
        </p:nvSpPr>
        <p:spPr bwMode="auto">
          <a:xfrm>
            <a:off x="1811338" y="4879975"/>
            <a:ext cx="29527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közigazgatási szerv</a:t>
            </a: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5656263" y="4722814"/>
            <a:ext cx="273685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köztisztviselő</a:t>
            </a: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8616949" y="4797425"/>
            <a:ext cx="260298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közszolgálati ügykezelő</a:t>
            </a: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094288" y="5949950"/>
            <a:ext cx="16573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vezető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>
            <a:off x="6980239" y="5949950"/>
            <a:ext cx="2490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hu-HU" sz="2500" dirty="0">
                <a:solidFill>
                  <a:schemeClr val="accent4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ügyintéző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5499D2FC-261A-4E7A-B4F0-049FB36D27FD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92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40</TotalTime>
  <Words>1097</Words>
  <Application>Microsoft Office PowerPoint</Application>
  <PresentationFormat>Szélesvásznú</PresentationFormat>
  <Paragraphs>209</Paragraphs>
  <Slides>21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Verdana</vt:lpstr>
      <vt:lpstr>Wingdings</vt:lpstr>
      <vt:lpstr>Wingdings 2</vt:lpstr>
      <vt:lpstr>Office-téma</vt:lpstr>
      <vt:lpstr>II. FEJEZET A KÖZSZOLGÁLATI TISZTVISELŐK JOGVISZONYA Ügykezelői alapvizsga </vt:lpstr>
      <vt:lpstr>Az előadás tartalmi felépítése</vt:lpstr>
      <vt:lpstr> Célkitűzés </vt:lpstr>
      <vt:lpstr>PowerPoint-bemutató</vt:lpstr>
      <vt:lpstr>1.1. A közszolgálati tisztviselők csoportosítása</vt:lpstr>
      <vt:lpstr>  Ellenőrző kérdések  </vt:lpstr>
      <vt:lpstr>PowerPoint-bemutató</vt:lpstr>
      <vt:lpstr>  3. A közszolgálati  jogviszony  </vt:lpstr>
      <vt:lpstr> 3.1. A közszolgálati  jogviszony alanyai      </vt:lpstr>
      <vt:lpstr>3.2. A közszolgálati jogviszony            keletkezése és megszűnése</vt:lpstr>
      <vt:lpstr>A kinevezés tartalma:</vt:lpstr>
      <vt:lpstr>3.2.2. A köztisztviselő jogviszonyának   megszűnése és megszüntetése</vt:lpstr>
      <vt:lpstr>3.2.2. A köztisztviselő jogviszonyának   megszűnése és megszüntetése</vt:lpstr>
      <vt:lpstr>PowerPoint-bemutató</vt:lpstr>
      <vt:lpstr>PowerPoint-bemutató</vt:lpstr>
      <vt:lpstr>PowerPoint-bemutató</vt:lpstr>
      <vt:lpstr>3.3.2. A köztisztviselők jogai</vt:lpstr>
      <vt:lpstr>3.4. Az ügykezelőkre vonatkozó        eltérő rendelkezések</vt:lpstr>
      <vt:lpstr>PowerPoint-bemutató</vt:lpstr>
      <vt:lpstr>  Ellenőrző kérdések  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10</cp:revision>
  <dcterms:created xsi:type="dcterms:W3CDTF">2020-01-30T10:32:07Z</dcterms:created>
  <dcterms:modified xsi:type="dcterms:W3CDTF">2025-03-09T17:12:35Z</dcterms:modified>
</cp:coreProperties>
</file>