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sldIdLst>
    <p:sldId id="256" r:id="rId2"/>
    <p:sldId id="258" r:id="rId3"/>
    <p:sldId id="341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42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343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344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345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46" r:id="rId79"/>
    <p:sldId id="335" r:id="rId80"/>
    <p:sldId id="336" r:id="rId81"/>
    <p:sldId id="337" r:id="rId82"/>
    <p:sldId id="338" r:id="rId83"/>
    <p:sldId id="347" r:id="rId84"/>
    <p:sldId id="339" r:id="rId85"/>
    <p:sldId id="340" r:id="rId8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59695-C413-43F0-862F-95602B2D1699}" type="datetimeFigureOut">
              <a:rPr lang="hu-HU" smtClean="0"/>
              <a:t>2025.03.06.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7EC5B-8C5F-427E-8289-F57C0D2B58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657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49A7166-0435-4B8F-A5B7-167A4D3A9475}" type="slidenum">
              <a:rPr lang="hu-HU" altLang="hu-HU" sz="1200" b="0" smtClean="0">
                <a:solidFill>
                  <a:srgbClr val="000000"/>
                </a:solidFill>
              </a:rPr>
              <a:pPr/>
              <a:t>4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20377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1584A99-0E07-4704-A7B2-E16D8D5A5A3F}" type="slidenum">
              <a:rPr lang="hu-HU" altLang="hu-HU" sz="1200" b="0" smtClean="0">
                <a:solidFill>
                  <a:srgbClr val="000000"/>
                </a:solidFill>
              </a:rPr>
              <a:pPr/>
              <a:t>24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Szervezeti és működési szabályzat alapján alapvetően</a:t>
            </a:r>
          </a:p>
        </p:txBody>
      </p:sp>
    </p:spTree>
    <p:extLst>
      <p:ext uri="{BB962C8B-B14F-4D97-AF65-F5344CB8AC3E}">
        <p14:creationId xmlns:p14="http://schemas.microsoft.com/office/powerpoint/2010/main" val="292646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832345E-947B-4251-B2D5-EA9CF03B6B29}" type="slidenum">
              <a:rPr lang="hu-HU" altLang="hu-HU" sz="1200" b="0" smtClean="0">
                <a:solidFill>
                  <a:srgbClr val="000000"/>
                </a:solidFill>
              </a:rPr>
              <a:pPr/>
              <a:t>28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Polgármester és alpolgármester viszonya! Jelölése, feladatainak meghatározása</a:t>
            </a:r>
          </a:p>
        </p:txBody>
      </p:sp>
    </p:spTree>
    <p:extLst>
      <p:ext uri="{BB962C8B-B14F-4D97-AF65-F5344CB8AC3E}">
        <p14:creationId xmlns:p14="http://schemas.microsoft.com/office/powerpoint/2010/main" val="389701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1306C0E-BF79-486A-AF7E-8D85C7310E1A}" type="slidenum">
              <a:rPr lang="hu-HU" altLang="hu-HU" sz="1200" b="0" smtClean="0">
                <a:solidFill>
                  <a:srgbClr val="000000"/>
                </a:solidFill>
              </a:rPr>
              <a:pPr/>
              <a:t>29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Érdemes kiemelni a polgármester szerepeit a képviselők munkájának (képzésének) segítésében, a civil szervezetekkel, a kisebbségi önkormányzatokkal való kapcsolatok fenntartásában és a gazdálkodó szervezetekkel való kapcsolattartásban.</a:t>
            </a:r>
          </a:p>
        </p:txBody>
      </p:sp>
    </p:spTree>
    <p:extLst>
      <p:ext uri="{BB962C8B-B14F-4D97-AF65-F5344CB8AC3E}">
        <p14:creationId xmlns:p14="http://schemas.microsoft.com/office/powerpoint/2010/main" val="1257409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81C5AE-BC9E-4E6C-B42B-9A9D82BAC806}" type="slidenum">
              <a:rPr lang="hu-HU" altLang="hu-HU" sz="1200" b="0" smtClean="0">
                <a:solidFill>
                  <a:srgbClr val="000000"/>
                </a:solidFill>
              </a:rPr>
              <a:pPr/>
              <a:t>30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A jegyző által gyakorolt munkáltatói jogok esetében polgármesteri egyetértési jogok érvényesülése!</a:t>
            </a:r>
          </a:p>
        </p:txBody>
      </p:sp>
    </p:spTree>
    <p:extLst>
      <p:ext uri="{BB962C8B-B14F-4D97-AF65-F5344CB8AC3E}">
        <p14:creationId xmlns:p14="http://schemas.microsoft.com/office/powerpoint/2010/main" val="1954605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1CE48B8-9715-42B9-AE72-C782C9EF2D30}" type="slidenum">
              <a:rPr lang="hu-HU" altLang="hu-HU" sz="1200" b="0" smtClean="0">
                <a:solidFill>
                  <a:srgbClr val="000000"/>
                </a:solidFill>
              </a:rPr>
              <a:pPr/>
              <a:t>36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67388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A8A9077-61A8-485C-8654-FFC832B00D83}" type="slidenum">
              <a:rPr lang="hu-HU" altLang="hu-HU" sz="1200" b="0" smtClean="0">
                <a:solidFill>
                  <a:srgbClr val="000000"/>
                </a:solidFill>
              </a:rPr>
              <a:pPr/>
              <a:t>38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706095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39DCFCD-A0D6-4FFF-A732-353009523BE4}" type="slidenum">
              <a:rPr lang="hu-HU" altLang="hu-HU" sz="1200" b="0" smtClean="0">
                <a:solidFill>
                  <a:srgbClr val="000000"/>
                </a:solidFill>
              </a:rPr>
              <a:pPr/>
              <a:t>50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Pl. árbevételre: szemétszállítási díj lehet ilyen, helyiségbérleti díj.</a:t>
            </a:r>
          </a:p>
          <a:p>
            <a:pPr eaLnBrk="1" hangingPunct="1"/>
            <a:r>
              <a:rPr lang="hu-HU" altLang="hu-HU"/>
              <a:t>Privatizációs bevételekre: gázközmű</a:t>
            </a:r>
          </a:p>
          <a:p>
            <a:pPr eaLnBrk="1" hangingPunct="1"/>
            <a:r>
              <a:rPr lang="hu-HU" altLang="hu-HU"/>
              <a:t>Vagyon hozadékából származó bevétel: kötvény, értékpapír, kamat  </a:t>
            </a:r>
          </a:p>
        </p:txBody>
      </p:sp>
    </p:spTree>
    <p:extLst>
      <p:ext uri="{BB962C8B-B14F-4D97-AF65-F5344CB8AC3E}">
        <p14:creationId xmlns:p14="http://schemas.microsoft.com/office/powerpoint/2010/main" val="3474354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4CCD1D6-16C5-4C4B-9389-099B3E1CEDDC}" type="slidenum">
              <a:rPr lang="hu-HU" altLang="hu-HU" sz="1200" b="0" smtClean="0">
                <a:solidFill>
                  <a:srgbClr val="000000"/>
                </a:solidFill>
              </a:rPr>
              <a:pPr/>
              <a:t>51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83599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90F5920-6E4A-4A10-95E6-1DBD3E58C389}" type="slidenum">
              <a:rPr lang="hu-HU" altLang="hu-HU" sz="1200" b="0" smtClean="0">
                <a:solidFill>
                  <a:srgbClr val="000000"/>
                </a:solidFill>
              </a:rPr>
              <a:pPr/>
              <a:t>66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13 ezer önkormányzati költségvetési intézmény</a:t>
            </a:r>
          </a:p>
        </p:txBody>
      </p:sp>
    </p:spTree>
    <p:extLst>
      <p:ext uri="{BB962C8B-B14F-4D97-AF65-F5344CB8AC3E}">
        <p14:creationId xmlns:p14="http://schemas.microsoft.com/office/powerpoint/2010/main" val="31989065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29220" y="9443480"/>
            <a:ext cx="2930364" cy="497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9D773BC-D090-4F34-B292-3BC0B36D4C4A}" type="slidenum">
              <a:rPr lang="hu-HU" altLang="hu-HU" sz="1200" b="0">
                <a:solidFill>
                  <a:srgbClr val="000000"/>
                </a:solidFill>
              </a:rPr>
              <a:pPr algn="r" eaLnBrk="1" hangingPunct="1"/>
              <a:t>70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példák</a:t>
            </a:r>
          </a:p>
        </p:txBody>
      </p:sp>
    </p:spTree>
    <p:extLst>
      <p:ext uri="{BB962C8B-B14F-4D97-AF65-F5344CB8AC3E}">
        <p14:creationId xmlns:p14="http://schemas.microsoft.com/office/powerpoint/2010/main" val="2996025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6797CCC-1A42-4F3F-9494-3DA7EB45EB03}" type="slidenum">
              <a:rPr lang="hu-HU" altLang="hu-HU" sz="1200" b="0" smtClean="0">
                <a:solidFill>
                  <a:srgbClr val="000000"/>
                </a:solidFill>
              </a:rPr>
              <a:pPr/>
              <a:t>9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A helyi népszavazás jogorvoslati rendje!</a:t>
            </a:r>
          </a:p>
        </p:txBody>
      </p:sp>
    </p:spTree>
    <p:extLst>
      <p:ext uri="{BB962C8B-B14F-4D97-AF65-F5344CB8AC3E}">
        <p14:creationId xmlns:p14="http://schemas.microsoft.com/office/powerpoint/2010/main" val="8170936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B9FF36E-849A-4ED7-9ED0-7051E67C4638}" type="slidenum">
              <a:rPr lang="hu-HU" altLang="hu-HU" sz="1200" b="0" smtClean="0">
                <a:solidFill>
                  <a:srgbClr val="000000"/>
                </a:solidFill>
              </a:rPr>
              <a:pPr/>
              <a:t>79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Az Ötv.tkp. Kötelezettséget állapít meg.</a:t>
            </a:r>
          </a:p>
          <a:p>
            <a:pPr eaLnBrk="1" hangingPunct="1"/>
            <a:r>
              <a:rPr lang="hu-HU" altLang="hu-HU"/>
              <a:t>AB: az önkormányzat teljes bevételi rendszerén keresztül kell támogatni, nem jelent feladatfinanszírozást</a:t>
            </a:r>
          </a:p>
          <a:p>
            <a:pPr eaLnBrk="1" hangingPunct="1"/>
            <a:r>
              <a:rPr lang="hu-HU" altLang="hu-HU"/>
              <a:t>Charta: arányos támogatás elve</a:t>
            </a:r>
          </a:p>
          <a:p>
            <a:pPr eaLnBrk="1" hangingPunct="1"/>
            <a:endParaRPr lang="hu-HU" altLang="hu-HU"/>
          </a:p>
          <a:p>
            <a:pPr eaLnBrk="1" hangingPunct="1"/>
            <a:r>
              <a:rPr lang="hu-HU" altLang="hu-HU"/>
              <a:t>A gyakorlat az, hogy  az Országgyűlés támogatást állapít meg a kötelező feladatokhoz a mindenkori költségvetésben.</a:t>
            </a:r>
          </a:p>
        </p:txBody>
      </p:sp>
    </p:spTree>
    <p:extLst>
      <p:ext uri="{BB962C8B-B14F-4D97-AF65-F5344CB8AC3E}">
        <p14:creationId xmlns:p14="http://schemas.microsoft.com/office/powerpoint/2010/main" val="780439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E932E4D-0E36-423C-9B03-6541D5931D8F}" type="slidenum">
              <a:rPr lang="hu-HU" altLang="hu-HU" sz="1200" b="0" smtClean="0">
                <a:solidFill>
                  <a:srgbClr val="000000"/>
                </a:solidFill>
              </a:rPr>
              <a:pPr/>
              <a:t>80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1990-ben ágazati törvények még nem részletezhették az egyes feladatokat. Ezért az Országgyűlés a minden településen minimálisan ellátandó feladatok körét szabta meg.</a:t>
            </a:r>
          </a:p>
        </p:txBody>
      </p:sp>
    </p:spTree>
    <p:extLst>
      <p:ext uri="{BB962C8B-B14F-4D97-AF65-F5344CB8AC3E}">
        <p14:creationId xmlns:p14="http://schemas.microsoft.com/office/powerpoint/2010/main" val="7144798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6457F71-332A-4758-ABF3-43A41114EB1A}" type="slidenum">
              <a:rPr lang="hu-HU" altLang="hu-HU" sz="1200" b="0" smtClean="0">
                <a:solidFill>
                  <a:srgbClr val="000000"/>
                </a:solidFill>
              </a:rPr>
              <a:pPr/>
              <a:t>81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53458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E110C1B-0437-43ED-A028-0AD593B125A7}" type="slidenum">
              <a:rPr lang="hu-HU" altLang="hu-HU" sz="1200" b="0" smtClean="0">
                <a:solidFill>
                  <a:srgbClr val="000000"/>
                </a:solidFill>
              </a:rPr>
              <a:pPr/>
              <a:t>84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Differenciált: pl. oktatási törvény</a:t>
            </a:r>
          </a:p>
          <a:p>
            <a:pPr eaLnBrk="1" hangingPunct="1"/>
            <a:r>
              <a:rPr lang="hu-HU" altLang="hu-HU"/>
              <a:t>Települések közötti feladatok átvállalása: megállapodással </a:t>
            </a:r>
          </a:p>
          <a:p>
            <a:pPr eaLnBrk="1" hangingPunct="1"/>
            <a:r>
              <a:rPr lang="hu-HU" altLang="hu-HU"/>
              <a:t> Főváros: kerületek egymás között, ill. kerület–főváros között</a:t>
            </a:r>
          </a:p>
        </p:txBody>
      </p:sp>
    </p:spTree>
    <p:extLst>
      <p:ext uri="{BB962C8B-B14F-4D97-AF65-F5344CB8AC3E}">
        <p14:creationId xmlns:p14="http://schemas.microsoft.com/office/powerpoint/2010/main" val="323681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895A2C4-A153-450A-8737-626E64D16580}" type="slidenum">
              <a:rPr lang="hu-HU" altLang="hu-HU" sz="1200" b="0" smtClean="0">
                <a:solidFill>
                  <a:srgbClr val="000000"/>
                </a:solidFill>
              </a:rPr>
              <a:pPr/>
              <a:t>14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  <a:p>
            <a:pPr eaLnBrk="1" hangingPunct="1"/>
            <a:r>
              <a:rPr lang="hu-HU" altLang="hu-HU"/>
              <a:t>Közhatalmi: szociális segély kérelem elbírálása</a:t>
            </a:r>
          </a:p>
          <a:p>
            <a:pPr eaLnBrk="1" hangingPunct="1"/>
            <a:r>
              <a:rPr lang="hu-HU" altLang="hu-HU"/>
              <a:t>Tulajdonosi: vagyonhasznosítás, gazdálkodás, rendelkezés a vagyon fölött</a:t>
            </a:r>
          </a:p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65266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A9FEB6D-2239-429A-8E5A-AA998677BC26}" type="slidenum">
              <a:rPr lang="hu-HU" altLang="hu-HU" sz="1200" b="0" smtClean="0">
                <a:solidFill>
                  <a:srgbClr val="000000"/>
                </a:solidFill>
              </a:rPr>
              <a:pPr/>
              <a:t>16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Az Ötv.tkp. Kötelezettséget állapít meg.</a:t>
            </a:r>
          </a:p>
          <a:p>
            <a:pPr eaLnBrk="1" hangingPunct="1"/>
            <a:r>
              <a:rPr lang="hu-HU" altLang="hu-HU"/>
              <a:t>AB: az önkormányzat teljes bevételi rendszerén keresztül kell támogatni, nem jelent feladatfinanszírozást</a:t>
            </a:r>
          </a:p>
          <a:p>
            <a:pPr eaLnBrk="1" hangingPunct="1"/>
            <a:r>
              <a:rPr lang="hu-HU" altLang="hu-HU"/>
              <a:t>Charta: arányos támogatás elve</a:t>
            </a:r>
          </a:p>
          <a:p>
            <a:pPr eaLnBrk="1" hangingPunct="1"/>
            <a:endParaRPr lang="hu-HU" altLang="hu-HU"/>
          </a:p>
          <a:p>
            <a:pPr eaLnBrk="1" hangingPunct="1"/>
            <a:r>
              <a:rPr lang="hu-HU" altLang="hu-HU"/>
              <a:t>A gyakorlat az, hogy  az Országgyűlés támogatást állapít meg a kötelező feladatokhoz a mindenkori költségvetésben.</a:t>
            </a:r>
          </a:p>
        </p:txBody>
      </p:sp>
    </p:spTree>
    <p:extLst>
      <p:ext uri="{BB962C8B-B14F-4D97-AF65-F5344CB8AC3E}">
        <p14:creationId xmlns:p14="http://schemas.microsoft.com/office/powerpoint/2010/main" val="2343869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025EDC0-9EFB-4C8B-9783-D59EF45D8B9A}" type="slidenum">
              <a:rPr lang="hu-HU" altLang="hu-HU" sz="1200" b="0" smtClean="0">
                <a:solidFill>
                  <a:srgbClr val="000000"/>
                </a:solidFill>
              </a:rPr>
              <a:pPr/>
              <a:t>17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1990-ben ágazati törvények még nem részletezhették az egyes feladatokat. Ezért az Országgyűlés a minden településen minimálisan ellátandó feladatok körét szabta meg.</a:t>
            </a:r>
          </a:p>
        </p:txBody>
      </p:sp>
    </p:spTree>
    <p:extLst>
      <p:ext uri="{BB962C8B-B14F-4D97-AF65-F5344CB8AC3E}">
        <p14:creationId xmlns:p14="http://schemas.microsoft.com/office/powerpoint/2010/main" val="204833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612D657-B9CE-4A8B-8C1D-305585370EE6}" type="slidenum">
              <a:rPr lang="hu-HU" altLang="hu-HU" sz="1200" b="0" smtClean="0">
                <a:solidFill>
                  <a:srgbClr val="000000"/>
                </a:solidFill>
              </a:rPr>
              <a:pPr/>
              <a:t>18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11026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85B7061-B715-4A35-BFD7-BA693A41EABF}" type="slidenum">
              <a:rPr lang="hu-HU" altLang="hu-HU" sz="1200" b="0" smtClean="0">
                <a:solidFill>
                  <a:srgbClr val="000000"/>
                </a:solidFill>
              </a:rPr>
              <a:pPr/>
              <a:t>19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8870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7B5713B-05E6-498A-910C-5A1FC50FE83F}" type="slidenum">
              <a:rPr lang="hu-HU" altLang="hu-HU" sz="1200" b="0" smtClean="0">
                <a:solidFill>
                  <a:srgbClr val="000000"/>
                </a:solidFill>
              </a:rPr>
              <a:pPr/>
              <a:t>20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Differenciált: pl. oktatási törvény</a:t>
            </a:r>
          </a:p>
          <a:p>
            <a:pPr eaLnBrk="1" hangingPunct="1"/>
            <a:r>
              <a:rPr lang="hu-HU" altLang="hu-HU"/>
              <a:t>Települések közötti feladatok átvállalása: megállapodással </a:t>
            </a:r>
          </a:p>
          <a:p>
            <a:pPr eaLnBrk="1" hangingPunct="1"/>
            <a:r>
              <a:rPr lang="hu-HU" altLang="hu-HU"/>
              <a:t> Főváros: kerületek egymás között, ill. kerület–főváros között</a:t>
            </a:r>
          </a:p>
        </p:txBody>
      </p:sp>
    </p:spTree>
    <p:extLst>
      <p:ext uri="{BB962C8B-B14F-4D97-AF65-F5344CB8AC3E}">
        <p14:creationId xmlns:p14="http://schemas.microsoft.com/office/powerpoint/2010/main" val="2532991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DD1D1FA-1EE7-4513-A981-DE9647ADDE32}" type="slidenum">
              <a:rPr lang="hu-HU" altLang="hu-HU" sz="1200" b="0" smtClean="0">
                <a:solidFill>
                  <a:srgbClr val="000000"/>
                </a:solidFill>
              </a:rPr>
              <a:pPr/>
              <a:t>23</a:t>
            </a:fld>
            <a:endParaRPr lang="hu-HU" altLang="hu-HU" sz="1200" b="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/>
              <a:t>Releváns jogszabályok: Ötv., választójogi tv., 1994:LXIV. tv., 2000: XCVI. tv. </a:t>
            </a:r>
          </a:p>
        </p:txBody>
      </p:sp>
    </p:spTree>
    <p:extLst>
      <p:ext uri="{BB962C8B-B14F-4D97-AF65-F5344CB8AC3E}">
        <p14:creationId xmlns:p14="http://schemas.microsoft.com/office/powerpoint/2010/main" val="125005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ctrTitle" hasCustomPrompt="1"/>
          </p:nvPr>
        </p:nvSpPr>
        <p:spPr>
          <a:xfrm>
            <a:off x="679620" y="1998663"/>
            <a:ext cx="10864680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679620" y="4478338"/>
            <a:ext cx="1086468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3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123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7953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9748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lköszöné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D7AA1C3A-253B-1943-BB4B-1CBB307C773F}"/>
              </a:ext>
            </a:extLst>
          </p:cNvPr>
          <p:cNvSpPr txBox="1"/>
          <p:nvPr userDrawn="1"/>
        </p:nvSpPr>
        <p:spPr>
          <a:xfrm>
            <a:off x="1968841" y="3674918"/>
            <a:ext cx="82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152DDE20-CDCF-CB4B-9425-464E9E684A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53047" y="4800617"/>
            <a:ext cx="1485900" cy="5080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07A45A2D-6A90-1B43-800C-079D9E16C1E7}"/>
              </a:ext>
            </a:extLst>
          </p:cNvPr>
          <p:cNvSpPr txBox="1"/>
          <p:nvPr userDrawn="1"/>
        </p:nvSpPr>
        <p:spPr>
          <a:xfrm>
            <a:off x="1968840" y="5019507"/>
            <a:ext cx="825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uni-nke.hu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03CCC5B-32D1-5145-ABFC-A0339EC06C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64490" y="1532536"/>
            <a:ext cx="1663013" cy="1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7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1219200" y="6251575"/>
            <a:ext cx="264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470400" y="62484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324FE-FE2B-46D8-B2FA-0985563E6B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6784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6502400" y="1600201"/>
            <a:ext cx="5080000" cy="21891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6502400" y="3941763"/>
            <a:ext cx="5080000" cy="218916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>
          <a:xfrm>
            <a:off x="1219200" y="6251575"/>
            <a:ext cx="264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>
          <a:xfrm>
            <a:off x="4470400" y="62484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016F9-9534-4FE8-95D6-1C61A8891C8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831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34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679619" y="1709738"/>
            <a:ext cx="10828639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 hasCustomPrompt="1"/>
          </p:nvPr>
        </p:nvSpPr>
        <p:spPr>
          <a:xfrm>
            <a:off x="679619" y="4589463"/>
            <a:ext cx="10828639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4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62643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14217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82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24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998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 noChangeAspect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8984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KÖZIGAZGATÁSI SZAKVIZSGA</a:t>
            </a:r>
            <a:br>
              <a:rPr lang="hu-HU" dirty="0"/>
            </a:br>
            <a:r>
              <a:rPr lang="hu-HU" dirty="0"/>
              <a:t>Választott tárgy</a:t>
            </a:r>
            <a:br>
              <a:rPr lang="hu-HU" dirty="0"/>
            </a:br>
            <a:r>
              <a:rPr lang="hu-HU" dirty="0"/>
              <a:t>Önkormányzati igazgatás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79620" y="5155096"/>
            <a:ext cx="10864680" cy="979004"/>
          </a:xfrm>
        </p:spPr>
        <p:txBody>
          <a:bodyPr/>
          <a:lstStyle/>
          <a:p>
            <a:pPr algn="ctr"/>
            <a:r>
              <a:rPr lang="hu-HU" altLang="hu-HU" dirty="0" err="1"/>
              <a:t>Hatályosította</a:t>
            </a:r>
            <a:r>
              <a:rPr lang="hu-HU" altLang="hu-HU" dirty="0"/>
              <a:t>: Dr. Gyergyák Ferenc</a:t>
            </a:r>
            <a:br>
              <a:rPr lang="hu-HU" altLang="hu-HU" dirty="0"/>
            </a:br>
            <a:r>
              <a:rPr lang="hu-HU" altLang="hu-HU" dirty="0"/>
              <a:t>2025. január 20.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97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08783" y="44798"/>
            <a:ext cx="8604448" cy="1223963"/>
          </a:xfrm>
        </p:spPr>
        <p:txBody>
          <a:bodyPr/>
          <a:lstStyle/>
          <a:p>
            <a:pPr algn="ctr">
              <a:defRPr/>
            </a:pPr>
            <a:r>
              <a:rPr lang="hu-HU" sz="3200" dirty="0">
                <a:solidFill>
                  <a:srgbClr val="C00000"/>
                </a:solidFill>
              </a:rPr>
              <a:t>A közigazgatási reform és az </a:t>
            </a:r>
            <a:r>
              <a:rPr lang="hu-HU" sz="3200" dirty="0" err="1">
                <a:solidFill>
                  <a:srgbClr val="C00000"/>
                </a:solidFill>
              </a:rPr>
              <a:t>Mötv</a:t>
            </a:r>
            <a:r>
              <a:rPr lang="hu-HU" sz="3200" dirty="0">
                <a:solidFill>
                  <a:srgbClr val="C00000"/>
                </a:solidFill>
              </a:rPr>
              <a:t>. </a:t>
            </a:r>
            <a:br>
              <a:rPr lang="hu-HU" sz="3200" dirty="0">
                <a:solidFill>
                  <a:srgbClr val="C00000"/>
                </a:solidFill>
              </a:rPr>
            </a:br>
            <a:r>
              <a:rPr lang="hu-HU" sz="3200" dirty="0">
                <a:solidFill>
                  <a:srgbClr val="C00000"/>
                </a:solidFill>
              </a:rPr>
              <a:t>hatása az önkormányzati rendszerre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91544" y="1556792"/>
            <a:ext cx="7344494" cy="4968552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hu-HU" sz="1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Magyary</a:t>
            </a:r>
            <a:r>
              <a:rPr lang="hu-HU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Zoltán Program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célt: költségtakarékos, feladatorientált rendszer 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új elvek: rendeltetésszerű joggyakorlás, a kölcsönös együttműködés, önfenntartó képesség erősítése és az öngondoskodás, valamint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az államigazgatási feladatok alapvetően járási hivatalok általi ellátása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hu-HU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Közigazgatás- és Közszolgáltatás-fejlesztési Stratégia</a:t>
            </a:r>
          </a:p>
          <a:p>
            <a:pPr>
              <a:buClr>
                <a:schemeClr val="tx1"/>
              </a:buClr>
              <a:defRPr/>
            </a:pPr>
            <a:r>
              <a:rPr lang="hu-HU" sz="1800" dirty="0">
                <a:cs typeface="Times New Roman" panose="02020603050405020304" pitchFamily="18" charset="0"/>
              </a:rPr>
              <a:t>Cél a helyi célkitűzések forrásfelhasználásának erősítése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hu-HU" sz="1800" dirty="0">
                <a:cs typeface="Times New Roman" panose="02020603050405020304" pitchFamily="18" charset="0"/>
              </a:rPr>
              <a:t>Fejlesztési programok 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feladatkataszter készítése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tudásmegosztás, központi benchmarking 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menedzsment fejlesztése; 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fejlett önkormányzati információs rendszer kialakítása</a:t>
            </a:r>
          </a:p>
          <a:p>
            <a:pPr lvl="1" eaLnBrk="1" hangingPunct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önkormányzati ASP</a:t>
            </a:r>
          </a:p>
          <a:p>
            <a:pPr marL="0" indent="0" algn="ctr">
              <a:buNone/>
              <a:defRPr/>
            </a:pPr>
            <a:endParaRPr lang="hu-HU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41202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5" y="404665"/>
            <a:ext cx="7631833" cy="76276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sz="28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br>
              <a:rPr lang="hu-HU" sz="2800" dirty="0">
                <a:solidFill>
                  <a:schemeClr val="accent1">
                    <a:lumMod val="75000"/>
                  </a:schemeClr>
                </a:solidFill>
              </a:rPr>
            </a:br>
            <a:endParaRPr lang="hu-HU" sz="3600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631504" y="1412776"/>
            <a:ext cx="889248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marL="0" lvl="1">
              <a:spcBef>
                <a:spcPct val="0"/>
              </a:spcBef>
              <a:buNone/>
            </a:pPr>
            <a:r>
              <a:rPr lang="hu-HU" altLang="hu-HU" sz="20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Változások az önkormányzati rendszerben: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fő hangsúly: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településüzemeltetés, helyi társadalom bevonása, helyi </a:t>
            </a: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közösség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önszerveződése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dirty="0" err="1">
                <a:latin typeface="+mj-lt"/>
                <a:cs typeface="Times New Roman" panose="02020603050405020304" pitchFamily="18" charset="0"/>
              </a:rPr>
              <a:t>egyértelműbb</a:t>
            </a: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elköteleződés </a:t>
            </a:r>
            <a:r>
              <a:rPr lang="hu-HU" altLang="hu-HU" sz="2000" b="1" dirty="0">
                <a:latin typeface="+mj-lt"/>
                <a:cs typeface="Times New Roman" panose="02020603050405020304" pitchFamily="18" charset="0"/>
              </a:rPr>
              <a:t>a differenciált hatáskör-telepítés  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hu-HU" altLang="hu-HU" sz="2000" b="1" dirty="0">
                <a:latin typeface="+mj-lt"/>
                <a:cs typeface="Times New Roman" panose="02020603050405020304" pitchFamily="18" charset="0"/>
              </a:rPr>
              <a:t>     </a:t>
            </a: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mellett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csökkent a közszolgáltatási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feladatok köre (iskolai nevelés, 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   kórházak, járó-beteg ellátás állami irányítás alá került)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normatív finanszírozás helyett </a:t>
            </a: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feladatalapú támogatási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rendszer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új önkormányzati hiva</a:t>
            </a:r>
            <a:r>
              <a:rPr lang="hu-HU" altLang="hu-HU" sz="2000" b="1" dirty="0">
                <a:latin typeface="+mj-lt"/>
                <a:cs typeface="Times New Roman" panose="02020603050405020304" pitchFamily="18" charset="0"/>
              </a:rPr>
              <a:t>tali </a:t>
            </a: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rendszer,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csökken a hivatalok száma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polgármester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szerepe erősödött, a jegyzői feladat átalakult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megyei önkormányzatok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új szerepkörben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törvényességi ellenőrzés helyett </a:t>
            </a: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felügyelet</a:t>
            </a:r>
          </a:p>
          <a:p>
            <a:pPr marL="5715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új társulási rendszer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08783" y="44798"/>
            <a:ext cx="860444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kern="0" dirty="0">
                <a:solidFill>
                  <a:srgbClr val="C00000"/>
                </a:solidFill>
                <a:latin typeface="+mj-lt"/>
              </a:rPr>
              <a:t>A közigazgatási reform és az </a:t>
            </a:r>
            <a:r>
              <a:rPr lang="hu-HU" sz="3200" b="1" kern="0" dirty="0" err="1">
                <a:solidFill>
                  <a:srgbClr val="C00000"/>
                </a:solidFill>
                <a:latin typeface="+mj-lt"/>
              </a:rPr>
              <a:t>Mötv</a:t>
            </a:r>
            <a:r>
              <a:rPr lang="hu-HU" sz="3200" b="1" kern="0" dirty="0">
                <a:solidFill>
                  <a:srgbClr val="C00000"/>
                </a:solidFill>
                <a:latin typeface="+mj-lt"/>
              </a:rPr>
              <a:t>. </a:t>
            </a:r>
            <a:br>
              <a:rPr lang="hu-HU" sz="3200" b="1" kern="0" dirty="0">
                <a:solidFill>
                  <a:srgbClr val="C00000"/>
                </a:solidFill>
                <a:latin typeface="+mj-lt"/>
              </a:rPr>
            </a:br>
            <a:r>
              <a:rPr lang="hu-HU" sz="3200" b="1" kern="0" dirty="0">
                <a:solidFill>
                  <a:srgbClr val="C00000"/>
                </a:solidFill>
                <a:latin typeface="+mj-lt"/>
              </a:rPr>
              <a:t>hatása az önkormányzati rendszerre</a:t>
            </a:r>
          </a:p>
        </p:txBody>
      </p:sp>
    </p:spTree>
    <p:extLst>
      <p:ext uri="{BB962C8B-B14F-4D97-AF65-F5344CB8AC3E}">
        <p14:creationId xmlns:p14="http://schemas.microsoft.com/office/powerpoint/2010/main" val="282123983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949234" y="1881051"/>
            <a:ext cx="9566365" cy="3425168"/>
          </a:xfrm>
        </p:spPr>
        <p:txBody>
          <a:bodyPr rtlCol="0">
            <a:noAutofit/>
          </a:bodyPr>
          <a:lstStyle/>
          <a:p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2. fejezet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A helyi önkormányzatok típusai, a helyi önkormányzatok és szerveik által ellátott feladatok rendszere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7871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9537" y="410680"/>
            <a:ext cx="8513067" cy="45152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helyi önkormányzatok típusai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4824810" y="3943389"/>
            <a:ext cx="1107280" cy="461130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hu-HU" sz="2000" b="1" dirty="0">
                <a:solidFill>
                  <a:srgbClr val="C00000"/>
                </a:solidFill>
                <a:latin typeface="+mj-lt"/>
              </a:rPr>
              <a:t>városi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000376" y="1700213"/>
            <a:ext cx="2735263" cy="144145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FF0000"/>
                </a:solidFill>
                <a:latin typeface="+mj-lt"/>
              </a:rPr>
              <a:t>Települési</a:t>
            </a:r>
          </a:p>
        </p:txBody>
      </p:sp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6888163" y="1700213"/>
            <a:ext cx="2735262" cy="144145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solidFill>
                  <a:srgbClr val="FF0000"/>
                </a:solidFill>
                <a:latin typeface="+mj-lt"/>
              </a:rPr>
              <a:t>Területi</a:t>
            </a:r>
            <a:r>
              <a:rPr lang="hu-HU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1564879" y="3170578"/>
            <a:ext cx="213280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</a:rPr>
              <a:t>községi, nagyközségi</a:t>
            </a: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1969172" y="5537287"/>
            <a:ext cx="3111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</a:rPr>
              <a:t>megyei jogú városi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5591176" y="3366289"/>
            <a:ext cx="159384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</a:rPr>
              <a:t>fővárosi*</a:t>
            </a:r>
          </a:p>
        </p:txBody>
      </p:sp>
      <p:sp>
        <p:nvSpPr>
          <p:cNvPr id="29705" name="Line 12"/>
          <p:cNvSpPr>
            <a:spLocks noChangeShapeType="1"/>
          </p:cNvSpPr>
          <p:nvPr/>
        </p:nvSpPr>
        <p:spPr bwMode="auto">
          <a:xfrm flipH="1">
            <a:off x="3018631" y="2781300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9706" name="Line 13"/>
          <p:cNvSpPr>
            <a:spLocks noChangeShapeType="1"/>
          </p:cNvSpPr>
          <p:nvPr/>
        </p:nvSpPr>
        <p:spPr bwMode="auto">
          <a:xfrm>
            <a:off x="5272882" y="2664642"/>
            <a:ext cx="1052512" cy="7124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9707" name="Line 14"/>
          <p:cNvSpPr>
            <a:spLocks noChangeShapeType="1"/>
          </p:cNvSpPr>
          <p:nvPr/>
        </p:nvSpPr>
        <p:spPr bwMode="auto">
          <a:xfrm flipH="1">
            <a:off x="3542507" y="2977234"/>
            <a:ext cx="555625" cy="2627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9708" name="Line 15"/>
          <p:cNvSpPr>
            <a:spLocks noChangeShapeType="1"/>
          </p:cNvSpPr>
          <p:nvPr/>
        </p:nvSpPr>
        <p:spPr bwMode="auto">
          <a:xfrm>
            <a:off x="4441031" y="3121590"/>
            <a:ext cx="387350" cy="14596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9709" name="Text Box 16"/>
          <p:cNvSpPr txBox="1">
            <a:spLocks noChangeArrowheads="1"/>
          </p:cNvSpPr>
          <p:nvPr/>
        </p:nvSpPr>
        <p:spPr bwMode="auto">
          <a:xfrm>
            <a:off x="7212012" y="3787403"/>
            <a:ext cx="215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</a:rPr>
              <a:t>vármegyei</a:t>
            </a:r>
          </a:p>
        </p:txBody>
      </p:sp>
      <p:sp>
        <p:nvSpPr>
          <p:cNvPr id="29710" name="Line 17"/>
          <p:cNvSpPr>
            <a:spLocks noChangeShapeType="1"/>
          </p:cNvSpPr>
          <p:nvPr/>
        </p:nvSpPr>
        <p:spPr bwMode="auto">
          <a:xfrm>
            <a:off x="8252619" y="3121591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9711" name="AutoShape 18"/>
          <p:cNvSpPr>
            <a:spLocks noChangeArrowheads="1"/>
          </p:cNvSpPr>
          <p:nvPr/>
        </p:nvSpPr>
        <p:spPr bwMode="auto">
          <a:xfrm rot="-8069590">
            <a:off x="5496124" y="1182517"/>
            <a:ext cx="1611312" cy="160436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645 w 21600"/>
              <a:gd name="T25" fmla="*/ 14729 h 21600"/>
              <a:gd name="T26" fmla="*/ 16128 w 21600"/>
              <a:gd name="T27" fmla="*/ 16128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5690"/>
                </a:lnTo>
                <a:lnTo>
                  <a:pt x="14729" y="5690"/>
                </a:lnTo>
                <a:lnTo>
                  <a:pt x="14729" y="14729"/>
                </a:lnTo>
                <a:lnTo>
                  <a:pt x="5690" y="14729"/>
                </a:lnTo>
                <a:lnTo>
                  <a:pt x="5690" y="9257"/>
                </a:lnTo>
                <a:lnTo>
                  <a:pt x="0" y="15429"/>
                </a:lnTo>
                <a:lnTo>
                  <a:pt x="5690" y="21600"/>
                </a:lnTo>
                <a:lnTo>
                  <a:pt x="5690" y="16128"/>
                </a:lnTo>
                <a:lnTo>
                  <a:pt x="16128" y="16128"/>
                </a:lnTo>
                <a:lnTo>
                  <a:pt x="16128" y="5690"/>
                </a:lnTo>
                <a:lnTo>
                  <a:pt x="21600" y="569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9" name="Text Box 19"/>
          <p:cNvSpPr txBox="1">
            <a:spLocks noChangeArrowheads="1"/>
          </p:cNvSpPr>
          <p:nvPr/>
        </p:nvSpPr>
        <p:spPr bwMode="auto">
          <a:xfrm>
            <a:off x="5591175" y="2708275"/>
            <a:ext cx="1512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hu-HU" sz="3600" dirty="0">
                <a:solidFill>
                  <a:srgbClr val="B190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sp>
        <p:nvSpPr>
          <p:cNvPr id="29713" name="AutoShape 21"/>
          <p:cNvSpPr>
            <a:spLocks noChangeArrowheads="1"/>
          </p:cNvSpPr>
          <p:nvPr/>
        </p:nvSpPr>
        <p:spPr bwMode="auto">
          <a:xfrm>
            <a:off x="6916617" y="5178562"/>
            <a:ext cx="3455987" cy="1223962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FF0000"/>
                </a:solidFill>
                <a:latin typeface="+mj-lt"/>
              </a:rPr>
              <a:t>új község alapítása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FF0000"/>
                </a:solidFill>
                <a:latin typeface="+mj-lt"/>
              </a:rPr>
              <a:t>várossá nyilvánítás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2279C81D-E66A-AA4C-BBE7-E7F8824C1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492" y="4648735"/>
            <a:ext cx="22320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hu-HU" sz="2000" b="1" kern="0" dirty="0">
                <a:solidFill>
                  <a:srgbClr val="C00000"/>
                </a:solidFill>
                <a:latin typeface="+mj-lt"/>
              </a:rPr>
              <a:t>járásszékhely városi</a:t>
            </a:r>
          </a:p>
        </p:txBody>
      </p:sp>
      <p:sp>
        <p:nvSpPr>
          <p:cNvPr id="19" name="Line 13">
            <a:extLst>
              <a:ext uri="{FF2B5EF4-FFF2-40B4-BE49-F238E27FC236}">
                <a16:creationId xmlns:a16="http://schemas.microsoft.com/office/drawing/2014/main" id="{AFECEE36-FAFE-5D4B-A8E0-4B45F6A47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9483" y="2973534"/>
            <a:ext cx="425451" cy="101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8B4EBA1-86AE-9342-A48F-CEFAC0CE6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600" y="4413321"/>
            <a:ext cx="25923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</a:rPr>
              <a:t>fővárosi </a:t>
            </a:r>
          </a:p>
          <a:p>
            <a:pPr algn="ctr">
              <a:spcBef>
                <a:spcPts val="0"/>
              </a:spcBef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</a:rPr>
              <a:t>kerületi</a:t>
            </a:r>
          </a:p>
        </p:txBody>
      </p:sp>
      <p:sp>
        <p:nvSpPr>
          <p:cNvPr id="22" name="Line 13">
            <a:extLst>
              <a:ext uri="{FF2B5EF4-FFF2-40B4-BE49-F238E27FC236}">
                <a16:creationId xmlns:a16="http://schemas.microsoft.com/office/drawing/2014/main" id="{260C245F-1E2C-8D4C-B0A8-D2BA35AF96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98044" y="2899885"/>
            <a:ext cx="517127" cy="15134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3" name="Line 13">
            <a:extLst>
              <a:ext uri="{FF2B5EF4-FFF2-40B4-BE49-F238E27FC236}">
                <a16:creationId xmlns:a16="http://schemas.microsoft.com/office/drawing/2014/main" id="{69A99BE2-091D-F648-9DF1-5B3E6F6BBF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6990" y="2664163"/>
            <a:ext cx="900109" cy="7124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0680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9428" y="260648"/>
            <a:ext cx="6214449" cy="6477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200" dirty="0"/>
              <a:t> </a:t>
            </a:r>
            <a:r>
              <a:rPr lang="hu-HU" sz="3600" dirty="0">
                <a:solidFill>
                  <a:srgbClr val="C00000"/>
                </a:solidFill>
              </a:rPr>
              <a:t>Feladat- és hatáskörök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- címzett szerint -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237539" y="2479676"/>
            <a:ext cx="1273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7112000" y="1557338"/>
            <a:ext cx="2678113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dirty="0">
                <a:solidFill>
                  <a:srgbClr val="000000"/>
                </a:solidFill>
                <a:latin typeface="+mj-lt"/>
              </a:rPr>
              <a:t>Államigazgatási</a:t>
            </a:r>
          </a:p>
          <a:p>
            <a:pPr algn="ctr" eaLnBrk="1" hangingPunct="1">
              <a:defRPr/>
            </a:pPr>
            <a:r>
              <a:rPr lang="hu-HU" dirty="0">
                <a:solidFill>
                  <a:srgbClr val="000000"/>
                </a:solidFill>
                <a:latin typeface="+mj-lt"/>
              </a:rPr>
              <a:t>feladat- és hatáskörök</a:t>
            </a:r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2222501" y="1557339"/>
            <a:ext cx="2670176" cy="6492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dirty="0">
                <a:solidFill>
                  <a:srgbClr val="000000"/>
                </a:solidFill>
                <a:latin typeface="+mj-lt"/>
              </a:rPr>
              <a:t>Önkormányzati </a:t>
            </a:r>
          </a:p>
          <a:p>
            <a:pPr algn="ctr" eaLnBrk="1" hangingPunct="1">
              <a:defRPr/>
            </a:pPr>
            <a:r>
              <a:rPr lang="hu-HU" dirty="0">
                <a:solidFill>
                  <a:srgbClr val="000000"/>
                </a:solidFill>
                <a:latin typeface="+mj-lt"/>
              </a:rPr>
              <a:t>feladat- és hatáskörök</a:t>
            </a:r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2022476" y="2995613"/>
            <a:ext cx="1027113" cy="14398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képviselő-</a:t>
            </a:r>
          </a:p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testület</a:t>
            </a:r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4325939" y="3032126"/>
            <a:ext cx="1235075" cy="1439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helyi </a:t>
            </a:r>
          </a:p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 népszavazás</a:t>
            </a:r>
            <a:r>
              <a:rPr lang="hu-HU" dirty="0">
                <a:solidFill>
                  <a:srgbClr val="000000"/>
                </a:solidFill>
                <a:latin typeface="Century Gothic"/>
              </a:rPr>
              <a:t> </a:t>
            </a:r>
          </a:p>
        </p:txBody>
      </p:sp>
      <p:sp>
        <p:nvSpPr>
          <p:cNvPr id="30728" name="Line 9"/>
          <p:cNvSpPr>
            <a:spLocks noChangeShapeType="1"/>
          </p:cNvSpPr>
          <p:nvPr/>
        </p:nvSpPr>
        <p:spPr bwMode="auto">
          <a:xfrm flipH="1">
            <a:off x="2576510" y="2205039"/>
            <a:ext cx="944564" cy="7961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>
            <a:off x="3852863" y="2206625"/>
            <a:ext cx="1143000" cy="8231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9709" name="Rectangle 12"/>
          <p:cNvSpPr>
            <a:spLocks noChangeArrowheads="1"/>
          </p:cNvSpPr>
          <p:nvPr/>
        </p:nvSpPr>
        <p:spPr bwMode="auto">
          <a:xfrm>
            <a:off x="6626226" y="2997201"/>
            <a:ext cx="944563" cy="1584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jegyző,</a:t>
            </a:r>
          </a:p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főjegyző</a:t>
            </a:r>
          </a:p>
        </p:txBody>
      </p:sp>
      <p:sp>
        <p:nvSpPr>
          <p:cNvPr id="29710" name="Rectangle 13"/>
          <p:cNvSpPr>
            <a:spLocks noChangeArrowheads="1"/>
          </p:cNvSpPr>
          <p:nvPr/>
        </p:nvSpPr>
        <p:spPr bwMode="auto">
          <a:xfrm>
            <a:off x="7752184" y="2997201"/>
            <a:ext cx="1260054" cy="1584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hu-HU" sz="1400" dirty="0">
                <a:solidFill>
                  <a:srgbClr val="000000"/>
                </a:solidFill>
                <a:latin typeface="+mj-lt"/>
              </a:rPr>
              <a:t>polgármester, </a:t>
            </a:r>
          </a:p>
          <a:p>
            <a:pPr algn="ctr" eaLnBrk="1" hangingPunct="1">
              <a:defRPr/>
            </a:pPr>
            <a:r>
              <a:rPr lang="hu-HU" sz="1400" dirty="0" err="1">
                <a:solidFill>
                  <a:srgbClr val="000000"/>
                </a:solidFill>
                <a:latin typeface="+mj-lt"/>
              </a:rPr>
              <a:t>főpolgár</a:t>
            </a:r>
            <a:r>
              <a:rPr lang="hu-HU" sz="1400" dirty="0">
                <a:solidFill>
                  <a:srgbClr val="000000"/>
                </a:solidFill>
                <a:latin typeface="+mj-lt"/>
              </a:rPr>
              <a:t>-</a:t>
            </a:r>
          </a:p>
          <a:p>
            <a:pPr algn="ctr" eaLnBrk="1" hangingPunct="1">
              <a:defRPr/>
            </a:pPr>
            <a:r>
              <a:rPr lang="hu-HU" sz="1400" dirty="0">
                <a:solidFill>
                  <a:srgbClr val="000000"/>
                </a:solidFill>
                <a:latin typeface="+mj-lt"/>
              </a:rPr>
              <a:t>mester,</a:t>
            </a:r>
          </a:p>
          <a:p>
            <a:pPr algn="ctr" eaLnBrk="1" hangingPunct="1">
              <a:defRPr/>
            </a:pPr>
            <a:r>
              <a:rPr lang="hu-HU" sz="1400" dirty="0">
                <a:solidFill>
                  <a:srgbClr val="000000"/>
                </a:solidFill>
                <a:latin typeface="+mj-lt"/>
              </a:rPr>
              <a:t>vármegyei </a:t>
            </a:r>
          </a:p>
          <a:p>
            <a:pPr algn="ctr" eaLnBrk="1" hangingPunct="1">
              <a:defRPr/>
            </a:pPr>
            <a:r>
              <a:rPr lang="hu-HU" sz="1400" dirty="0">
                <a:solidFill>
                  <a:srgbClr val="000000"/>
                </a:solidFill>
                <a:latin typeface="+mj-lt"/>
              </a:rPr>
              <a:t>közgyűlés </a:t>
            </a:r>
          </a:p>
          <a:p>
            <a:pPr algn="ctr" eaLnBrk="1" hangingPunct="1">
              <a:defRPr/>
            </a:pPr>
            <a:r>
              <a:rPr lang="hu-HU" sz="1400" dirty="0">
                <a:solidFill>
                  <a:srgbClr val="000000"/>
                </a:solidFill>
                <a:latin typeface="+mj-lt"/>
              </a:rPr>
              <a:t>elnöke</a:t>
            </a:r>
          </a:p>
        </p:txBody>
      </p:sp>
      <p:sp>
        <p:nvSpPr>
          <p:cNvPr id="29711" name="Rectangle 14"/>
          <p:cNvSpPr>
            <a:spLocks noChangeArrowheads="1"/>
          </p:cNvSpPr>
          <p:nvPr/>
        </p:nvSpPr>
        <p:spPr bwMode="auto">
          <a:xfrm>
            <a:off x="9178924" y="2997201"/>
            <a:ext cx="1403351" cy="1584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u-HU" sz="1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</a:t>
            </a:r>
            <a:r>
              <a:rPr lang="hu-HU" sz="1400" dirty="0">
                <a:solidFill>
                  <a:srgbClr val="000000"/>
                </a:solidFill>
                <a:latin typeface="+mj-lt"/>
              </a:rPr>
              <a:t>olgármesteri </a:t>
            </a:r>
          </a:p>
          <a:p>
            <a:pPr algn="ctr" eaLnBrk="1" hangingPunct="1">
              <a:defRPr/>
            </a:pPr>
            <a:r>
              <a:rPr lang="hu-HU" sz="1400" dirty="0">
                <a:solidFill>
                  <a:srgbClr val="000000"/>
                </a:solidFill>
                <a:latin typeface="+mj-lt"/>
              </a:rPr>
              <a:t>hivatal </a:t>
            </a:r>
          </a:p>
          <a:p>
            <a:pPr algn="ctr" eaLnBrk="1" hangingPunct="1">
              <a:defRPr/>
            </a:pPr>
            <a:r>
              <a:rPr lang="hu-HU" sz="1400" dirty="0">
                <a:solidFill>
                  <a:srgbClr val="000000"/>
                </a:solidFill>
                <a:latin typeface="+mj-lt"/>
              </a:rPr>
              <a:t>ügyintézője</a:t>
            </a:r>
          </a:p>
        </p:txBody>
      </p:sp>
      <p:sp>
        <p:nvSpPr>
          <p:cNvPr id="30733" name="Line 15"/>
          <p:cNvSpPr>
            <a:spLocks noChangeShapeType="1"/>
          </p:cNvSpPr>
          <p:nvPr/>
        </p:nvSpPr>
        <p:spPr bwMode="auto">
          <a:xfrm flipH="1">
            <a:off x="7112000" y="2205039"/>
            <a:ext cx="114300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0734" name="Line 16"/>
          <p:cNvSpPr>
            <a:spLocks noChangeShapeType="1"/>
          </p:cNvSpPr>
          <p:nvPr/>
        </p:nvSpPr>
        <p:spPr bwMode="auto">
          <a:xfrm>
            <a:off x="8472488" y="22050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8831264" y="2205039"/>
            <a:ext cx="1392237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9715" name="Rectangle 18"/>
          <p:cNvSpPr>
            <a:spLocks noChangeArrowheads="1"/>
          </p:cNvSpPr>
          <p:nvPr/>
        </p:nvSpPr>
        <p:spPr bwMode="auto">
          <a:xfrm>
            <a:off x="3511550" y="5300664"/>
            <a:ext cx="1143000" cy="5032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dirty="0">
                <a:solidFill>
                  <a:srgbClr val="000000"/>
                </a:solidFill>
                <a:latin typeface="+mj-lt"/>
              </a:rPr>
              <a:t>bizottság</a:t>
            </a:r>
          </a:p>
        </p:txBody>
      </p:sp>
      <p:sp>
        <p:nvSpPr>
          <p:cNvPr id="29716" name="Rectangle 19"/>
          <p:cNvSpPr>
            <a:spLocks noChangeArrowheads="1"/>
          </p:cNvSpPr>
          <p:nvPr/>
        </p:nvSpPr>
        <p:spPr bwMode="auto">
          <a:xfrm>
            <a:off x="3852863" y="6127751"/>
            <a:ext cx="696912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jegyző</a:t>
            </a:r>
          </a:p>
        </p:txBody>
      </p:sp>
      <p:sp>
        <p:nvSpPr>
          <p:cNvPr id="29717" name="Rectangle 20"/>
          <p:cNvSpPr>
            <a:spLocks noChangeArrowheads="1"/>
          </p:cNvSpPr>
          <p:nvPr/>
        </p:nvSpPr>
        <p:spPr bwMode="auto">
          <a:xfrm>
            <a:off x="1908176" y="6092826"/>
            <a:ext cx="1717675" cy="576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dirty="0">
                <a:solidFill>
                  <a:srgbClr val="000000"/>
                </a:solidFill>
                <a:latin typeface="Century Gothic"/>
              </a:rPr>
              <a:t>  </a:t>
            </a:r>
            <a:r>
              <a:rPr lang="hu-HU" sz="1400" dirty="0">
                <a:solidFill>
                  <a:srgbClr val="000000"/>
                </a:solidFill>
                <a:latin typeface="+mj-lt"/>
              </a:rPr>
              <a:t>részönkormányzat </a:t>
            </a:r>
          </a:p>
          <a:p>
            <a:pPr algn="ctr" eaLnBrk="1" hangingPunct="1">
              <a:defRPr/>
            </a:pPr>
            <a:r>
              <a:rPr lang="hu-HU" sz="1400" dirty="0">
                <a:solidFill>
                  <a:srgbClr val="000000"/>
                </a:solidFill>
                <a:latin typeface="+mj-lt"/>
              </a:rPr>
              <a:t>testülete</a:t>
            </a:r>
          </a:p>
        </p:txBody>
      </p:sp>
      <p:sp>
        <p:nvSpPr>
          <p:cNvPr id="29718" name="Rectangle 21"/>
          <p:cNvSpPr>
            <a:spLocks noChangeArrowheads="1"/>
          </p:cNvSpPr>
          <p:nvPr/>
        </p:nvSpPr>
        <p:spPr bwMode="auto">
          <a:xfrm>
            <a:off x="5038726" y="5299076"/>
            <a:ext cx="828675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sz="1600" dirty="0">
                <a:solidFill>
                  <a:srgbClr val="000000"/>
                </a:solidFill>
                <a:latin typeface="+mj-lt"/>
              </a:rPr>
              <a:t>társulás</a:t>
            </a:r>
          </a:p>
        </p:txBody>
      </p:sp>
      <p:sp>
        <p:nvSpPr>
          <p:cNvPr id="29719" name="Rectangle 22"/>
          <p:cNvSpPr>
            <a:spLocks noChangeArrowheads="1"/>
          </p:cNvSpPr>
          <p:nvPr/>
        </p:nvSpPr>
        <p:spPr bwMode="auto">
          <a:xfrm>
            <a:off x="1784349" y="5373688"/>
            <a:ext cx="1602068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defRPr/>
            </a:pPr>
            <a:r>
              <a:rPr lang="hu-HU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</a:t>
            </a:r>
            <a:r>
              <a:rPr lang="hu-HU" sz="1600" dirty="0">
                <a:solidFill>
                  <a:srgbClr val="000000"/>
                </a:solidFill>
                <a:latin typeface="+mj-lt"/>
              </a:rPr>
              <a:t>olgármeste</a:t>
            </a:r>
            <a:r>
              <a:rPr lang="hu-HU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</a:t>
            </a:r>
          </a:p>
        </p:txBody>
      </p:sp>
      <p:sp>
        <p:nvSpPr>
          <p:cNvPr id="30741" name="Line 23"/>
          <p:cNvSpPr>
            <a:spLocks noChangeShapeType="1"/>
          </p:cNvSpPr>
          <p:nvPr/>
        </p:nvSpPr>
        <p:spPr bwMode="auto">
          <a:xfrm flipH="1">
            <a:off x="2476500" y="4435476"/>
            <a:ext cx="25404" cy="938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0742" name="Line 24"/>
          <p:cNvSpPr>
            <a:spLocks noChangeShapeType="1"/>
          </p:cNvSpPr>
          <p:nvPr/>
        </p:nvSpPr>
        <p:spPr bwMode="auto">
          <a:xfrm>
            <a:off x="2743712" y="4435475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0743" name="Line 25"/>
          <p:cNvSpPr>
            <a:spLocks noChangeShapeType="1"/>
          </p:cNvSpPr>
          <p:nvPr/>
        </p:nvSpPr>
        <p:spPr bwMode="auto">
          <a:xfrm>
            <a:off x="2829718" y="4436269"/>
            <a:ext cx="1254411" cy="862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0744" name="Line 26"/>
          <p:cNvSpPr>
            <a:spLocks noChangeShapeType="1"/>
          </p:cNvSpPr>
          <p:nvPr/>
        </p:nvSpPr>
        <p:spPr bwMode="auto">
          <a:xfrm>
            <a:off x="2898775" y="4437063"/>
            <a:ext cx="2576233" cy="861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0745" name="Line 27"/>
          <p:cNvSpPr>
            <a:spLocks noChangeShapeType="1"/>
          </p:cNvSpPr>
          <p:nvPr/>
        </p:nvSpPr>
        <p:spPr bwMode="auto">
          <a:xfrm>
            <a:off x="2812768" y="4471988"/>
            <a:ext cx="1388038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933094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351088" y="1628775"/>
            <a:ext cx="3816350" cy="10810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000000"/>
                </a:solidFill>
                <a:latin typeface="+mj-lt"/>
              </a:rPr>
              <a:t>Önkormányzati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000000"/>
                </a:solidFill>
                <a:latin typeface="+mj-lt"/>
              </a:rPr>
              <a:t>feladat- és hatáskörök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6672264" y="1628775"/>
            <a:ext cx="3779837" cy="10810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000000"/>
                </a:solidFill>
                <a:latin typeface="+mj-lt"/>
              </a:rPr>
              <a:t>Államigazgatási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000000"/>
                </a:solidFill>
                <a:latin typeface="+mj-lt"/>
              </a:rPr>
              <a:t>feladat- és hatáskörök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74825" y="3716339"/>
            <a:ext cx="1728788" cy="720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>
                <a:solidFill>
                  <a:srgbClr val="000000"/>
                </a:solidFill>
                <a:latin typeface="+mj-lt"/>
              </a:rPr>
              <a:t>Kötelező feladat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5016501" y="3716339"/>
            <a:ext cx="1800225" cy="720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>
                <a:solidFill>
                  <a:srgbClr val="000000"/>
                </a:solidFill>
                <a:latin typeface="+mj-lt"/>
              </a:rPr>
              <a:t>Önként vállalt/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>
                <a:solidFill>
                  <a:srgbClr val="000000"/>
                </a:solidFill>
                <a:latin typeface="+mj-lt"/>
              </a:rPr>
              <a:t>Fakultatív feladat</a:t>
            </a:r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 flipH="1">
            <a:off x="2495550" y="32845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>
            <a:off x="5897563" y="32845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1752" name="Line 10"/>
          <p:cNvSpPr>
            <a:spLocks noChangeShapeType="1"/>
          </p:cNvSpPr>
          <p:nvPr/>
        </p:nvSpPr>
        <p:spPr bwMode="auto">
          <a:xfrm>
            <a:off x="2495551" y="32845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1753" name="Line 12"/>
          <p:cNvSpPr>
            <a:spLocks noChangeShapeType="1"/>
          </p:cNvSpPr>
          <p:nvPr/>
        </p:nvSpPr>
        <p:spPr bwMode="auto">
          <a:xfrm flipV="1">
            <a:off x="4511675" y="2708276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1754" name="Rectangle 13"/>
          <p:cNvSpPr>
            <a:spLocks noChangeArrowheads="1"/>
          </p:cNvSpPr>
          <p:nvPr/>
        </p:nvSpPr>
        <p:spPr bwMode="auto">
          <a:xfrm>
            <a:off x="1774825" y="5157788"/>
            <a:ext cx="1187450" cy="6477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 err="1">
                <a:solidFill>
                  <a:srgbClr val="000000"/>
                </a:solidFill>
                <a:latin typeface="+mj-lt"/>
              </a:rPr>
              <a:t>Mötv</a:t>
            </a:r>
            <a:r>
              <a:rPr lang="hu-HU" altLang="hu-HU" sz="1600" dirty="0">
                <a:solidFill>
                  <a:srgbClr val="000000"/>
                </a:solidFill>
                <a:latin typeface="+mj-lt"/>
              </a:rPr>
              <a:t>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>
                <a:solidFill>
                  <a:srgbClr val="000000"/>
                </a:solidFill>
                <a:latin typeface="+mj-lt"/>
              </a:rPr>
              <a:t>alapján</a:t>
            </a:r>
          </a:p>
        </p:txBody>
      </p:sp>
      <p:sp>
        <p:nvSpPr>
          <p:cNvPr id="31755" name="Rectangle 14"/>
          <p:cNvSpPr>
            <a:spLocks noChangeArrowheads="1"/>
          </p:cNvSpPr>
          <p:nvPr/>
        </p:nvSpPr>
        <p:spPr bwMode="auto">
          <a:xfrm>
            <a:off x="3287714" y="5157789"/>
            <a:ext cx="1944687" cy="6492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>
                <a:solidFill>
                  <a:srgbClr val="000000"/>
                </a:solidFill>
                <a:latin typeface="+mj-lt"/>
              </a:rPr>
              <a:t>Más TÖRVÉNY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>
                <a:solidFill>
                  <a:srgbClr val="000000"/>
                </a:solidFill>
                <a:latin typeface="+mj-lt"/>
              </a:rPr>
              <a:t>alapján</a:t>
            </a:r>
          </a:p>
        </p:txBody>
      </p:sp>
      <p:sp>
        <p:nvSpPr>
          <p:cNvPr id="31756" name="Line 15"/>
          <p:cNvSpPr>
            <a:spLocks noChangeShapeType="1"/>
          </p:cNvSpPr>
          <p:nvPr/>
        </p:nvSpPr>
        <p:spPr bwMode="auto">
          <a:xfrm>
            <a:off x="2495550" y="4437064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1757" name="Line 16"/>
          <p:cNvSpPr>
            <a:spLocks noChangeShapeType="1"/>
          </p:cNvSpPr>
          <p:nvPr/>
        </p:nvSpPr>
        <p:spPr bwMode="auto">
          <a:xfrm>
            <a:off x="2495551" y="4797425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1758" name="Line 17"/>
          <p:cNvSpPr>
            <a:spLocks noChangeShapeType="1"/>
          </p:cNvSpPr>
          <p:nvPr/>
        </p:nvSpPr>
        <p:spPr bwMode="auto">
          <a:xfrm flipH="1">
            <a:off x="2495550" y="47974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1759" name="Line 18"/>
          <p:cNvSpPr>
            <a:spLocks noChangeShapeType="1"/>
          </p:cNvSpPr>
          <p:nvPr/>
        </p:nvSpPr>
        <p:spPr bwMode="auto">
          <a:xfrm flipH="1">
            <a:off x="3935413" y="47974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36884" name="Text Box 19"/>
          <p:cNvSpPr txBox="1">
            <a:spLocks noChangeArrowheads="1"/>
          </p:cNvSpPr>
          <p:nvPr/>
        </p:nvSpPr>
        <p:spPr bwMode="auto">
          <a:xfrm>
            <a:off x="2495550" y="127756"/>
            <a:ext cx="7307982" cy="1446550"/>
          </a:xfrm>
          <a:prstGeom prst="rect">
            <a:avLst/>
          </a:prstGeom>
          <a:noFill/>
          <a:ln>
            <a:noFill/>
          </a:ln>
        </p:spPr>
        <p:txBody>
          <a:bodyPr wrap="square" anchorCtr="1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 </a:t>
            </a:r>
            <a:r>
              <a:rPr lang="hu-HU" sz="2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Feladat- és hatáskörök  közigazgatás alrendszerei és ellátás módja szerint  </a:t>
            </a:r>
          </a:p>
        </p:txBody>
      </p:sp>
      <p:cxnSp>
        <p:nvCxnSpPr>
          <p:cNvPr id="3" name="Egyenes összekötő 2"/>
          <p:cNvCxnSpPr/>
          <p:nvPr/>
        </p:nvCxnSpPr>
        <p:spPr>
          <a:xfrm flipH="1">
            <a:off x="4367213" y="3284538"/>
            <a:ext cx="1530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435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3593" y="332657"/>
            <a:ext cx="7196137" cy="619125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Kötelező feladatok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241029" y="951782"/>
            <a:ext cx="7561263" cy="4825008"/>
          </a:xfrm>
        </p:spPr>
        <p:txBody>
          <a:bodyPr rtlCol="0">
            <a:noAutofit/>
          </a:bodyPr>
          <a:lstStyle/>
          <a:p>
            <a:pPr marL="0" indent="0">
              <a:lnSpc>
                <a:spcPct val="114000"/>
              </a:lnSpc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Törvény állapítja meg:</a:t>
            </a:r>
          </a:p>
          <a:p>
            <a:pPr marL="0" indent="-4680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önkormányzati törvény;</a:t>
            </a:r>
          </a:p>
          <a:p>
            <a:pPr marL="0" indent="-4680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más (ágazati) törvények.</a:t>
            </a:r>
          </a:p>
          <a:p>
            <a:pPr marL="0" indent="0">
              <a:lnSpc>
                <a:spcPct val="114000"/>
              </a:lnSpc>
              <a:buNone/>
              <a:defRPr/>
            </a:pPr>
            <a:endParaRPr lang="hu-HU" sz="22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Az Országgyűlés</a:t>
            </a:r>
            <a:r>
              <a:rPr lang="hu-HU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hu-HU" dirty="0">
                <a:cs typeface="Times New Roman" panose="02020603050405020304" pitchFamily="18" charset="0"/>
              </a:rPr>
              <a:t>köteles gondoskodni a feladatellátás </a:t>
            </a: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anyagi feltételeiről </a:t>
            </a:r>
          </a:p>
          <a:p>
            <a:pPr marL="0" indent="0">
              <a:lnSpc>
                <a:spcPct val="114000"/>
              </a:lnSpc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(költségvetési, illetve más vagyoni támogatás).</a:t>
            </a:r>
          </a:p>
          <a:p>
            <a:pPr marL="0" indent="0">
              <a:lnSpc>
                <a:spcPct val="114000"/>
              </a:lnSpc>
              <a:buNone/>
              <a:defRPr/>
            </a:pPr>
            <a:endParaRPr lang="hu-HU" sz="2200" b="1" dirty="0"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buNone/>
              <a:defRPr/>
            </a:pPr>
            <a:r>
              <a:rPr lang="hu-HU" b="1" dirty="0">
                <a:cs typeface="Times New Roman" panose="02020603050405020304" pitchFamily="18" charset="0"/>
              </a:rPr>
              <a:t>Arányosság!!!</a:t>
            </a:r>
          </a:p>
        </p:txBody>
      </p:sp>
    </p:spTree>
    <p:extLst>
      <p:ext uri="{BB962C8B-B14F-4D97-AF65-F5344CB8AC3E}">
        <p14:creationId xmlns:p14="http://schemas.microsoft.com/office/powerpoint/2010/main" val="252106636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7669" y="359432"/>
            <a:ext cx="8496944" cy="72008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Kötelező feladatok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az </a:t>
            </a:r>
            <a:r>
              <a:rPr lang="hu-HU" sz="3600" dirty="0" err="1">
                <a:solidFill>
                  <a:srgbClr val="C00000"/>
                </a:solidFill>
              </a:rPr>
              <a:t>Mötv</a:t>
            </a:r>
            <a:r>
              <a:rPr lang="hu-HU" sz="3600" dirty="0">
                <a:solidFill>
                  <a:srgbClr val="C00000"/>
                </a:solidFill>
              </a:rPr>
              <a:t>. alapján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62133" y="1210141"/>
            <a:ext cx="9080038" cy="5445125"/>
          </a:xfrm>
        </p:spPr>
        <p:txBody>
          <a:bodyPr rtlCol="0">
            <a:noAutofit/>
          </a:bodyPr>
          <a:lstStyle/>
          <a:p>
            <a:pPr marL="533400" indent="-533400"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a településfejlesztésről,  </a:t>
            </a:r>
            <a:r>
              <a:rPr lang="hu-HU" sz="2000" b="1" dirty="0" err="1">
                <a:ea typeface="Arial Unicode MS" pitchFamily="34" charset="-128"/>
                <a:cs typeface="Times New Roman" panose="02020603050405020304" pitchFamily="18" charset="0"/>
              </a:rPr>
              <a:t>-rendezésről</a:t>
            </a: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 és </a:t>
            </a:r>
            <a:r>
              <a:rPr lang="hu-HU" sz="2000" b="1" dirty="0" err="1">
                <a:ea typeface="Arial Unicode MS" pitchFamily="34" charset="-128"/>
                <a:cs typeface="Times New Roman" panose="02020603050405020304" pitchFamily="18" charset="0"/>
              </a:rPr>
              <a:t>-üzemeltetésről</a:t>
            </a: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A törvényben meghatározott kivételekkel az egészségügyi alapellátásról;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környezet-egészségügyről;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az óvodai ellátásról;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kulturális szolgáltatásról;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lakás- és helyiséggazdálkodásról;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helyi környezetvédelemről, víziközmű-szolgáltatásról;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FontTx/>
              <a:buAutoNum type="arabicPeriod"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helyi közfoglalkoztatásról;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None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9.	a nemzetiségi ügyekről;</a:t>
            </a:r>
          </a:p>
          <a:p>
            <a:pPr marL="533400" indent="-533400">
              <a:spcBef>
                <a:spcPts val="1200"/>
              </a:spcBef>
              <a:buClr>
                <a:schemeClr val="tx1"/>
              </a:buClr>
              <a:buNone/>
              <a:defRPr/>
            </a:pPr>
            <a:r>
              <a:rPr lang="hu-HU" sz="2000" b="1" dirty="0">
                <a:ea typeface="Arial Unicode MS" pitchFamily="34" charset="-128"/>
                <a:cs typeface="Times New Roman" panose="02020603050405020304" pitchFamily="18" charset="0"/>
              </a:rPr>
              <a:t>10. 	stb.</a:t>
            </a:r>
          </a:p>
          <a:p>
            <a:pPr marL="533400" indent="-533400">
              <a:spcBef>
                <a:spcPts val="1200"/>
              </a:spcBef>
              <a:buNone/>
              <a:defRPr/>
            </a:pPr>
            <a:endParaRPr lang="hu-HU" sz="1900" dirty="0">
              <a:ea typeface="Arial Unicode MS" pitchFamily="34" charset="-128"/>
              <a:cs typeface="Arial Unicode MS" pitchFamily="34" charset="-128"/>
            </a:endParaRPr>
          </a:p>
          <a:p>
            <a:pPr marL="533400" indent="-533400">
              <a:defRPr/>
            </a:pPr>
            <a:endParaRPr lang="hu-HU" sz="1900" dirty="0"/>
          </a:p>
        </p:txBody>
      </p:sp>
    </p:spTree>
    <p:extLst>
      <p:ext uri="{BB962C8B-B14F-4D97-AF65-F5344CB8AC3E}">
        <p14:creationId xmlns:p14="http://schemas.microsoft.com/office/powerpoint/2010/main" val="3785054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6858" y="477281"/>
            <a:ext cx="8713787" cy="76470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Kötelező feladatok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törvények alapján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063552" y="1412777"/>
            <a:ext cx="8280400" cy="4824413"/>
          </a:xfrm>
        </p:spPr>
        <p:txBody>
          <a:bodyPr rtlCol="0">
            <a:normAutofit fontScale="77500" lnSpcReduction="20000"/>
          </a:bodyPr>
          <a:lstStyle/>
          <a:p>
            <a:pPr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Példák: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települési közterületen elhagyott hulladék felszámolása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kötelező kéményseprő-ipari szolgáltatás biztosítása 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óvodai ellátás (</a:t>
            </a:r>
            <a:r>
              <a:rPr lang="hu-HU" dirty="0" err="1">
                <a:cs typeface="Times New Roman" panose="02020603050405020304" pitchFamily="18" charset="0"/>
              </a:rPr>
              <a:t>Mötv</a:t>
            </a:r>
            <a:r>
              <a:rPr lang="hu-HU" dirty="0">
                <a:cs typeface="Times New Roman" panose="02020603050405020304" pitchFamily="18" charset="0"/>
              </a:rPr>
              <a:t>. alapján is)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szociális szolgáltatások (</a:t>
            </a:r>
            <a:r>
              <a:rPr lang="hu-HU" dirty="0" err="1">
                <a:cs typeface="Times New Roman" panose="02020603050405020304" pitchFamily="18" charset="0"/>
              </a:rPr>
              <a:t>Mötv</a:t>
            </a:r>
            <a:r>
              <a:rPr lang="hu-HU" dirty="0">
                <a:cs typeface="Times New Roman" panose="02020603050405020304" pitchFamily="18" charset="0"/>
              </a:rPr>
              <a:t>. alapján is)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közgyűjtemények fenntartása</a:t>
            </a:r>
          </a:p>
          <a:p>
            <a:pPr>
              <a:lnSpc>
                <a:spcPct val="120000"/>
              </a:lnSpc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dirty="0">
                <a:cs typeface="Times New Roman" panose="02020603050405020304" pitchFamily="18" charset="0"/>
              </a:rPr>
              <a:t>helyi közfoglalkoztatás szervezése (</a:t>
            </a:r>
            <a:r>
              <a:rPr lang="hu-HU" dirty="0" err="1">
                <a:cs typeface="Times New Roman" panose="02020603050405020304" pitchFamily="18" charset="0"/>
              </a:rPr>
              <a:t>Mötv</a:t>
            </a:r>
            <a:r>
              <a:rPr lang="hu-HU" dirty="0">
                <a:cs typeface="Times New Roman" panose="02020603050405020304" pitchFamily="18" charset="0"/>
              </a:rPr>
              <a:t>. alapján is)</a:t>
            </a:r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endParaRPr lang="hu-HU" b="1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74173942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372114" y="404665"/>
            <a:ext cx="7772400" cy="606425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Önként vállalt feladatok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836614"/>
            <a:ext cx="8316912" cy="5400675"/>
          </a:xfrm>
        </p:spPr>
        <p:txBody>
          <a:bodyPr rtlCol="0">
            <a:normAutofit/>
          </a:bodyPr>
          <a:lstStyle/>
          <a:p>
            <a:pPr marL="533400" indent="-533400" algn="just">
              <a:buNone/>
              <a:defRPr/>
            </a:pPr>
            <a:endParaRPr lang="hu-HU" b="1" dirty="0"/>
          </a:p>
          <a:p>
            <a:pPr marL="533400" indent="-533400" algn="just">
              <a:buNone/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Feltételei :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arenR"/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jogszabály nem utalja más szerv kizárólagos feladat- és hatáskörébe;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arenR"/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nem veszélyeztetheti a kötelező feladat- és hatáskörök ellátását.</a:t>
            </a:r>
          </a:p>
          <a:p>
            <a:pPr marL="533400" indent="-533400" algn="just">
              <a:buNone/>
              <a:defRPr/>
            </a:pPr>
            <a:endParaRPr lang="hu-HU" sz="2600" b="1" dirty="0">
              <a:cs typeface="Times New Roman" panose="02020603050405020304" pitchFamily="18" charset="0"/>
            </a:endParaRPr>
          </a:p>
          <a:p>
            <a:pPr marL="533400" indent="-533400" algn="just">
              <a:buNone/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Például:</a:t>
            </a:r>
          </a:p>
          <a:p>
            <a:pPr marL="533400" indent="-533400" algn="just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kisvárosi színház fenntartása; </a:t>
            </a:r>
          </a:p>
          <a:p>
            <a:pPr marL="533400" indent="-533400" algn="just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strand és uszoda fenntartása;</a:t>
            </a:r>
          </a:p>
          <a:p>
            <a:pPr marL="533400" indent="-533400" algn="just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repülőtér működtetése.</a:t>
            </a:r>
          </a:p>
        </p:txBody>
      </p:sp>
    </p:spTree>
    <p:extLst>
      <p:ext uri="{BB962C8B-B14F-4D97-AF65-F5344CB8AC3E}">
        <p14:creationId xmlns:p14="http://schemas.microsoft.com/office/powerpoint/2010/main" val="117451645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1340769"/>
            <a:ext cx="8496944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3900" b="1" dirty="0">
                <a:solidFill>
                  <a:srgbClr val="C00000"/>
                </a:solidFill>
                <a:ea typeface="+mj-ea"/>
                <a:cs typeface="+mj-cs"/>
              </a:rPr>
              <a:t>Tananyag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sz="3900" b="1" dirty="0">
                <a:solidFill>
                  <a:srgbClr val="C00000"/>
                </a:solidFill>
                <a:ea typeface="+mj-ea"/>
                <a:cs typeface="+mj-cs"/>
              </a:rPr>
              <a:t>szerzői</a:t>
            </a:r>
            <a:r>
              <a:rPr lang="hu-HU" b="1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endParaRPr lang="hu-HU" sz="2100" b="1" dirty="0">
              <a:solidFill>
                <a:srgbClr val="C00000"/>
              </a:solidFill>
            </a:endParaRPr>
          </a:p>
          <a:p>
            <a:r>
              <a:rPr lang="hu-HU" sz="2200" dirty="0"/>
              <a:t>1. fejezet: dr. Csóka Gabriella</a:t>
            </a:r>
          </a:p>
          <a:p>
            <a:r>
              <a:rPr lang="hu-HU" sz="2200" dirty="0"/>
              <a:t>2. fejezet: dr. Bekényi József</a:t>
            </a:r>
          </a:p>
          <a:p>
            <a:r>
              <a:rPr lang="hu-HU" sz="2200" dirty="0"/>
              <a:t>3. fejezet: Szendi-Stenger Hajnalka</a:t>
            </a:r>
          </a:p>
          <a:p>
            <a:r>
              <a:rPr lang="hu-HU" sz="2200" dirty="0"/>
              <a:t>4. fejezet: dr. Barabás Zoltán</a:t>
            </a:r>
          </a:p>
          <a:p>
            <a:r>
              <a:rPr lang="hu-HU" sz="2200" dirty="0"/>
              <a:t>5.1. alfejezet, 5.3. alfejezet, 5.5. alfejezet, 5.6. alfejezet:</a:t>
            </a:r>
          </a:p>
          <a:p>
            <a:pPr marL="846138" indent="0">
              <a:buNone/>
            </a:pPr>
            <a:r>
              <a:rPr lang="hu-HU" sz="2200" dirty="0"/>
              <a:t>dr. Papp Magdolna Emese</a:t>
            </a:r>
          </a:p>
          <a:p>
            <a:r>
              <a:rPr lang="hu-HU" sz="2400" dirty="0"/>
              <a:t>5.2. alfejezet, 5.4. alfejezet: dr. </a:t>
            </a:r>
            <a:r>
              <a:rPr lang="hu-HU" sz="2400" dirty="0" err="1"/>
              <a:t>Maiyalehné</a:t>
            </a:r>
            <a:r>
              <a:rPr lang="hu-HU" sz="2400" dirty="0"/>
              <a:t> dr. </a:t>
            </a:r>
            <a:r>
              <a:rPr lang="hu-HU" sz="2400" dirty="0" err="1"/>
              <a:t>Gregóczki</a:t>
            </a:r>
            <a:r>
              <a:rPr lang="hu-HU" sz="2400" dirty="0"/>
              <a:t> Etelka</a:t>
            </a:r>
          </a:p>
          <a:p>
            <a:r>
              <a:rPr lang="hu-HU" sz="2400" dirty="0"/>
              <a:t>6. fejezet: Számadó Róza Zsuzsanna</a:t>
            </a:r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73013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560" y="260648"/>
            <a:ext cx="7847012" cy="663922"/>
          </a:xfrm>
        </p:spPr>
        <p:txBody>
          <a:bodyPr>
            <a:normAutofit fontScale="90000"/>
          </a:bodyPr>
          <a:lstStyle/>
          <a:p>
            <a:pPr indent="174625"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Feladat- és hatáskörök telepítése, vállalása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2063552" y="1484784"/>
            <a:ext cx="8064896" cy="5112568"/>
          </a:xfrm>
        </p:spPr>
        <p:txBody>
          <a:bodyPr rtlCol="0">
            <a:noAutofit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Differenciált telepítés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>
                <a:cs typeface="Times New Roman" panose="02020603050405020304" pitchFamily="18" charset="0"/>
              </a:rPr>
              <a:t>törvény köteles differenciálni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>
                <a:cs typeface="Times New Roman" panose="02020603050405020304" pitchFamily="18" charset="0"/>
              </a:rPr>
              <a:t>figyelembe kell venni a hatáskör jellegét, a helyi önkormányzatok eltérő adottságait (gazdasági teljesítőképesség, lakosságszám, közigazgatási terület nagysága, stb.)</a:t>
            </a:r>
          </a:p>
          <a:p>
            <a:pPr marL="450850" indent="0">
              <a:buClr>
                <a:schemeClr val="tx1"/>
              </a:buClr>
              <a:buNone/>
              <a:defRPr/>
            </a:pPr>
            <a:endParaRPr lang="hu-HU" sz="1000" dirty="0"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Feladatvállalás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>
                <a:cs typeface="Times New Roman" panose="02020603050405020304" pitchFamily="18" charset="0"/>
              </a:rPr>
              <a:t>a feladat eredeti címzettjének egyetértésével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>
                <a:cs typeface="Times New Roman" panose="02020603050405020304" pitchFamily="18" charset="0"/>
              </a:rPr>
              <a:t>lakossági igények indokolják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>
                <a:cs typeface="Times New Roman" panose="02020603050405020304" pitchFamily="18" charset="0"/>
              </a:rPr>
              <a:t>gazdaságosan, változatlan színvonalon, többlet támogatás nélkül biztosítható</a:t>
            </a:r>
            <a:endParaRPr lang="hu-HU" sz="2400" dirty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3857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359282"/>
            <a:ext cx="7722368" cy="54943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önkormányzati feladatellátás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992314" y="1557338"/>
            <a:ext cx="8135937" cy="43088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Az önkormányzati közszolgáltatás biztosítható:</a:t>
            </a:r>
          </a:p>
          <a:p>
            <a:pPr marL="714375" indent="-263525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intézmény alapításával</a:t>
            </a:r>
          </a:p>
          <a:p>
            <a:pPr marL="714375" indent="-263525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a szolgáltatás megvásárlásával</a:t>
            </a:r>
          </a:p>
          <a:p>
            <a:pPr>
              <a:defRPr/>
            </a:pPr>
            <a:endParaRPr lang="hu-HU" sz="10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 képviselő-testület hatáskörét  átruházhatja:</a:t>
            </a:r>
          </a:p>
          <a:p>
            <a:pPr marL="714375" indent="-263525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bizottságára</a:t>
            </a:r>
          </a:p>
          <a:p>
            <a:pPr marL="714375" indent="-263525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részönkormányzat testületére</a:t>
            </a:r>
          </a:p>
          <a:p>
            <a:pPr marL="714375" indent="-263525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polgármesterre (főpolgármesterre, vármegyei közgyűlés elnökére)</a:t>
            </a:r>
          </a:p>
          <a:p>
            <a:pPr marL="714375" indent="-263525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önkormányzati társulásra</a:t>
            </a:r>
          </a:p>
          <a:p>
            <a:pPr marL="714375" indent="-263525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a jegyzőre</a:t>
            </a:r>
          </a:p>
        </p:txBody>
      </p:sp>
    </p:spTree>
    <p:extLst>
      <p:ext uri="{BB962C8B-B14F-4D97-AF65-F5344CB8AC3E}">
        <p14:creationId xmlns:p14="http://schemas.microsoft.com/office/powerpoint/2010/main" val="3797917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949234" y="1881051"/>
            <a:ext cx="9566365" cy="3425168"/>
          </a:xfrm>
        </p:spPr>
        <p:txBody>
          <a:bodyPr rtlCol="0">
            <a:noAutofit/>
          </a:bodyPr>
          <a:lstStyle/>
          <a:p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3. fejezet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A helyi önkormányzatok szervei és működésük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43826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9" y="188641"/>
            <a:ext cx="8424863" cy="719609"/>
          </a:xfrm>
        </p:spPr>
        <p:txBody>
          <a:bodyPr/>
          <a:lstStyle/>
          <a:p>
            <a:pPr algn="ctr">
              <a:defRPr/>
            </a:pPr>
            <a:r>
              <a:rPr lang="hu-HU" sz="3200" dirty="0"/>
              <a:t> </a:t>
            </a:r>
            <a:r>
              <a:rPr lang="hu-HU" sz="3600" dirty="0">
                <a:solidFill>
                  <a:srgbClr val="C00000"/>
                </a:solidFill>
              </a:rPr>
              <a:t>Helyi önkormányzati képviselő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847529" y="908250"/>
            <a:ext cx="8424862" cy="5514891"/>
          </a:xfrm>
        </p:spPr>
        <p:txBody>
          <a:bodyPr rtlCol="0">
            <a:noAutofit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hu-H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Jogállása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megbízatás keletkezése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mandátum jellege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megbízatás megszűnése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Jogai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részvételi jogok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kezdeményezési jogok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képviseleti jogok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Kötelességei 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részvétel a testület munkájában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kizárás, összeférhetetlenség bejelentése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képviselők képzése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köteles kapcsolatot tartani a választópolgárokkal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000" b="1" dirty="0">
                <a:cs typeface="Times New Roman" panose="02020603050405020304" pitchFamily="18" charset="0"/>
              </a:rPr>
              <a:t>megbízatással való visszaélés tilalma</a:t>
            </a:r>
          </a:p>
          <a:p>
            <a:pPr>
              <a:buClr>
                <a:schemeClr val="tx1"/>
              </a:buClr>
              <a:buNone/>
              <a:defRPr/>
            </a:pPr>
            <a:r>
              <a:rPr lang="hu-H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Összeférhetetlenségi és méltatlansági szabályok</a:t>
            </a:r>
          </a:p>
          <a:p>
            <a:pPr>
              <a:buClr>
                <a:schemeClr val="tx1"/>
              </a:buClr>
              <a:buNone/>
              <a:defRPr/>
            </a:pPr>
            <a:endParaRPr lang="hu-HU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9274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552" y="188640"/>
            <a:ext cx="8280400" cy="895350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képviselő-testület működése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1628776"/>
            <a:ext cx="7800975" cy="4968875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endParaRPr lang="hu-HU" sz="24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A képviselő-testület ülései</a:t>
            </a:r>
          </a:p>
          <a:p>
            <a:pPr marL="640080" lvl="1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alakuló ülés, rendes és rendkívüli ülés</a:t>
            </a:r>
          </a:p>
          <a:p>
            <a:pPr marL="640080" lvl="1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nyilvánosság (zárt ülés tartásának feltételei)</a:t>
            </a:r>
          </a:p>
          <a:p>
            <a:pPr marL="640080" lvl="1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határozatképesség</a:t>
            </a:r>
          </a:p>
          <a:p>
            <a:pPr marL="640080" lvl="1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döntések: nyílt és titkos szavazás</a:t>
            </a:r>
          </a:p>
          <a:p>
            <a:pPr marL="640080" lvl="1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jegyzőkönyv</a:t>
            </a:r>
          </a:p>
          <a:p>
            <a:pPr marL="640080" lvl="1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speciális testületi ülések</a:t>
            </a:r>
          </a:p>
          <a:p>
            <a:pPr marL="640080" lvl="1">
              <a:buClr>
                <a:schemeClr val="tx1"/>
              </a:buClr>
              <a:defRPr/>
            </a:pPr>
            <a:endParaRPr lang="hu-HU" b="1" dirty="0">
              <a:latin typeface="+mj-lt"/>
            </a:endParaRPr>
          </a:p>
          <a:p>
            <a:pPr marL="640080" lvl="1">
              <a:defRPr/>
            </a:pPr>
            <a:endParaRPr lang="hu-HU" sz="2800" b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607940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1"/>
            <a:ext cx="8639944" cy="1108075"/>
          </a:xfrm>
        </p:spPr>
        <p:txBody>
          <a:bodyPr/>
          <a:lstStyle/>
          <a:p>
            <a:pPr algn="ctr">
              <a:defRPr/>
            </a:pPr>
            <a:r>
              <a:rPr lang="hu-HU" sz="3200" dirty="0">
                <a:solidFill>
                  <a:srgbClr val="C00000"/>
                </a:solidFill>
              </a:rPr>
              <a:t>Bizottságok, részönkormányzatok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404939"/>
            <a:ext cx="7848600" cy="4968875"/>
          </a:xfrm>
        </p:spPr>
        <p:txBody>
          <a:bodyPr rtlCol="0">
            <a:normAutofit fontScale="92500" lnSpcReduction="10000"/>
          </a:bodyPr>
          <a:lstStyle/>
          <a:p>
            <a:pPr marL="114300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Bizottságok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kötelezően létrehozandó bizottságok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szabadon választott bizottságok alakítása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összetétel 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jogkörök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kapcsolat a képviselő-testülettel és a hivatallal</a:t>
            </a:r>
          </a:p>
          <a:p>
            <a:pPr marL="0" indent="0">
              <a:spcBef>
                <a:spcPts val="1200"/>
              </a:spcBef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Településrészi önkormányzatok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szerepe, létrejötte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összetétele </a:t>
            </a:r>
          </a:p>
          <a:p>
            <a:pPr marL="868680" lvl="1" indent="-457200">
              <a:buClr>
                <a:schemeClr val="tx1"/>
              </a:buClr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hatáskörök </a:t>
            </a:r>
          </a:p>
          <a:p>
            <a:pPr marL="0" lvl="1" indent="0">
              <a:spcBef>
                <a:spcPts val="1200"/>
              </a:spcBef>
              <a:buClr>
                <a:schemeClr val="tx1"/>
              </a:buClr>
              <a:buNone/>
              <a:defRPr/>
            </a:pPr>
            <a:r>
              <a:rPr lang="hu-HU" sz="2600" b="1" dirty="0">
                <a:cs typeface="Times New Roman" panose="02020603050405020304" pitchFamily="18" charset="0"/>
              </a:rPr>
              <a:t>  A társult képviselő-testület</a:t>
            </a:r>
          </a:p>
          <a:p>
            <a:pPr>
              <a:defRPr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35609195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helyi önkormányzatok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társulásai</a:t>
            </a:r>
          </a:p>
        </p:txBody>
      </p:sp>
      <p:sp>
        <p:nvSpPr>
          <p:cNvPr id="44035" name="Tartalom helye 2"/>
          <p:cNvSpPr>
            <a:spLocks noGrp="1"/>
          </p:cNvSpPr>
          <p:nvPr>
            <p:ph idx="1"/>
          </p:nvPr>
        </p:nvSpPr>
        <p:spPr>
          <a:xfrm>
            <a:off x="2207568" y="1484785"/>
            <a:ext cx="7992888" cy="4525963"/>
          </a:xfrm>
        </p:spPr>
        <p:txBody>
          <a:bodyPr/>
          <a:lstStyle/>
          <a:p>
            <a:pPr>
              <a:buFontTx/>
              <a:buNone/>
            </a:pPr>
            <a:r>
              <a:rPr lang="hu-HU" altLang="hu-HU" b="1" dirty="0">
                <a:solidFill>
                  <a:srgbClr val="C00000"/>
                </a:solidFill>
              </a:rPr>
              <a:t>A társulás szabályozása</a:t>
            </a:r>
          </a:p>
          <a:p>
            <a:r>
              <a:rPr lang="hu-HU" altLang="hu-HU" sz="2600" b="1" dirty="0"/>
              <a:t>általános szabályok</a:t>
            </a:r>
          </a:p>
          <a:p>
            <a:pPr lvl="1"/>
            <a:r>
              <a:rPr lang="hu-HU" altLang="hu-HU" dirty="0"/>
              <a:t>írásbeli megállapodás</a:t>
            </a:r>
          </a:p>
          <a:p>
            <a:pPr lvl="1"/>
            <a:r>
              <a:rPr lang="hu-HU" altLang="hu-HU" dirty="0"/>
              <a:t>minősített többségű döntés</a:t>
            </a:r>
          </a:p>
          <a:p>
            <a:pPr lvl="1"/>
            <a:r>
              <a:rPr lang="hu-HU" altLang="hu-HU" dirty="0"/>
              <a:t>csatlakozás, kiválás</a:t>
            </a:r>
          </a:p>
          <a:p>
            <a:r>
              <a:rPr lang="hu-HU" altLang="hu-HU" sz="2600" b="1" dirty="0"/>
              <a:t>a társulás megszűnése</a:t>
            </a:r>
          </a:p>
          <a:p>
            <a:r>
              <a:rPr lang="hu-HU" altLang="hu-HU" sz="2600" b="1" dirty="0"/>
              <a:t>a társulási megállapodás kötelező tartalmi elemei</a:t>
            </a:r>
          </a:p>
          <a:p>
            <a:r>
              <a:rPr lang="hu-HU" altLang="hu-HU" sz="2600" b="1" dirty="0"/>
              <a:t>a társulási tanács</a:t>
            </a:r>
          </a:p>
        </p:txBody>
      </p:sp>
    </p:spTree>
    <p:extLst>
      <p:ext uri="{BB962C8B-B14F-4D97-AF65-F5344CB8AC3E}">
        <p14:creationId xmlns:p14="http://schemas.microsoft.com/office/powerpoint/2010/main" val="3702264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artalom helye 2"/>
          <p:cNvSpPr>
            <a:spLocks noGrp="1"/>
          </p:cNvSpPr>
          <p:nvPr>
            <p:ph idx="1"/>
          </p:nvPr>
        </p:nvSpPr>
        <p:spPr>
          <a:xfrm>
            <a:off x="1992313" y="15573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hu-HU" altLang="hu-HU" b="1" dirty="0">
                <a:solidFill>
                  <a:srgbClr val="C00000"/>
                </a:solidFill>
                <a:cs typeface="Arial" charset="0"/>
              </a:rPr>
              <a:t>A határozat</a:t>
            </a:r>
          </a:p>
          <a:p>
            <a:r>
              <a:rPr lang="hu-HU" altLang="hu-HU" sz="2400" b="1" dirty="0">
                <a:cs typeface="Arial" charset="0"/>
              </a:rPr>
              <a:t>határozatokkal szemben támasztott követelmények:</a:t>
            </a:r>
          </a:p>
          <a:p>
            <a:pPr lvl="1"/>
            <a:r>
              <a:rPr lang="hu-HU" altLang="hu-HU" sz="2200" b="1" dirty="0">
                <a:cs typeface="Arial" charset="0"/>
              </a:rPr>
              <a:t>ágazati, szakmai jogszabályok</a:t>
            </a:r>
          </a:p>
          <a:p>
            <a:pPr lvl="1"/>
            <a:r>
              <a:rPr lang="hu-HU" altLang="hu-HU" sz="2200" b="1" dirty="0" err="1">
                <a:cs typeface="Arial" charset="0"/>
              </a:rPr>
              <a:t>Ákr</a:t>
            </a:r>
            <a:r>
              <a:rPr lang="hu-HU" altLang="hu-HU" sz="2200" b="1" dirty="0">
                <a:cs typeface="Arial" charset="0"/>
              </a:rPr>
              <a:t>. szabályai</a:t>
            </a:r>
          </a:p>
          <a:p>
            <a:pPr lvl="1"/>
            <a:r>
              <a:rPr lang="hu-HU" altLang="hu-HU" sz="2200" b="1" dirty="0" err="1">
                <a:cs typeface="Arial" charset="0"/>
              </a:rPr>
              <a:t>SzMSz</a:t>
            </a:r>
            <a:endParaRPr lang="hu-HU" altLang="hu-HU" sz="2200" b="1" dirty="0">
              <a:cs typeface="Arial" charset="0"/>
            </a:endParaRPr>
          </a:p>
          <a:p>
            <a:pPr marL="457200" lvl="1" indent="0">
              <a:buNone/>
            </a:pPr>
            <a:endParaRPr lang="hu-HU" altLang="hu-HU" sz="1800" b="1" dirty="0">
              <a:cs typeface="Arial" charset="0"/>
            </a:endParaRPr>
          </a:p>
          <a:p>
            <a:pPr>
              <a:buFontTx/>
              <a:buNone/>
            </a:pPr>
            <a:r>
              <a:rPr lang="hu-HU" altLang="hu-HU" b="1" dirty="0">
                <a:solidFill>
                  <a:srgbClr val="C00000"/>
                </a:solidFill>
                <a:cs typeface="Arial" charset="0"/>
              </a:rPr>
              <a:t>A rendelet</a:t>
            </a:r>
          </a:p>
          <a:p>
            <a:r>
              <a:rPr lang="hu-HU" altLang="hu-HU" sz="2400" b="1" dirty="0">
                <a:cs typeface="Arial" charset="0"/>
              </a:rPr>
              <a:t>rendeletalkotás kötelezettsége</a:t>
            </a:r>
          </a:p>
          <a:p>
            <a:r>
              <a:rPr lang="hu-HU" altLang="hu-HU" sz="2400" b="1" dirty="0">
                <a:cs typeface="Arial" charset="0"/>
              </a:rPr>
              <a:t>elfogadása minősített többséggel</a:t>
            </a:r>
          </a:p>
          <a:p>
            <a:r>
              <a:rPr lang="hu-HU" altLang="hu-HU" sz="2400" b="1" dirty="0">
                <a:cs typeface="Arial" charset="0"/>
              </a:rPr>
              <a:t>szervezeti és működési szabályzatról szóló rendelet</a:t>
            </a:r>
          </a:p>
          <a:p>
            <a:pPr>
              <a:buFontTx/>
              <a:buNone/>
            </a:pPr>
            <a:r>
              <a:rPr lang="hu-HU" altLang="hu-HU" sz="2400" b="1" dirty="0">
                <a:cs typeface="Arial" charset="0"/>
              </a:rPr>
              <a:t>	</a:t>
            </a:r>
          </a:p>
          <a:p>
            <a:endParaRPr lang="hu-HU" alt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063552" y="188641"/>
            <a:ext cx="8229600" cy="993775"/>
          </a:xfrm>
        </p:spPr>
        <p:txBody>
          <a:bodyPr/>
          <a:lstStyle/>
          <a:p>
            <a:pPr>
              <a:defRPr/>
            </a:pPr>
            <a:r>
              <a:rPr lang="hu-HU" sz="3200" dirty="0">
                <a:solidFill>
                  <a:srgbClr val="C00000"/>
                </a:solidFill>
              </a:rPr>
              <a:t>Az önkormányzat döntéshozatala</a:t>
            </a:r>
          </a:p>
        </p:txBody>
      </p:sp>
    </p:spTree>
    <p:extLst>
      <p:ext uri="{BB962C8B-B14F-4D97-AF65-F5344CB8AC3E}">
        <p14:creationId xmlns:p14="http://schemas.microsoft.com/office/powerpoint/2010/main" val="416465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332657"/>
            <a:ext cx="7772400" cy="656109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Tisztségviselők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553" y="1340768"/>
            <a:ext cx="8135937" cy="4895850"/>
          </a:xfrm>
        </p:spPr>
        <p:txBody>
          <a:bodyPr rtlCol="0">
            <a:noAutofit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Választott:</a:t>
            </a:r>
          </a:p>
          <a:p>
            <a:pPr marL="831850" lvl="2" indent="-381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polgármester (főpolgármester, vármegyei közgyűlés elnöke),</a:t>
            </a:r>
          </a:p>
          <a:p>
            <a:pPr marL="831850" lvl="2" indent="-381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alpolgármester(</a:t>
            </a:r>
            <a:r>
              <a:rPr lang="hu-HU" sz="2400" b="1" dirty="0" err="1">
                <a:cs typeface="Times New Roman" panose="02020603050405020304" pitchFamily="18" charset="0"/>
              </a:rPr>
              <a:t>-ek</a:t>
            </a:r>
            <a:r>
              <a:rPr lang="hu-HU" sz="2400" b="1" dirty="0">
                <a:cs typeface="Times New Roman" panose="02020603050405020304" pitchFamily="18" charset="0"/>
              </a:rPr>
              <a:t>),</a:t>
            </a:r>
          </a:p>
          <a:p>
            <a:pPr marL="831850" lvl="2" indent="-381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nem önkormányzati képviselő („külsős”) alpolgármester sajátos helyzete,</a:t>
            </a:r>
          </a:p>
          <a:p>
            <a:pPr marL="831850" lvl="2" indent="-381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más vezetők (tanácsnok, bizottsági elnök stb.)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Kinevezett:</a:t>
            </a:r>
          </a:p>
          <a:p>
            <a:pPr marL="831850" lvl="2" indent="-381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b="1" dirty="0">
                <a:cs typeface="Times New Roman" panose="02020603050405020304" pitchFamily="18" charset="0"/>
              </a:rPr>
              <a:t>j</a:t>
            </a:r>
            <a:r>
              <a:rPr lang="hu-HU" sz="2400" b="1" dirty="0">
                <a:cs typeface="Times New Roman" panose="02020603050405020304" pitchFamily="18" charset="0"/>
              </a:rPr>
              <a:t>egyző, aljegyző</a:t>
            </a:r>
          </a:p>
          <a:p>
            <a:pPr marL="831850" lvl="2" indent="-381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közös önkormányzati hivatal jegyzője</a:t>
            </a:r>
          </a:p>
          <a:p>
            <a:pPr marL="831850" lvl="2" indent="-381000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b="1" dirty="0">
                <a:cs typeface="Times New Roman" panose="02020603050405020304" pitchFamily="18" charset="0"/>
              </a:rPr>
              <a:t>f</a:t>
            </a:r>
            <a:r>
              <a:rPr lang="hu-HU" sz="2400" b="1" dirty="0">
                <a:cs typeface="Times New Roman" panose="02020603050405020304" pitchFamily="18" charset="0"/>
              </a:rPr>
              <a:t>őjegyző </a:t>
            </a:r>
          </a:p>
        </p:txBody>
      </p:sp>
    </p:spTree>
    <p:extLst>
      <p:ext uri="{BB962C8B-B14F-4D97-AF65-F5344CB8AC3E}">
        <p14:creationId xmlns:p14="http://schemas.microsoft.com/office/powerpoint/2010/main" val="68854498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260649"/>
            <a:ext cx="7772400" cy="701675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polgármester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847528" y="1412776"/>
            <a:ext cx="8604250" cy="5327650"/>
          </a:xfrm>
        </p:spPr>
        <p:txBody>
          <a:bodyPr rtlCol="0"/>
          <a:lstStyle/>
          <a:p>
            <a:pPr marL="265112" lvl="1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Jogállása</a:t>
            </a:r>
          </a:p>
          <a:p>
            <a:pPr marL="265112" lvl="1" indent="0">
              <a:buClr>
                <a:schemeClr val="tx1"/>
              </a:buClr>
              <a:buNone/>
              <a:defRPr/>
            </a:pPr>
            <a:endParaRPr lang="hu-HU" sz="1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265112" lvl="1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Feladat- és hatáskörei</a:t>
            </a:r>
          </a:p>
          <a:p>
            <a:pPr marL="608012" lvl="1" indent="-3429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képviselő-testülethez, bizottsághoz kapcsolódó feladatok</a:t>
            </a:r>
          </a:p>
          <a:p>
            <a:pPr marL="608012" lvl="1" indent="-3429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a hivatal irányítása</a:t>
            </a:r>
          </a:p>
          <a:p>
            <a:pPr marL="608012" lvl="1" indent="-3429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államigazgatási feladat- és hatáskörök</a:t>
            </a:r>
          </a:p>
          <a:p>
            <a:pPr marL="608012" lvl="1" indent="-3429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egyéb feladatok</a:t>
            </a:r>
          </a:p>
          <a:p>
            <a:pPr marL="265112" lvl="1" indent="0">
              <a:buClr>
                <a:schemeClr val="tx1"/>
              </a:buClr>
              <a:buNone/>
              <a:defRPr/>
            </a:pPr>
            <a:endParaRPr lang="hu-HU" sz="1000" b="1" dirty="0">
              <a:cs typeface="Times New Roman" panose="02020603050405020304" pitchFamily="18" charset="0"/>
            </a:endParaRPr>
          </a:p>
          <a:p>
            <a:pPr marL="265112" lvl="1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Összeférhetetlenség, méltatlanság</a:t>
            </a:r>
          </a:p>
          <a:p>
            <a:pPr marL="608012" lvl="1" indent="-3429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okok csoportosítása</a:t>
            </a:r>
          </a:p>
          <a:p>
            <a:pPr marL="608012" lvl="1" indent="-3429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eljárás </a:t>
            </a:r>
          </a:p>
          <a:p>
            <a:pPr marL="265112" lvl="1" indent="0">
              <a:buClr>
                <a:schemeClr val="tx1"/>
              </a:buClr>
              <a:buNone/>
              <a:defRPr/>
            </a:pPr>
            <a:endParaRPr lang="hu-HU" dirty="0">
              <a:latin typeface="+mj-lt"/>
            </a:endParaRPr>
          </a:p>
          <a:p>
            <a:pPr marL="622300" lvl="1" indent="-357188">
              <a:buClr>
                <a:schemeClr val="tx2"/>
              </a:buClr>
              <a:buNone/>
              <a:defRPr/>
            </a:pPr>
            <a:endParaRPr lang="hu-HU" sz="2800" dirty="0">
              <a:latin typeface="+mj-lt"/>
            </a:endParaRPr>
          </a:p>
          <a:p>
            <a:pPr marL="622300" lvl="1" indent="-357188">
              <a:defRPr/>
            </a:pPr>
            <a:endParaRPr lang="hu-H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04048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949235" y="2954623"/>
            <a:ext cx="9144000" cy="2351596"/>
          </a:xfrm>
        </p:spPr>
        <p:txBody>
          <a:bodyPr rtlCol="0">
            <a:noAutofit/>
          </a:bodyPr>
          <a:lstStyle/>
          <a:p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1. fejezet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A helyi önkormányzati rendszer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70303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552" y="332657"/>
            <a:ext cx="7772400" cy="606425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jegyző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412876"/>
            <a:ext cx="8208962" cy="5256213"/>
          </a:xfrm>
        </p:spPr>
        <p:txBody>
          <a:bodyPr rtlCol="0"/>
          <a:lstStyle/>
          <a:p>
            <a:pPr marL="0" indent="0">
              <a:lnSpc>
                <a:spcPct val="120000"/>
              </a:lnSpc>
              <a:buClr>
                <a:schemeClr val="tx1"/>
              </a:buClr>
              <a:buNone/>
              <a:tabLst>
                <a:tab pos="265113" algn="l"/>
                <a:tab pos="715963" algn="l"/>
              </a:tabLst>
              <a:defRPr/>
            </a:pPr>
            <a:endParaRPr lang="hu-HU" sz="1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  <a:tabLst>
                <a:tab pos="265113" algn="l"/>
                <a:tab pos="715963" algn="l"/>
              </a:tabLst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Jogállása, kinevezése, képesítési követelmények</a:t>
            </a: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  <a:tabLst>
                <a:tab pos="265113" algn="l"/>
                <a:tab pos="715963" algn="l"/>
              </a:tabLst>
              <a:defRPr/>
            </a:pPr>
            <a:endParaRPr lang="hu-HU" sz="1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  <a:tabLst>
                <a:tab pos="265113" algn="l"/>
                <a:tab pos="715963" algn="l"/>
              </a:tabLst>
              <a:defRPr/>
            </a:pPr>
            <a:r>
              <a:rPr 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Feladatai:</a:t>
            </a:r>
          </a:p>
          <a:p>
            <a:pPr>
              <a:lnSpc>
                <a:spcPct val="120000"/>
              </a:lnSpc>
              <a:buClr>
                <a:schemeClr val="tx1"/>
              </a:buClr>
              <a:tabLst>
                <a:tab pos="265113" algn="l"/>
                <a:tab pos="715963" algn="l"/>
              </a:tabLst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a hivatal vezetése</a:t>
            </a:r>
          </a:p>
          <a:p>
            <a:pPr>
              <a:lnSpc>
                <a:spcPct val="120000"/>
              </a:lnSpc>
              <a:buClr>
                <a:schemeClr val="tx1"/>
              </a:buClr>
              <a:tabLst>
                <a:tab pos="265113" algn="l"/>
                <a:tab pos="715963" algn="l"/>
              </a:tabLst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közös hivatal vezetésének speciális kérdései</a:t>
            </a:r>
          </a:p>
          <a:p>
            <a:pPr>
              <a:lnSpc>
                <a:spcPct val="120000"/>
              </a:lnSpc>
              <a:buClr>
                <a:schemeClr val="tx1"/>
              </a:buClr>
              <a:tabLst>
                <a:tab pos="265113" algn="l"/>
                <a:tab pos="715963" algn="l"/>
              </a:tabLst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feladatai az önkormányzat működése terén</a:t>
            </a:r>
          </a:p>
          <a:p>
            <a:pPr>
              <a:lnSpc>
                <a:spcPct val="120000"/>
              </a:lnSpc>
              <a:buClr>
                <a:schemeClr val="tx1"/>
              </a:buClr>
              <a:tabLst>
                <a:tab pos="265113" algn="l"/>
                <a:tab pos="715963" algn="l"/>
              </a:tabLst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államigazgatási hatáskörei</a:t>
            </a:r>
          </a:p>
          <a:p>
            <a:pPr>
              <a:lnSpc>
                <a:spcPct val="120000"/>
              </a:lnSpc>
              <a:buClr>
                <a:schemeClr val="tx1"/>
              </a:buClr>
              <a:tabLst>
                <a:tab pos="265113" algn="l"/>
                <a:tab pos="715963" algn="l"/>
              </a:tabLst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összeférhetetlenségi szabályok</a:t>
            </a: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  <a:tabLst>
                <a:tab pos="265113" algn="l"/>
                <a:tab pos="715963" algn="l"/>
              </a:tabLst>
              <a:defRPr/>
            </a:pPr>
            <a:endParaRPr lang="hu-HU" sz="13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293598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polgármesteri hivatal</a:t>
            </a:r>
          </a:p>
        </p:txBody>
      </p:sp>
      <p:sp>
        <p:nvSpPr>
          <p:cNvPr id="4915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 altLang="hu-HU" b="1" dirty="0">
                <a:solidFill>
                  <a:srgbClr val="C00000"/>
                </a:solidFill>
              </a:rPr>
              <a:t>Jogállása, létrehozásának feltételei</a:t>
            </a:r>
          </a:p>
          <a:p>
            <a:pPr>
              <a:buFontTx/>
              <a:buNone/>
            </a:pPr>
            <a:endParaRPr lang="hu-HU" altLang="hu-HU" sz="12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hu-HU" altLang="hu-HU" b="1" dirty="0">
                <a:solidFill>
                  <a:srgbClr val="C00000"/>
                </a:solidFill>
              </a:rPr>
              <a:t>Feladatai</a:t>
            </a:r>
          </a:p>
          <a:p>
            <a:pPr>
              <a:lnSpc>
                <a:spcPct val="150000"/>
              </a:lnSpc>
            </a:pPr>
            <a:r>
              <a:rPr lang="hu-HU" altLang="hu-HU" sz="2600" b="1" dirty="0"/>
              <a:t>önkormányzati ügyekhez kapcsolódó</a:t>
            </a:r>
          </a:p>
          <a:p>
            <a:pPr>
              <a:lnSpc>
                <a:spcPct val="150000"/>
              </a:lnSpc>
            </a:pPr>
            <a:r>
              <a:rPr lang="hu-HU" altLang="hu-HU" sz="2600" b="1" dirty="0"/>
              <a:t>államigazgatási ügyekhez kapcsolódó</a:t>
            </a:r>
          </a:p>
          <a:p>
            <a:pPr>
              <a:lnSpc>
                <a:spcPct val="150000"/>
              </a:lnSpc>
            </a:pPr>
            <a:r>
              <a:rPr lang="hu-HU" altLang="hu-HU" sz="2600" b="1" dirty="0"/>
              <a:t>lakossághoz kapcsolódó</a:t>
            </a:r>
          </a:p>
          <a:p>
            <a:pPr>
              <a:buFontTx/>
              <a:buNone/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6647309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Közös önkormányzati hivatal</a:t>
            </a:r>
          </a:p>
        </p:txBody>
      </p:sp>
      <p:sp>
        <p:nvSpPr>
          <p:cNvPr id="50179" name="Tartalom helye 2"/>
          <p:cNvSpPr>
            <a:spLocks noGrp="1"/>
          </p:cNvSpPr>
          <p:nvPr>
            <p:ph idx="1"/>
          </p:nvPr>
        </p:nvSpPr>
        <p:spPr>
          <a:xfrm>
            <a:off x="1703512" y="148478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endParaRPr lang="hu-HU" altLang="hu-HU" sz="12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hu-HU" altLang="hu-HU" b="1" dirty="0">
                <a:solidFill>
                  <a:srgbClr val="C00000"/>
                </a:solidFill>
              </a:rPr>
              <a:t>	Alakításának törvényi feltételei</a:t>
            </a:r>
          </a:p>
          <a:p>
            <a:pPr marL="1474788" lvl="3" indent="-342900">
              <a:lnSpc>
                <a:spcPct val="120000"/>
              </a:lnSpc>
              <a:buClr>
                <a:schemeClr val="tx1"/>
              </a:buClr>
            </a:pPr>
            <a:r>
              <a:rPr lang="hu-HU" altLang="hu-HU" sz="2400" b="1" dirty="0"/>
              <a:t>kétezer lakos alatti település</a:t>
            </a:r>
          </a:p>
          <a:p>
            <a:pPr marL="1474788" lvl="3" indent="-342900">
              <a:lnSpc>
                <a:spcPct val="120000"/>
              </a:lnSpc>
              <a:buClr>
                <a:schemeClr val="tx1"/>
              </a:buClr>
            </a:pPr>
            <a:r>
              <a:rPr lang="hu-HU" altLang="hu-HU" sz="2400" b="1" dirty="0"/>
              <a:t>együtt – főszabályként - legalább kétezer lakos (kivétel miniszteri jóváhagyással)</a:t>
            </a:r>
          </a:p>
          <a:p>
            <a:pPr marL="1474788" lvl="3" indent="-342900">
              <a:lnSpc>
                <a:spcPct val="120000"/>
              </a:lnSpc>
              <a:buClr>
                <a:schemeClr val="tx1"/>
              </a:buClr>
            </a:pPr>
            <a:r>
              <a:rPr lang="hu-HU" altLang="hu-HU" sz="2400" b="1" dirty="0"/>
              <a:t>települések – főszabályként – egy járáson belül (kivétel miniszteri jóváhagyással)</a:t>
            </a:r>
          </a:p>
          <a:p>
            <a:pPr marL="1474788" lvl="3" indent="-342900">
              <a:lnSpc>
                <a:spcPct val="120000"/>
              </a:lnSpc>
              <a:buClr>
                <a:schemeClr val="tx1"/>
              </a:buClr>
            </a:pPr>
            <a:r>
              <a:rPr lang="hu-HU" altLang="hu-HU" sz="2400" b="1" dirty="0"/>
              <a:t>7 település együtt, nem kell kétezer</a:t>
            </a:r>
          </a:p>
          <a:p>
            <a:pPr marL="1474788" lvl="3" indent="-342900">
              <a:lnSpc>
                <a:spcPct val="120000"/>
              </a:lnSpc>
              <a:buClr>
                <a:schemeClr val="tx1"/>
              </a:buClr>
            </a:pPr>
            <a:r>
              <a:rPr lang="hu-HU" altLang="hu-HU" sz="2400" b="1" dirty="0"/>
              <a:t>nemzetiségi specialitások</a:t>
            </a:r>
          </a:p>
          <a:p>
            <a:pPr marL="1474788" lvl="3" indent="-342900">
              <a:lnSpc>
                <a:spcPct val="120000"/>
              </a:lnSpc>
              <a:buClr>
                <a:schemeClr val="tx1"/>
              </a:buClr>
            </a:pPr>
            <a:r>
              <a:rPr lang="hu-HU" altLang="hu-HU" sz="2400" b="1" dirty="0"/>
              <a:t>városok részvétele </a:t>
            </a:r>
          </a:p>
          <a:p>
            <a:pPr>
              <a:buFontTx/>
              <a:buNone/>
            </a:pPr>
            <a:endParaRPr lang="hu-HU" altLang="hu-HU" sz="8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hu-HU" altLang="hu-HU" sz="12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hu-HU" altLang="hu-HU" b="1" dirty="0">
                <a:solidFill>
                  <a:srgbClr val="FF0000"/>
                </a:solidFill>
              </a:rPr>
              <a:t>		</a:t>
            </a:r>
            <a:r>
              <a:rPr lang="hu-HU" altLang="hu-HU" b="1" dirty="0">
                <a:solidFill>
                  <a:srgbClr val="C00000"/>
                </a:solidFill>
              </a:rPr>
              <a:t>Feladatai</a:t>
            </a:r>
          </a:p>
        </p:txBody>
      </p:sp>
    </p:spTree>
    <p:extLst>
      <p:ext uri="{BB962C8B-B14F-4D97-AF65-F5344CB8AC3E}">
        <p14:creationId xmlns:p14="http://schemas.microsoft.com/office/powerpoint/2010/main" val="3469896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949234" y="1881051"/>
            <a:ext cx="9566365" cy="342516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4. fejezet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Az önkormányzatokkal kapcsolatos 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állami feladatok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88308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07568" y="188641"/>
            <a:ext cx="8208962" cy="783555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Országgyűlés feladatai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>
          <a:xfrm>
            <a:off x="1847528" y="1556792"/>
            <a:ext cx="8078788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A Charta és az alkotmányozási folyamat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Az Alaptörvény rendelkezései</a:t>
            </a:r>
          </a:p>
          <a:p>
            <a:pPr>
              <a:lnSpc>
                <a:spcPct val="50000"/>
              </a:lnSpc>
              <a:spcBef>
                <a:spcPts val="180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 helyi önkormányzatok jogállása</a:t>
            </a:r>
          </a:p>
          <a:p>
            <a:pPr>
              <a:lnSpc>
                <a:spcPct val="50000"/>
              </a:lnSpc>
              <a:spcBef>
                <a:spcPts val="180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 helyi közügy tartalma</a:t>
            </a:r>
          </a:p>
          <a:p>
            <a:pPr>
              <a:lnSpc>
                <a:spcPct val="50000"/>
              </a:lnSpc>
              <a:spcBef>
                <a:spcPts val="180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 helyi önkormányzat feloszlatása</a:t>
            </a:r>
          </a:p>
          <a:p>
            <a:pPr>
              <a:lnSpc>
                <a:spcPct val="50000"/>
              </a:lnSpc>
              <a:spcBef>
                <a:spcPts val="180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 törvényességi felügyelet keretei</a:t>
            </a:r>
          </a:p>
          <a:p>
            <a:pPr>
              <a:lnSpc>
                <a:spcPct val="50000"/>
              </a:lnSpc>
              <a:spcBef>
                <a:spcPts val="180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az államigazgatási feladata </a:t>
            </a:r>
          </a:p>
          <a:p>
            <a:pPr marL="0" indent="0">
              <a:lnSpc>
                <a:spcPct val="50000"/>
              </a:lnSpc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polgármesternek </a:t>
            </a:r>
          </a:p>
          <a:p>
            <a:pPr>
              <a:lnSpc>
                <a:spcPct val="50000"/>
              </a:lnSpc>
              <a:spcBef>
                <a:spcPts val="180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az állam területi tagozódása, a főváros</a:t>
            </a:r>
          </a:p>
        </p:txBody>
      </p:sp>
    </p:spTree>
    <p:extLst>
      <p:ext uri="{BB962C8B-B14F-4D97-AF65-F5344CB8AC3E}">
        <p14:creationId xmlns:p14="http://schemas.microsoft.com/office/powerpoint/2010/main" val="218555276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260648"/>
            <a:ext cx="7772400" cy="648072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Országgyűlés feladatai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1484314"/>
            <a:ext cx="8569325" cy="453707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Szabályozási jogkörök</a:t>
            </a:r>
          </a:p>
          <a:p>
            <a:pPr marL="754063" lvl="1" indent="-342900"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az </a:t>
            </a:r>
            <a:r>
              <a:rPr lang="hu-HU" altLang="hu-HU" b="1" dirty="0" err="1">
                <a:cs typeface="Times New Roman" panose="02020603050405020304" pitchFamily="18" charset="0"/>
              </a:rPr>
              <a:t>Mötv</a:t>
            </a:r>
            <a:r>
              <a:rPr lang="hu-HU" altLang="hu-HU" b="1" dirty="0">
                <a:cs typeface="Times New Roman" panose="02020603050405020304" pitchFamily="18" charset="0"/>
              </a:rPr>
              <a:t>. (sarkalatos)</a:t>
            </a:r>
          </a:p>
          <a:p>
            <a:pPr marL="754063" lvl="1" indent="-342900"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az ágazati törvények (feladatellátás)</a:t>
            </a:r>
          </a:p>
          <a:p>
            <a:pPr marL="754063" lvl="1" indent="-342900"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a gazdasági alapok (költségvetés, vagyon)</a:t>
            </a:r>
          </a:p>
          <a:p>
            <a:pPr marL="754063" lvl="1" indent="-342900"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a feltételek biztosítása (jogi, pénzügyi)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hu-HU" altLang="hu-HU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Döntéshozatali jogkörök</a:t>
            </a:r>
          </a:p>
          <a:p>
            <a:pPr marL="754063" lvl="1" indent="-342900">
              <a:buClr>
                <a:schemeClr val="tx1"/>
              </a:buClr>
              <a:buFont typeface="Arial" charset="0"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az alaptörvény-ellenesen működő képviselő-testület  feloszlatása</a:t>
            </a:r>
          </a:p>
          <a:p>
            <a:pPr marL="754063" lvl="1" indent="-342900">
              <a:buClr>
                <a:schemeClr val="tx1"/>
              </a:buClr>
              <a:buFont typeface="Arial" charset="0"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a területszervezés</a:t>
            </a:r>
          </a:p>
          <a:p>
            <a:pPr marL="754063" lvl="1" indent="-342900">
              <a:buClr>
                <a:schemeClr val="tx1"/>
              </a:buClr>
              <a:buFont typeface="Arial" charset="0"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A Helyi Önkormányzatok Napja</a:t>
            </a:r>
          </a:p>
        </p:txBody>
      </p:sp>
    </p:spTree>
    <p:extLst>
      <p:ext uri="{BB962C8B-B14F-4D97-AF65-F5344CB8AC3E}">
        <p14:creationId xmlns:p14="http://schemas.microsoft.com/office/powerpoint/2010/main" val="377496277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584" y="188640"/>
            <a:ext cx="7772400" cy="72008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köztársasági elnök feladatai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9576" y="1556793"/>
            <a:ext cx="7128792" cy="4681537"/>
          </a:xfrm>
        </p:spPr>
        <p:txBody>
          <a:bodyPr/>
          <a:lstStyle/>
          <a:p>
            <a:pPr marL="411163" lvl="1" indent="0">
              <a:spcAft>
                <a:spcPct val="70000"/>
              </a:spcAft>
              <a:buClr>
                <a:srgbClr val="FF0000"/>
              </a:buClr>
              <a:buNone/>
            </a:pPr>
            <a:r>
              <a:rPr lang="hu-HU" altLang="hu-HU" b="1" dirty="0">
                <a:cs typeface="Times New Roman" panose="02020603050405020304" pitchFamily="18" charset="0"/>
              </a:rPr>
              <a:t>Államszervezet demokratikus működése</a:t>
            </a:r>
          </a:p>
          <a:p>
            <a:pPr marL="411163" lvl="1" indent="0">
              <a:spcAft>
                <a:spcPct val="70000"/>
              </a:spcAft>
              <a:buClr>
                <a:srgbClr val="FF0000"/>
              </a:buClr>
              <a:buNone/>
            </a:pPr>
            <a:r>
              <a:rPr lang="hu-HU" altLang="hu-HU" b="1" dirty="0">
                <a:cs typeface="Times New Roman" panose="02020603050405020304" pitchFamily="18" charset="0"/>
              </a:rPr>
              <a:t>Helyi önkormányzati képviselők és polgármesterek általános választásának kitűzése</a:t>
            </a:r>
          </a:p>
          <a:p>
            <a:pPr marL="411163" lvl="1" indent="0">
              <a:spcAft>
                <a:spcPct val="70000"/>
              </a:spcAft>
              <a:buClr>
                <a:srgbClr val="FF0000"/>
              </a:buClr>
              <a:buNone/>
            </a:pPr>
            <a:r>
              <a:rPr lang="hu-HU" altLang="hu-HU" b="1" dirty="0">
                <a:cs typeface="Times New Roman" panose="02020603050405020304" pitchFamily="18" charset="0"/>
              </a:rPr>
              <a:t>Területszervezési döntések</a:t>
            </a:r>
          </a:p>
          <a:p>
            <a:pPr marL="411163" lvl="1" indent="0">
              <a:spcAft>
                <a:spcPct val="70000"/>
              </a:spcAft>
              <a:buClr>
                <a:srgbClr val="FF0000"/>
              </a:buClr>
              <a:buNone/>
            </a:pPr>
            <a:r>
              <a:rPr lang="hu-HU" altLang="hu-HU" b="1" dirty="0">
                <a:cs typeface="Times New Roman" panose="02020603050405020304" pitchFamily="18" charset="0"/>
              </a:rPr>
              <a:t>Főispán megbízása a képviselő-testület feloszlatása esetén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hu-HU" altLang="hu-HU" b="1" dirty="0"/>
          </a:p>
        </p:txBody>
      </p:sp>
    </p:spTree>
    <p:extLst>
      <p:ext uri="{BB962C8B-B14F-4D97-AF65-F5344CB8AC3E}">
        <p14:creationId xmlns:p14="http://schemas.microsoft.com/office/powerpoint/2010/main" val="3352103513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332656"/>
            <a:ext cx="8610600" cy="681682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Kormány feladatai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991545" y="1700808"/>
            <a:ext cx="7849567" cy="3529012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kormányzati tevékenység</a:t>
            </a:r>
          </a:p>
          <a:p>
            <a:pPr marL="533400" indent="-533400"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szabályozási feladatok (törvények végrehajtása, </a:t>
            </a:r>
            <a:r>
              <a:rPr lang="hu-HU" altLang="hu-HU" b="1" dirty="0" err="1">
                <a:cs typeface="Times New Roman" panose="02020603050405020304" pitchFamily="18" charset="0"/>
              </a:rPr>
              <a:t>Mötv</a:t>
            </a:r>
            <a:r>
              <a:rPr lang="hu-HU" altLang="hu-HU" b="1" dirty="0">
                <a:cs typeface="Times New Roman" panose="02020603050405020304" pitchFamily="18" charset="0"/>
              </a:rPr>
              <a:t>. felhatalmazása)</a:t>
            </a:r>
          </a:p>
          <a:p>
            <a:pPr marL="533400" indent="-533400"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az államigazgatási feladatellátás</a:t>
            </a:r>
          </a:p>
          <a:p>
            <a:pPr marL="533400" indent="-533400"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nemzetközi kötelezettség teljesítése</a:t>
            </a:r>
          </a:p>
          <a:p>
            <a:pPr marL="533400" indent="-533400"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az érdekegyeztetés (ÖNET)</a:t>
            </a:r>
          </a:p>
          <a:p>
            <a:pPr marL="533400" indent="-533400"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törvényességi felügyelet </a:t>
            </a:r>
          </a:p>
          <a:p>
            <a:pPr marL="533400" indent="-533400"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az önkormányzat gazdálkodása</a:t>
            </a:r>
            <a:endParaRPr lang="hu-HU" altLang="hu-H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34999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55034" y="260649"/>
            <a:ext cx="8712967" cy="668215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miniszterek feladatai</a:t>
            </a:r>
          </a:p>
        </p:txBody>
      </p:sp>
      <p:sp>
        <p:nvSpPr>
          <p:cNvPr id="57347" name="Rectangle 1027"/>
          <p:cNvSpPr>
            <a:spLocks noGrp="1" noChangeArrowheads="1"/>
          </p:cNvSpPr>
          <p:nvPr>
            <p:ph idx="1"/>
          </p:nvPr>
        </p:nvSpPr>
        <p:spPr>
          <a:xfrm>
            <a:off x="1774825" y="1628775"/>
            <a:ext cx="8713788" cy="4464050"/>
          </a:xfrm>
        </p:spPr>
        <p:txBody>
          <a:bodyPr/>
          <a:lstStyle/>
          <a:p>
            <a:pPr marL="533400" indent="-533400" algn="just">
              <a:spcBef>
                <a:spcPct val="0"/>
              </a:spcBef>
              <a:buNone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Ágazati miniszterek szabályozási feladatai: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az államigazgatási feladatok szakmai szabályozása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az önkormányzati intézmények szakmai szabályai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képesítési előírások 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feladatellátás ellenőrzése és adatkérés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None/>
            </a:pPr>
            <a:r>
              <a:rPr lang="hu-HU" altLang="hu-HU" b="1" dirty="0">
                <a:cs typeface="Times New Roman" panose="02020603050405020304" pitchFamily="18" charset="0"/>
              </a:rPr>
              <a:t>    (normatív és egyedi)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None/>
            </a:pPr>
            <a:endParaRPr lang="hu-HU" altLang="hu-HU" b="1" dirty="0">
              <a:cs typeface="Times New Roman" panose="02020603050405020304" pitchFamily="18" charset="0"/>
            </a:endParaRPr>
          </a:p>
          <a:p>
            <a:pPr marL="533400" indent="-533400" algn="just">
              <a:spcBef>
                <a:spcPct val="0"/>
              </a:spcBef>
              <a:buNone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Ágazati miniszterek egyéb feladatai: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tájékoztatás és a javaslattétel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az ágazatpolitikai célok és az információk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pénzügyi támogatást nyújthat</a:t>
            </a:r>
          </a:p>
          <a:p>
            <a:pPr marL="754063" lvl="1" indent="-342900" algn="just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endParaRPr lang="hu-HU" altLang="hu-HU" sz="1500" b="1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45985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279576" y="260648"/>
            <a:ext cx="7239000" cy="6389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miniszterek feladatai</a:t>
            </a:r>
            <a:endParaRPr lang="hu-HU" altLang="hu-HU" sz="3600" dirty="0">
              <a:solidFill>
                <a:srgbClr val="C00000"/>
              </a:solidFill>
            </a:endParaRPr>
          </a:p>
        </p:txBody>
      </p:sp>
      <p:sp>
        <p:nvSpPr>
          <p:cNvPr id="146435" name="Rectangle 3"/>
          <p:cNvSpPr>
            <a:spLocks noGrp="1"/>
          </p:cNvSpPr>
          <p:nvPr>
            <p:ph type="body" idx="4294967295"/>
          </p:nvPr>
        </p:nvSpPr>
        <p:spPr>
          <a:xfrm>
            <a:off x="1919289" y="1628776"/>
            <a:ext cx="8435975" cy="45370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hu-HU" altLang="hu-HU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Önkormányzatokért felelős miniszter feladatai 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közreműködés (jogszabály előkészítés)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összehangolás (településfejlesztés, gazdálkodás) 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döntés (gazdálkodás, nemzetközi ügyek, hivatal)  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 typeface="Arial" charset="0"/>
              <a:buChar char="•"/>
              <a:defRPr/>
            </a:pPr>
            <a:endParaRPr lang="hu-HU" altLang="hu-HU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hu-HU" altLang="hu-HU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Önkormányzatok törvényességi felügyeletéért felelős miniszter feladatai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előkészítés, kezdeményezés, és véleményezés </a:t>
            </a:r>
            <a:r>
              <a:rPr lang="hu-HU" altLang="hu-HU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                 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irányítja a törvényességi felügyeletet és szakmai irányítást gyakorol a kormányhivatalok működése felett,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felelős a közigazgatás szervezésért</a:t>
            </a:r>
          </a:p>
          <a:p>
            <a:pPr lvl="1" algn="just"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összehangolja az államigazgatási és önkormányzati feladatokat </a:t>
            </a:r>
          </a:p>
        </p:txBody>
      </p:sp>
    </p:spTree>
    <p:extLst>
      <p:ext uri="{BB962C8B-B14F-4D97-AF65-F5344CB8AC3E}">
        <p14:creationId xmlns:p14="http://schemas.microsoft.com/office/powerpoint/2010/main" val="90222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6" y="404664"/>
            <a:ext cx="8640762" cy="565150"/>
          </a:xfrm>
        </p:spPr>
        <p:txBody>
          <a:bodyPr>
            <a:normAutofit fontScale="90000"/>
          </a:bodyPr>
          <a:lstStyle/>
          <a:p>
            <a:pPr marL="838200" indent="-838200"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helyi önkormányzati rendszer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1484784"/>
            <a:ext cx="8496944" cy="468741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hu-HU" altLang="hu-HU" dirty="0"/>
          </a:p>
          <a:p>
            <a:pPr eaLnBrk="1" hangingPunct="1"/>
            <a:endParaRPr lang="hu-HU" altLang="hu-HU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86000" y="2286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882776" y="1484784"/>
            <a:ext cx="8496944" cy="500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901700" indent="-90170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marL="450850" indent="-4508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önkormányzati rendszer előzménye és története</a:t>
            </a:r>
          </a:p>
          <a:p>
            <a:pPr marL="450850" indent="-4508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európai önkormányzati rendszerek</a:t>
            </a:r>
          </a:p>
          <a:p>
            <a:pPr marL="450850" indent="-4508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Helyi Önkormányzatok Európai  Chartája</a:t>
            </a:r>
          </a:p>
          <a:p>
            <a:pPr marL="450850" indent="-4508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alaptörvényi alapok</a:t>
            </a:r>
          </a:p>
          <a:p>
            <a:pPr marL="450850" indent="-4508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helyi önkormányzás gyakorlásának  közvetlen módjai</a:t>
            </a:r>
          </a:p>
          <a:p>
            <a:pPr marL="450850" indent="-4508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közigazgatási reform és az </a:t>
            </a:r>
            <a:r>
              <a:rPr lang="hu-HU" altLang="hu-HU" sz="24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Mötv</a:t>
            </a: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. hatása az önkormányzati rendszerre</a:t>
            </a:r>
          </a:p>
        </p:txBody>
      </p:sp>
    </p:spTree>
    <p:extLst>
      <p:ext uri="{BB962C8B-B14F-4D97-AF65-F5344CB8AC3E}">
        <p14:creationId xmlns:p14="http://schemas.microsoft.com/office/powerpoint/2010/main" val="2361283204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188640"/>
            <a:ext cx="7772400" cy="792088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kormányhivatal feladatai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899779" y="1079511"/>
            <a:ext cx="8640762" cy="5400675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A Kormány általános hatáskörű területi államigazgatási szerve.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endParaRPr lang="hu-HU" altLang="hu-HU" sz="1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Felépítése: szervezeti egységek (funkcionális és szakmai) és a járási (kerületi) hivatalok</a:t>
            </a: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Általános feladatok</a:t>
            </a:r>
          </a:p>
          <a:p>
            <a:pPr marL="754063" lvl="1" indent="-342900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döntés-előkészítés, javaslattétel</a:t>
            </a:r>
          </a:p>
          <a:p>
            <a:pPr marL="754063" lvl="1" indent="-342900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hatósági ellenőrzés és nyilvántartások </a:t>
            </a:r>
          </a:p>
          <a:p>
            <a:pPr marL="754063" lvl="1" indent="-342900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informatikai feladatok és szolgáltatások</a:t>
            </a:r>
          </a:p>
          <a:p>
            <a:pPr marL="754063" lvl="1" indent="-342900">
              <a:spcBef>
                <a:spcPct val="0"/>
              </a:spcBef>
              <a:buClr>
                <a:schemeClr val="tx1"/>
              </a:buClr>
              <a:buFontTx/>
              <a:buChar char="•"/>
              <a:defRPr/>
            </a:pPr>
            <a:r>
              <a:rPr lang="hu-HU" altLang="hu-HU" b="1" dirty="0">
                <a:cs typeface="Times New Roman" panose="02020603050405020304" pitchFamily="18" charset="0"/>
              </a:rPr>
              <a:t>ügyfélszolgálat működtetése (Kormányablak)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endParaRPr lang="hu-HU" altLang="hu-HU" sz="1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Koordinációs és ellenőrzési feladatok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endParaRPr lang="hu-HU" altLang="hu-HU" sz="1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Államigazgatási hatáskörök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endParaRPr lang="hu-HU" altLang="hu-HU" sz="1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lvl="1" indent="0">
              <a:spcBef>
                <a:spcPct val="0"/>
              </a:spcBef>
              <a:buClr>
                <a:schemeClr val="tx1"/>
              </a:buClr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Közszolgálati továbbképzés</a:t>
            </a:r>
          </a:p>
          <a:p>
            <a:pPr marL="0" lvl="1" indent="0">
              <a:spcBef>
                <a:spcPct val="0"/>
              </a:spcBef>
              <a:buClr>
                <a:schemeClr val="tx1"/>
              </a:buClr>
              <a:buNone/>
              <a:defRPr/>
            </a:pPr>
            <a:endParaRPr lang="hu-HU" altLang="hu-HU" sz="1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Clr>
                <a:schemeClr val="tx1"/>
              </a:buClr>
              <a:buNone/>
              <a:defRPr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Törvényességi felügyelet</a:t>
            </a:r>
          </a:p>
        </p:txBody>
      </p:sp>
    </p:spTree>
    <p:extLst>
      <p:ext uri="{BB962C8B-B14F-4D97-AF65-F5344CB8AC3E}">
        <p14:creationId xmlns:p14="http://schemas.microsoft.com/office/powerpoint/2010/main" val="2304786845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4050" y="260649"/>
            <a:ext cx="8229600" cy="783679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törvényességi felügyelet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47528" y="1556792"/>
            <a:ext cx="8366122" cy="44640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Törvényességi ellenőrzés és felügyelet </a:t>
            </a:r>
          </a:p>
          <a:p>
            <a:pPr eaLnBrk="1" hangingPunct="1">
              <a:buFont typeface="Wingdings" pitchFamily="2" charset="2"/>
              <a:buNone/>
            </a:pPr>
            <a:endParaRPr lang="hu-HU" altLang="hu-HU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Törvényességi felügyelet célja és terjedelme</a:t>
            </a:r>
          </a:p>
          <a:p>
            <a:pPr eaLnBrk="1" hangingPunct="1">
              <a:buFont typeface="Wingdings" pitchFamily="2" charset="2"/>
              <a:buNone/>
            </a:pPr>
            <a:endParaRPr lang="hu-HU" altLang="hu-HU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Törvényességi felügyelet eszközrendszere</a:t>
            </a:r>
            <a:endParaRPr lang="hu-HU" altLang="hu-HU" sz="18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hu-HU" altLang="hu-HU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Törvényességi felügyeleti eljárás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hu-HU" altLang="hu-HU" sz="2400" b="1" dirty="0">
                <a:cs typeface="Times New Roman" panose="02020603050405020304" pitchFamily="18" charset="0"/>
              </a:rPr>
              <a:t>vizsgálati szakasz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hu-HU" altLang="hu-HU" sz="2400" b="1" dirty="0">
                <a:cs typeface="Times New Roman" panose="02020603050405020304" pitchFamily="18" charset="0"/>
              </a:rPr>
              <a:t>intézkedési szakasz (törvényességi felhívás és szükség esetén további törvényességi felügyeleti eszközök alkalmazása)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hu-HU" altLang="hu-HU" sz="2400" b="1" dirty="0">
                <a:cs typeface="Times New Roman" panose="02020603050405020304" pitchFamily="18" charset="0"/>
              </a:rPr>
              <a:t>a kapcsolattartás (írásban, szóban, elektronikus)</a:t>
            </a:r>
            <a:endParaRPr lang="hu-HU" altLang="hu-HU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altLang="hu-HU" sz="24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marL="1279525" lvl="3">
              <a:buClr>
                <a:srgbClr val="89AAD3"/>
              </a:buClr>
              <a:buNone/>
            </a:pPr>
            <a:endParaRPr lang="hu-HU" altLang="hu-HU" sz="2200" dirty="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992313" y="5362576"/>
            <a:ext cx="2159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hu-HU" altLang="hu-HU" sz="4800" i="1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129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949234" y="1881051"/>
            <a:ext cx="9566365" cy="342516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5. fejezet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A helyi önkormányzatok működésének és gazdálkodásának jogi alapjai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37320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116632"/>
            <a:ext cx="8642350" cy="1296144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államháztartás alrendszerei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(emlékeztető)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1484784"/>
            <a:ext cx="8496944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hu-HU" alt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Központi alrendszer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az állam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központi költségvetési szerv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törvény által a központi alrendszerbe sorolt köztestület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 központi alrendszerbe sorolt köztestület által irányított köztestületi költségvetési szerv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hu-HU" altLang="hu-HU" sz="2600" b="1" dirty="0">
                <a:solidFill>
                  <a:srgbClr val="C00000"/>
                </a:solidFill>
                <a:cs typeface="Times New Roman" panose="02020603050405020304" pitchFamily="18" charset="0"/>
              </a:rPr>
              <a:t>Önkormányzati alrendszer</a:t>
            </a:r>
            <a:endParaRPr lang="hu-HU" altLang="hu-HU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helyi önkormányzat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helyi nemzetiségi önkormányzat, országos nemzetiségi önkormányzat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önkormányzati társulások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térségi fejlesztési tanács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hu-HU" altLang="hu-HU" sz="2400" b="1" dirty="0">
                <a:cs typeface="Times New Roman" panose="02020603050405020304" pitchFamily="18" charset="0"/>
              </a:rPr>
              <a:t>a fentiek által irányított költségvetési szerv</a:t>
            </a:r>
            <a:endParaRPr lang="hu-HU" altLang="hu-HU" sz="12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764728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260350"/>
            <a:ext cx="8229600" cy="1143000"/>
          </a:xfrm>
        </p:spPr>
        <p:txBody>
          <a:bodyPr/>
          <a:lstStyle/>
          <a:p>
            <a:pPr marL="838200" indent="-838200" algn="ctr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Magyarország Alaptörvénye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endParaRPr lang="hu-HU" altLang="hu-HU" sz="3600" dirty="0">
              <a:solidFill>
                <a:srgbClr val="C0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hu-HU" altLang="hu-HU" sz="2600" b="1" dirty="0"/>
              <a:t>Rögzíti, hogy a helyi önkormányzatok a helyi közügyek intézése körében törvény keretei között: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altLang="hu-HU" sz="2400" dirty="0"/>
              <a:t>gyakorolja az önkormányzati tulajdon tekintetében a tulajdonost megillető jogokat;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altLang="hu-HU" sz="2400" dirty="0"/>
              <a:t>meghatározza költségvetését, annak alapján önállóan gazdálkodik;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altLang="hu-HU" sz="2400" dirty="0"/>
              <a:t>e célra felhasználható vagyonával és bevételeivel kötelező feladatai ellátásának veszélyeztetése nélkül vállalkozást folytathat;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altLang="hu-HU" sz="2400" dirty="0"/>
              <a:t>dönt a helyi adók fajtájáról és mértékéről;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altLang="hu-HU" sz="2400" dirty="0"/>
              <a:t>szabadon társulhat más önkormányzattal;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altLang="hu-HU" sz="2400" dirty="0"/>
              <a:t>érdekképviseleti szervet hozhat létre.</a:t>
            </a:r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br>
              <a:rPr lang="hu-HU" altLang="hu-HU" b="1" dirty="0">
                <a:solidFill>
                  <a:srgbClr val="FF0000"/>
                </a:solidFill>
              </a:rPr>
            </a:br>
            <a:endParaRPr lang="hu-HU" altLang="hu-HU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8012555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88913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Magyarország Alaptörvénye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endParaRPr lang="hu-HU" altLang="hu-HU" sz="3600" dirty="0">
              <a:solidFill>
                <a:srgbClr val="C00000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700808"/>
            <a:ext cx="8085584" cy="48245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hu-HU" altLang="hu-HU" sz="2400" b="1" dirty="0">
                <a:cs typeface="Times New Roman" panose="02020603050405020304" pitchFamily="18" charset="0"/>
              </a:rPr>
              <a:t>A helyi önkormányzat feladatkörében eljárva önkormányzati rendeletet alkot.</a:t>
            </a:r>
          </a:p>
          <a:p>
            <a:pPr marL="0" indent="0" algn="just">
              <a:lnSpc>
                <a:spcPct val="80000"/>
              </a:lnSpc>
              <a:buNone/>
            </a:pPr>
            <a:br>
              <a:rPr lang="hu-HU" altLang="hu-HU" sz="2400" b="1" dirty="0">
                <a:cs typeface="Times New Roman" panose="02020603050405020304" pitchFamily="18" charset="0"/>
              </a:rPr>
            </a:br>
            <a:r>
              <a:rPr lang="hu-HU" altLang="hu-HU" sz="2400" b="1" dirty="0">
                <a:cs typeface="Times New Roman" panose="02020603050405020304" pitchFamily="18" charset="0"/>
              </a:rPr>
              <a:t>A helyi önkormányzat részére kötelező feladat- és hatáskört törvény állapíthat meg.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sz="900" b="1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hu-HU" altLang="hu-HU" sz="2400" b="1" dirty="0">
                <a:cs typeface="Times New Roman" panose="02020603050405020304" pitchFamily="18" charset="0"/>
              </a:rPr>
              <a:t>A helyi önkormányzatok tulajdona köztulajdon, amely feladataik ellátását szolgálja.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sz="900" b="1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hu-HU" altLang="hu-HU" sz="2400" b="1" dirty="0">
                <a:cs typeface="Times New Roman" panose="02020603050405020304" pitchFamily="18" charset="0"/>
              </a:rPr>
              <a:t>Az állam és a helyi önkormányzatok tulajdona nemzeti vagyon.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sz="900" b="1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hu-HU" altLang="hu-HU" sz="2400" b="1" dirty="0">
                <a:cs typeface="Times New Roman" panose="02020603050405020304" pitchFamily="18" charset="0"/>
              </a:rPr>
              <a:t>A nemzeti vagyon kezelésének és védelmének célja a közérdek szolgálata, a közös szükségletek kielégítése és a természeti erőforrások megóvása, valamint a jövő nemzedékek szükségleteinek figyelembevétele. </a:t>
            </a:r>
          </a:p>
          <a:p>
            <a:pPr marL="0" indent="0">
              <a:lnSpc>
                <a:spcPct val="80000"/>
              </a:lnSpc>
              <a:buNone/>
            </a:pPr>
            <a:endParaRPr lang="hu-HU" altLang="hu-HU" sz="2000" dirty="0"/>
          </a:p>
        </p:txBody>
      </p:sp>
    </p:spTree>
    <p:extLst>
      <p:ext uri="{BB962C8B-B14F-4D97-AF65-F5344CB8AC3E}">
        <p14:creationId xmlns:p14="http://schemas.microsoft.com/office/powerpoint/2010/main" val="113439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hu-HU" altLang="hu-HU" sz="3200" dirty="0">
                <a:solidFill>
                  <a:srgbClr val="C00000"/>
                </a:solidFill>
              </a:rPr>
              <a:t>Magyarország helyi </a:t>
            </a:r>
            <a:br>
              <a:rPr lang="hu-HU" altLang="hu-HU" sz="3200" dirty="0">
                <a:solidFill>
                  <a:srgbClr val="C00000"/>
                </a:solidFill>
              </a:rPr>
            </a:br>
            <a:r>
              <a:rPr lang="hu-HU" altLang="hu-HU" sz="3200" dirty="0">
                <a:solidFill>
                  <a:srgbClr val="C00000"/>
                </a:solidFill>
              </a:rPr>
              <a:t>önkormányzatairól szóló törvény </a:t>
            </a:r>
            <a:br>
              <a:rPr lang="hu-HU" altLang="hu-HU" sz="2400" dirty="0"/>
            </a:br>
            <a:endParaRPr lang="hu-HU" altLang="hu-HU" sz="24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135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>
                <a:cs typeface="Times New Roman" panose="02020603050405020304" pitchFamily="18" charset="0"/>
              </a:rPr>
              <a:t>az önkormányzatok működésének általános szabályait,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>
                <a:cs typeface="Times New Roman" panose="02020603050405020304" pitchFamily="18" charset="0"/>
              </a:rPr>
              <a:t>a feladat- és hatásköröket,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>
                <a:cs typeface="Times New Roman" panose="02020603050405020304" pitchFamily="18" charset="0"/>
              </a:rPr>
              <a:t>a helyi önkormányzatok szerveit és azok működését,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>
                <a:cs typeface="Times New Roman" panose="02020603050405020304" pitchFamily="18" charset="0"/>
              </a:rPr>
              <a:t>a társulásokra,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>
                <a:cs typeface="Times New Roman" panose="02020603050405020304" pitchFamily="18" charset="0"/>
              </a:rPr>
              <a:t>a területszervezésre vonatkozó szabályokat,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>
                <a:cs typeface="Times New Roman" panose="02020603050405020304" pitchFamily="18" charset="0"/>
              </a:rPr>
              <a:t>az önkormányzatok gazdasági alapjainak meghatározását, az önkormányzatok és a központi állami szervek közötti kapcsolatot és az önkormányzatok törvényességi felügyeletének szabályait tartalmazza </a:t>
            </a:r>
          </a:p>
        </p:txBody>
      </p:sp>
    </p:spTree>
    <p:extLst>
      <p:ext uri="{BB962C8B-B14F-4D97-AF65-F5344CB8AC3E}">
        <p14:creationId xmlns:p14="http://schemas.microsoft.com/office/powerpoint/2010/main" val="24600841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Az államháztartásról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szóló törvény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endParaRPr lang="hu-HU" altLang="hu-HU" sz="3600" dirty="0">
              <a:solidFill>
                <a:srgbClr val="C00000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528" y="1772817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altLang="hu-HU" sz="2400" b="1" dirty="0">
                <a:latin typeface="+mj-lt"/>
              </a:rPr>
              <a:t>A helyi önkormányzat bevételeit és kiadásait a helyi önkormányzat költségvetése tartalmazza. </a:t>
            </a:r>
          </a:p>
          <a:p>
            <a:pPr marL="0" indent="0">
              <a:buNone/>
            </a:pPr>
            <a:endParaRPr lang="hu-HU" altLang="hu-HU" sz="1000" b="1" dirty="0">
              <a:latin typeface="+mj-lt"/>
            </a:endParaRPr>
          </a:p>
          <a:p>
            <a:pPr marL="0" indent="0">
              <a:buNone/>
            </a:pPr>
            <a:r>
              <a:rPr lang="hu-HU" altLang="hu-HU" sz="2400" b="1" dirty="0">
                <a:latin typeface="+mj-lt"/>
              </a:rPr>
              <a:t>A helyi önkormányzat bevételeivel és kiadásaival kapcsolatban: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 tervezési,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gazdálkodási,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ellenőrzési,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finanszírozási,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adatszolgáltatási és beszámolási feladatok </a:t>
            </a:r>
          </a:p>
          <a:p>
            <a:pPr marL="0" indent="0">
              <a:buNone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ellátásáról az önkormányzati hivatal gondoskodik.</a:t>
            </a:r>
          </a:p>
        </p:txBody>
      </p:sp>
    </p:spTree>
    <p:extLst>
      <p:ext uri="{BB962C8B-B14F-4D97-AF65-F5344CB8AC3E}">
        <p14:creationId xmlns:p14="http://schemas.microsoft.com/office/powerpoint/2010/main" val="40880362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Jogszabályok</a:t>
            </a:r>
          </a:p>
        </p:txBody>
      </p:sp>
      <p:sp>
        <p:nvSpPr>
          <p:cNvPr id="6963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hu-HU" altLang="hu-HU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a nemzeti vagyonról szóló törvény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a közbeszerzésekről szóló törvény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Magyarország gazdasági stabilitásáról szóló törvény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a számvitelről szóló törvény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az államháztartás számviteléről szóló kormányrendelet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a költségvetési szervek belső kontrollrendszeréről és belső ellenőrzéséről szóló kormányrendelet</a:t>
            </a:r>
          </a:p>
        </p:txBody>
      </p:sp>
    </p:spTree>
    <p:extLst>
      <p:ext uri="{BB962C8B-B14F-4D97-AF65-F5344CB8AC3E}">
        <p14:creationId xmlns:p14="http://schemas.microsoft.com/office/powerpoint/2010/main" val="3478312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560" y="404664"/>
            <a:ext cx="7239000" cy="66754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önkormányzatok    gazdálkodása              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135559" y="1295536"/>
            <a:ext cx="8464707" cy="4214813"/>
          </a:xfrm>
        </p:spPr>
        <p:txBody>
          <a:bodyPr rtlCol="0">
            <a:noAutofit/>
          </a:bodyPr>
          <a:lstStyle/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BEVÉTELEK</a:t>
            </a:r>
          </a:p>
          <a:p>
            <a:pPr marL="533400" indent="-533400">
              <a:spcBef>
                <a:spcPts val="1800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hu-HU" b="1" dirty="0">
                <a:cs typeface="Times New Roman" panose="02020603050405020304" pitchFamily="18" charset="0"/>
              </a:rPr>
              <a:t>saját bevétek</a:t>
            </a:r>
          </a:p>
          <a:p>
            <a:pPr marL="533400" indent="-533400">
              <a:spcBef>
                <a:spcPts val="1800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hu-HU" b="1" dirty="0">
                <a:cs typeface="Times New Roman" panose="02020603050405020304" pitchFamily="18" charset="0"/>
              </a:rPr>
              <a:t>átengedett központi bevételek</a:t>
            </a:r>
          </a:p>
          <a:p>
            <a:pPr marL="533400" indent="-533400">
              <a:spcBef>
                <a:spcPts val="1800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hu-HU" b="1" dirty="0">
                <a:cs typeface="Times New Roman" panose="02020603050405020304" pitchFamily="18" charset="0"/>
              </a:rPr>
              <a:t>állami hozzájárulások, támogatások (központi költségvetési, EU)</a:t>
            </a:r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KIADÁSOK</a:t>
            </a:r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b="1" dirty="0">
                <a:cs typeface="Times New Roman" panose="02020603050405020304" pitchFamily="18" charset="0"/>
              </a:rPr>
              <a:t>felhalmozási, működési kiadások, szolidaritási hozzájárulás, lakossági juttatások, államháztartáson kívüli szervezetek támogatása</a:t>
            </a:r>
          </a:p>
        </p:txBody>
      </p:sp>
    </p:spTree>
    <p:extLst>
      <p:ext uri="{BB962C8B-B14F-4D97-AF65-F5344CB8AC3E}">
        <p14:creationId xmlns:p14="http://schemas.microsoft.com/office/powerpoint/2010/main" val="337261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733" y="260648"/>
            <a:ext cx="8785225" cy="86409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400" dirty="0"/>
              <a:t> </a:t>
            </a:r>
            <a:r>
              <a:rPr lang="hu-HU" sz="4000" dirty="0">
                <a:solidFill>
                  <a:srgbClr val="C00000"/>
                </a:solidFill>
              </a:rPr>
              <a:t>Az önkormányzati rendszer </a:t>
            </a:r>
            <a:br>
              <a:rPr lang="hu-HU" sz="4000" dirty="0">
                <a:solidFill>
                  <a:srgbClr val="C00000"/>
                </a:solidFill>
              </a:rPr>
            </a:br>
            <a:r>
              <a:rPr lang="hu-HU" sz="4000" dirty="0">
                <a:solidFill>
                  <a:srgbClr val="C00000"/>
                </a:solidFill>
              </a:rPr>
              <a:t>előzménye és története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063552" y="1484785"/>
            <a:ext cx="8064500" cy="4703763"/>
          </a:xfrm>
        </p:spPr>
        <p:txBody>
          <a:bodyPr rtlCol="0">
            <a:noAutofit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A magyar polgári önkormányzati rendszer:</a:t>
            </a:r>
          </a:p>
          <a:p>
            <a:pPr marL="822325" lvl="1" indent="-4572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község, város, főváros</a:t>
            </a:r>
          </a:p>
          <a:p>
            <a:pPr marL="822325" lvl="1" indent="-4572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polgári vármegyei közigazgatás</a:t>
            </a:r>
          </a:p>
          <a:p>
            <a:pPr marL="822325" lvl="1" indent="-4572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törvényhatósági jogú városok </a:t>
            </a:r>
          </a:p>
          <a:p>
            <a:pPr marL="822325" lvl="1" indent="-457200">
              <a:buClr>
                <a:schemeClr val="bg1"/>
              </a:buClr>
              <a:defRPr/>
            </a:pPr>
            <a:endParaRPr lang="hu-HU" b="1" dirty="0"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A tanácsrendszer jellemzői:</a:t>
            </a:r>
          </a:p>
          <a:p>
            <a:pPr marL="822325" lvl="1" indent="-4572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tanácstörvények </a:t>
            </a:r>
          </a:p>
          <a:p>
            <a:pPr marL="822325" lvl="1" indent="-457200">
              <a:buClr>
                <a:schemeClr val="tx1"/>
              </a:buClr>
              <a:defRPr/>
            </a:pPr>
            <a:r>
              <a:rPr lang="hu-HU" b="1" dirty="0">
                <a:cs typeface="Times New Roman" panose="02020603050405020304" pitchFamily="18" charset="0"/>
              </a:rPr>
              <a:t>képviseleti szerv, végrehajtó bizottság, szakigazgatási szervek alárendeltségi viszonyai</a:t>
            </a:r>
          </a:p>
        </p:txBody>
      </p:sp>
    </p:spTree>
    <p:extLst>
      <p:ext uri="{BB962C8B-B14F-4D97-AF65-F5344CB8AC3E}">
        <p14:creationId xmlns:p14="http://schemas.microsoft.com/office/powerpoint/2010/main" val="3383243805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260648"/>
            <a:ext cx="8569326" cy="864096"/>
          </a:xfrm>
        </p:spPr>
        <p:txBody>
          <a:bodyPr/>
          <a:lstStyle/>
          <a:p>
            <a:pPr algn="ctr">
              <a:defRPr/>
            </a:pPr>
            <a:r>
              <a:rPr lang="hu-HU" sz="3200" dirty="0">
                <a:solidFill>
                  <a:srgbClr val="C00000"/>
                </a:solidFill>
              </a:rPr>
              <a:t>Az önkormányzat saját bevételei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135189" y="1417639"/>
            <a:ext cx="8281987" cy="5324475"/>
          </a:xfrm>
        </p:spPr>
        <p:txBody>
          <a:bodyPr/>
          <a:lstStyle/>
          <a:p>
            <a:pPr>
              <a:spcAft>
                <a:spcPts val="600"/>
              </a:spcAft>
              <a:buClr>
                <a:schemeClr val="tx1"/>
              </a:buClr>
            </a:pPr>
            <a:endParaRPr lang="hu-HU" altLang="hu-HU" sz="1200" b="1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helyi adók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saját tevékenységből, vállalkozásból, vagyon hasznosításából származó bevételek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átvett pénzeszközök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egyéb (működési, ár- és díjbevételek) </a:t>
            </a: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az önkormányzat és intézményei egyéb sajátos bevételei</a:t>
            </a:r>
          </a:p>
          <a:p>
            <a:pPr marL="0" indent="0">
              <a:buClr>
                <a:schemeClr val="tx1"/>
              </a:buClr>
              <a:buNone/>
            </a:pPr>
            <a:endParaRPr lang="hu-HU" altLang="hu-H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74288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7" y="332656"/>
            <a:ext cx="8351837" cy="720080"/>
          </a:xfrm>
        </p:spPr>
        <p:txBody>
          <a:bodyPr/>
          <a:lstStyle/>
          <a:p>
            <a:pPr algn="ctr">
              <a:defRPr/>
            </a:pPr>
            <a:r>
              <a:rPr lang="hu-HU" sz="3200" dirty="0">
                <a:solidFill>
                  <a:srgbClr val="C00000"/>
                </a:solidFill>
              </a:rPr>
              <a:t>Az átengedett központi bevételek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424113" y="1628775"/>
            <a:ext cx="7848600" cy="4248150"/>
          </a:xfrm>
        </p:spPr>
        <p:txBody>
          <a:bodyPr rtlCol="0">
            <a:normAutofit lnSpcReduction="10000"/>
          </a:bodyPr>
          <a:lstStyle/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t</a:t>
            </a:r>
            <a:r>
              <a:rPr 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ermőföld bérbeadása utáni SZJA (100%)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Jegyző által kiszabott környezetvédelmi bírság (100%)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Korányhivatal által kiszabott k</a:t>
            </a:r>
            <a:r>
              <a:rPr 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özlekedési szabályszegés közigazgatási bírsága (30%)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k</a:t>
            </a:r>
            <a:r>
              <a:rPr 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özlekedési szabályszegés közterület-felügyelő által kiszabott közigazgatási bírsága (100%)</a:t>
            </a:r>
          </a:p>
          <a:p>
            <a:pPr>
              <a:buClr>
                <a:schemeClr val="tx1"/>
              </a:buClr>
              <a:buFont typeface="Wingdings" pitchFamily="2" charset="2"/>
              <a:buChar char=""/>
              <a:defRPr/>
            </a:pPr>
            <a:endParaRPr lang="hu-HU" sz="1800" b="1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"/>
              <a:defRPr/>
            </a:pPr>
            <a:endParaRPr lang="hu-HU" sz="1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96294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39293" y="436834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Állami hozzájárulások,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támogatások</a:t>
            </a:r>
          </a:p>
        </p:txBody>
      </p:sp>
      <p:sp>
        <p:nvSpPr>
          <p:cNvPr id="73731" name="Tartalom helye 2"/>
          <p:cNvSpPr>
            <a:spLocks noGrp="1"/>
          </p:cNvSpPr>
          <p:nvPr>
            <p:ph idx="1"/>
          </p:nvPr>
        </p:nvSpPr>
        <p:spPr>
          <a:xfrm>
            <a:off x="994954" y="1681934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Éves központi költségvetési törvény 1. mellékletének IX. Helyi önkormányzatok támogatásai fejezete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Egészségbiztosítási Alapból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pályázati támogatások (hazai és EU)</a:t>
            </a:r>
          </a:p>
        </p:txBody>
      </p:sp>
    </p:spTree>
    <p:extLst>
      <p:ext uri="{BB962C8B-B14F-4D97-AF65-F5344CB8AC3E}">
        <p14:creationId xmlns:p14="http://schemas.microsoft.com/office/powerpoint/2010/main" val="4894404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87041" y="3125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Hosszú távú stratégia,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gazdasági program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hu-HU" altLang="hu-HU" sz="1200" dirty="0"/>
          </a:p>
          <a:p>
            <a:pPr>
              <a:spcAft>
                <a:spcPts val="600"/>
              </a:spcAft>
            </a:pPr>
            <a:r>
              <a:rPr lang="hu-HU" altLang="hu-HU" dirty="0"/>
              <a:t>a rendelkezésre álló források hosszú távú tervezése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kiegyensúlyozott működésre törekvés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elkészítése a képviselő-testület kizárólagos,                 át nem ruházható hatáskörébe tartozik 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a képviselő-testület megbízatásának időtartamára, vagy azt meghaladó időszakra szól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célkitűzések, fejlesztési feladatok összehangolása         a fejlődési lehetőségekkel, várható forrásokkal</a:t>
            </a:r>
          </a:p>
        </p:txBody>
      </p:sp>
    </p:spTree>
    <p:extLst>
      <p:ext uri="{BB962C8B-B14F-4D97-AF65-F5344CB8AC3E}">
        <p14:creationId xmlns:p14="http://schemas.microsoft.com/office/powerpoint/2010/main" val="11511635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26186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rgbClr val="C00000"/>
                </a:solidFill>
              </a:rPr>
              <a:t>Célként meghatározható: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5"/>
            <a:ext cx="8229600" cy="47132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hu-HU" altLang="hu-HU" sz="1200" b="1" dirty="0"/>
          </a:p>
          <a:p>
            <a:pPr>
              <a:spcAft>
                <a:spcPts val="600"/>
              </a:spcAft>
            </a:pPr>
            <a:r>
              <a:rPr lang="hu-HU" altLang="hu-HU" dirty="0"/>
              <a:t>az önkormányzat stabil működésének elérése/fenntartása/javítása,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a helyi közszolgáltatások színvonalának, elérhetőségének fenntartása/javítása,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a település fejlődése, vonzóvá, ismertté tétele (településmarketing javítása),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a lakosság életszínvonalának megtartása/emelése,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a helyi gazdaság élénkítése,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a helyi foglalkoztatási lehetőségek javítása, stb.</a:t>
            </a:r>
          </a:p>
          <a:p>
            <a:pPr eaLnBrk="1" hangingPunct="1">
              <a:lnSpc>
                <a:spcPct val="90000"/>
              </a:lnSpc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5598769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44624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Befolyásoló tényezők</a:t>
            </a:r>
          </a:p>
        </p:txBody>
      </p:sp>
      <p:sp>
        <p:nvSpPr>
          <p:cNvPr id="76803" name="Tartalom helye 2"/>
          <p:cNvSpPr>
            <a:spLocks noGrp="1"/>
          </p:cNvSpPr>
          <p:nvPr>
            <p:ph idx="1"/>
          </p:nvPr>
        </p:nvSpPr>
        <p:spPr>
          <a:xfrm>
            <a:off x="1981200" y="1412875"/>
            <a:ext cx="8229600" cy="471328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helyi érdekek, elképzelések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gazdasági előrejelzések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kormányzati célkitűzések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ellátandó feladatok köre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központi költségvetés finanszírozásának irányai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saját bevétel termelő képesség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pályázati lehetőségek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hitelfelvételi lehetőségek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területfejlesztés térségi, vármegyei viszonylatai</a:t>
            </a:r>
          </a:p>
        </p:txBody>
      </p:sp>
    </p:spTree>
    <p:extLst>
      <p:ext uri="{BB962C8B-B14F-4D97-AF65-F5344CB8AC3E}">
        <p14:creationId xmlns:p14="http://schemas.microsoft.com/office/powerpoint/2010/main" val="17812477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11663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Mit vegyünk számba? </a:t>
            </a:r>
            <a:endParaRPr lang="hu-HU" altLang="hu-HU" sz="36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polgármesteri hivatal működése (ügyfélközpontú, elektronikus ügyintézés, informatikai háttér biztosítása);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képviselő-testületi munka (bizottsági munka hatékonysága, civil szervezetek bevonása);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település-üzemeltetés (utak, köztemető, közvilágítás, zöldterület);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egészségügyi ellátások (alapellátás személyi és tárgyi feltételei, szűrőprogramok, akadálymentesítés);</a:t>
            </a:r>
          </a:p>
          <a:p>
            <a:pPr marL="0" indent="0">
              <a:buNone/>
              <a:defRPr/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6929989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16633"/>
            <a:ext cx="8229600" cy="936625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Mit vegyünk számba?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484785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hu-HU" altLang="hu-HU" b="1" dirty="0"/>
              <a:t>szociális feladatok</a:t>
            </a:r>
            <a:r>
              <a:rPr lang="hu-HU" altLang="hu-HU" dirty="0"/>
              <a:t> (szociális alapellátás, nyugdíjasok szabadidő lehetőségeinek bővítése, közfoglalkoztatás kiterjesztése, szociális földprogram, otthonteremtési támogatás);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hu-HU" altLang="hu-HU" b="1" dirty="0"/>
              <a:t>köznevelési feladatok</a:t>
            </a:r>
            <a:r>
              <a:rPr lang="hu-HU" altLang="hu-HU" dirty="0"/>
              <a:t> (helyi óvodai neveléspolitika kialakítása, infrastruktúra-fejlesztés), 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hu-HU" altLang="hu-HU" b="1" dirty="0"/>
              <a:t>kulturális, közművelődési feladatok</a:t>
            </a:r>
            <a:r>
              <a:rPr lang="hu-HU" altLang="hu-HU" dirty="0"/>
              <a:t> (helyi könyvtár állományának bővítése, szolgáltatások fejlesztése, múzeumok, színházak tevékenységének színvonalasabbá tétele, közösségi </a:t>
            </a:r>
            <a:r>
              <a:rPr lang="hu-HU" altLang="hu-HU"/>
              <a:t>tér biztosítása)</a:t>
            </a:r>
            <a:endParaRPr lang="hu-HU" altLang="hu-HU" sz="2000" dirty="0"/>
          </a:p>
        </p:txBody>
      </p:sp>
    </p:spTree>
    <p:extLst>
      <p:ext uri="{BB962C8B-B14F-4D97-AF65-F5344CB8AC3E}">
        <p14:creationId xmlns:p14="http://schemas.microsoft.com/office/powerpoint/2010/main" val="9179925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Mit vegyünk számba?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1451918"/>
            <a:ext cx="8507288" cy="464137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b="1" dirty="0"/>
              <a:t>Sportfeladatok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hu-HU" altLang="hu-HU" dirty="0"/>
              <a:t>(helyi sportklubok, sportszervezetek működésének támogatása, sportinfrastruktúra-fejlesztése, meglévő sportlétesítmények kihasználtságának javítása,versenysport támogatása);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b="1" dirty="0"/>
              <a:t>Környezetvédelem</a:t>
            </a:r>
            <a:r>
              <a:rPr lang="hu-HU" altLang="hu-HU" dirty="0"/>
              <a:t>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hu-HU" altLang="hu-HU" dirty="0"/>
              <a:t>(szennyvíz-elvezető rendszer kiépítése, ivóvízminőség-javító program megvalósítása, közterületen elhagyott hulladék felszámolása, önkormányzati intézmények energia-ellátásának fejlesztése, parkosítás, fásítás, zöldterületek rendben tartása);</a:t>
            </a:r>
          </a:p>
        </p:txBody>
      </p:sp>
    </p:spTree>
    <p:extLst>
      <p:ext uri="{BB962C8B-B14F-4D97-AF65-F5344CB8AC3E}">
        <p14:creationId xmlns:p14="http://schemas.microsoft.com/office/powerpoint/2010/main" val="32784993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4624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Mit vegyünk számba?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1711350"/>
            <a:ext cx="882047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u-HU" altLang="hu-HU" b="1" dirty="0"/>
              <a:t>Idegenforgalom, turizmus</a:t>
            </a:r>
            <a:r>
              <a:rPr lang="hu-HU" altLang="hu-HU" dirty="0"/>
              <a:t> </a:t>
            </a:r>
          </a:p>
          <a:p>
            <a:pPr marL="400050" lvl="1" indent="0" algn="just">
              <a:buNone/>
            </a:pPr>
            <a:r>
              <a:rPr lang="hu-HU" altLang="hu-HU" dirty="0"/>
              <a:t>(a település arculatának, küllemének javítása a turisztikai vonzerő megteremtése/fokozása érdekében (parkosítás, virágosítás, díszkivilágítás, az utcák, terek, parkok, épületek rendben tartása, helyi szokások, hagyományok felelevenítése, ezekkel kapcsolatos rendezvények szervezése, helyi termékek gyártásának, értékesítésnek ösztönzése, testvér-települési/testvérvárosi kapcsolat kialakítása/ megőrzése);</a:t>
            </a:r>
          </a:p>
          <a:p>
            <a:pPr eaLnBrk="1" hangingPunct="1">
              <a:lnSpc>
                <a:spcPct val="90000"/>
              </a:lnSpc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62501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90665" y="404664"/>
            <a:ext cx="7194550" cy="5667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európai önkormányzati rendszerek </a:t>
            </a:r>
          </a:p>
        </p:txBody>
      </p:sp>
      <p:sp>
        <p:nvSpPr>
          <p:cNvPr id="22531" name="Text Box 8"/>
          <p:cNvSpPr txBox="1">
            <a:spLocks noChangeArrowheads="1"/>
          </p:cNvSpPr>
          <p:nvPr/>
        </p:nvSpPr>
        <p:spPr bwMode="auto">
          <a:xfrm>
            <a:off x="1973264" y="1773239"/>
            <a:ext cx="82438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dirty="0">
                <a:solidFill>
                  <a:srgbClr val="C00000"/>
                </a:solidFill>
                <a:latin typeface="+mj-lt"/>
              </a:rPr>
              <a:t>Önállóság mértéke és hatáskörök  szélessége szerint:</a:t>
            </a:r>
          </a:p>
        </p:txBody>
      </p:sp>
      <p:sp>
        <p:nvSpPr>
          <p:cNvPr id="22532" name="AutoShape 10"/>
          <p:cNvSpPr>
            <a:spLocks noChangeArrowheads="1"/>
          </p:cNvSpPr>
          <p:nvPr/>
        </p:nvSpPr>
        <p:spPr bwMode="auto">
          <a:xfrm>
            <a:off x="2351088" y="3068638"/>
            <a:ext cx="3600450" cy="647700"/>
          </a:xfrm>
          <a:prstGeom prst="plaque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58" name="AutoShape 11"/>
          <p:cNvSpPr>
            <a:spLocks noChangeArrowheads="1"/>
          </p:cNvSpPr>
          <p:nvPr/>
        </p:nvSpPr>
        <p:spPr bwMode="auto">
          <a:xfrm>
            <a:off x="2495550" y="3068639"/>
            <a:ext cx="3024188" cy="1081087"/>
          </a:xfrm>
          <a:prstGeom prst="plaque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2495550" y="3008314"/>
            <a:ext cx="3024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0000CC"/>
                </a:solidFill>
                <a:latin typeface="+mj-lt"/>
              </a:rPr>
              <a:t>Angolszász rendszer</a:t>
            </a:r>
          </a:p>
        </p:txBody>
      </p:sp>
      <p:sp>
        <p:nvSpPr>
          <p:cNvPr id="23560" name="AutoShape 14"/>
          <p:cNvSpPr>
            <a:spLocks noChangeArrowheads="1"/>
          </p:cNvSpPr>
          <p:nvPr/>
        </p:nvSpPr>
        <p:spPr bwMode="auto">
          <a:xfrm>
            <a:off x="6096001" y="3068639"/>
            <a:ext cx="3313113" cy="1081087"/>
          </a:xfrm>
          <a:prstGeom prst="plaque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22536" name="Text Box 15"/>
          <p:cNvSpPr txBox="1">
            <a:spLocks noChangeArrowheads="1"/>
          </p:cNvSpPr>
          <p:nvPr/>
        </p:nvSpPr>
        <p:spPr bwMode="auto">
          <a:xfrm>
            <a:off x="6149975" y="3033713"/>
            <a:ext cx="32400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0000CC"/>
                </a:solidFill>
                <a:latin typeface="+mj-lt"/>
              </a:rPr>
              <a:t>Európai (kontinentális)</a:t>
            </a:r>
            <a:r>
              <a:rPr lang="hu-HU" altLang="hu-HU" sz="2400" i="1" dirty="0">
                <a:solidFill>
                  <a:srgbClr val="0000CC"/>
                </a:solidFill>
                <a:latin typeface="+mj-lt"/>
              </a:rPr>
              <a:t> </a:t>
            </a:r>
            <a:r>
              <a:rPr lang="hu-HU" altLang="hu-HU" sz="2400" dirty="0">
                <a:solidFill>
                  <a:srgbClr val="0000CC"/>
                </a:solidFill>
                <a:latin typeface="+mj-lt"/>
              </a:rPr>
              <a:t>rendszer</a:t>
            </a:r>
          </a:p>
        </p:txBody>
      </p:sp>
      <p:sp>
        <p:nvSpPr>
          <p:cNvPr id="23562" name="AutoShape 16"/>
          <p:cNvSpPr>
            <a:spLocks noChangeArrowheads="1"/>
          </p:cNvSpPr>
          <p:nvPr/>
        </p:nvSpPr>
        <p:spPr bwMode="auto">
          <a:xfrm>
            <a:off x="3359150" y="5300664"/>
            <a:ext cx="2305050" cy="720725"/>
          </a:xfrm>
          <a:prstGeom prst="plaque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23563" name="AutoShape 17"/>
          <p:cNvSpPr>
            <a:spLocks noChangeArrowheads="1"/>
          </p:cNvSpPr>
          <p:nvPr/>
        </p:nvSpPr>
        <p:spPr bwMode="auto">
          <a:xfrm>
            <a:off x="5808663" y="5300664"/>
            <a:ext cx="2305050" cy="720725"/>
          </a:xfrm>
          <a:prstGeom prst="plaque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23564" name="AutoShape 18"/>
          <p:cNvSpPr>
            <a:spLocks noChangeArrowheads="1"/>
          </p:cNvSpPr>
          <p:nvPr/>
        </p:nvSpPr>
        <p:spPr bwMode="auto">
          <a:xfrm>
            <a:off x="8218488" y="5300664"/>
            <a:ext cx="2305050" cy="720725"/>
          </a:xfrm>
          <a:prstGeom prst="plaque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22540" name="Text Box 19"/>
          <p:cNvSpPr txBox="1">
            <a:spLocks noChangeArrowheads="1"/>
          </p:cNvSpPr>
          <p:nvPr/>
        </p:nvSpPr>
        <p:spPr bwMode="auto">
          <a:xfrm>
            <a:off x="3359150" y="5464176"/>
            <a:ext cx="23050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hu-HU" altLang="hu-HU" sz="2400" dirty="0">
                <a:solidFill>
                  <a:srgbClr val="000000"/>
                </a:solidFill>
                <a:latin typeface="+mj-lt"/>
              </a:rPr>
              <a:t>Skandináv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hu-HU" altLang="hu-HU" sz="2400" i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2541" name="Text Box 20"/>
          <p:cNvSpPr txBox="1">
            <a:spLocks noChangeArrowheads="1"/>
          </p:cNvSpPr>
          <p:nvPr/>
        </p:nvSpPr>
        <p:spPr bwMode="auto">
          <a:xfrm>
            <a:off x="5880100" y="5373688"/>
            <a:ext cx="215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000000"/>
                </a:solidFill>
                <a:latin typeface="+mj-lt"/>
              </a:rPr>
              <a:t>Francia</a:t>
            </a:r>
          </a:p>
        </p:txBody>
      </p:sp>
      <p:sp>
        <p:nvSpPr>
          <p:cNvPr id="22542" name="Text Box 21"/>
          <p:cNvSpPr txBox="1">
            <a:spLocks noChangeArrowheads="1"/>
          </p:cNvSpPr>
          <p:nvPr/>
        </p:nvSpPr>
        <p:spPr bwMode="auto">
          <a:xfrm>
            <a:off x="8328026" y="5373688"/>
            <a:ext cx="2124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u-HU" altLang="hu-HU" sz="2400" dirty="0">
                <a:solidFill>
                  <a:srgbClr val="000000"/>
                </a:solidFill>
                <a:latin typeface="+mj-lt"/>
              </a:rPr>
              <a:t>Vegyes</a:t>
            </a:r>
          </a:p>
        </p:txBody>
      </p:sp>
      <p:sp>
        <p:nvSpPr>
          <p:cNvPr id="22543" name="Line 22"/>
          <p:cNvSpPr>
            <a:spLocks noChangeShapeType="1"/>
          </p:cNvSpPr>
          <p:nvPr/>
        </p:nvSpPr>
        <p:spPr bwMode="auto">
          <a:xfrm flipH="1">
            <a:off x="4727576" y="4221164"/>
            <a:ext cx="2879725" cy="93662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2544" name="Line 23"/>
          <p:cNvSpPr>
            <a:spLocks noChangeShapeType="1"/>
          </p:cNvSpPr>
          <p:nvPr/>
        </p:nvSpPr>
        <p:spPr bwMode="auto">
          <a:xfrm flipH="1">
            <a:off x="7175500" y="4221164"/>
            <a:ext cx="431800" cy="93662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2545" name="Line 24"/>
          <p:cNvSpPr>
            <a:spLocks noChangeShapeType="1"/>
          </p:cNvSpPr>
          <p:nvPr/>
        </p:nvSpPr>
        <p:spPr bwMode="auto">
          <a:xfrm>
            <a:off x="7607300" y="4221163"/>
            <a:ext cx="1728788" cy="1008062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488587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30400"/>
            <a:ext cx="8229600" cy="922337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Mit vegyünk számba?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5284" y="1412777"/>
            <a:ext cx="8943204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u-HU" altLang="hu-HU" b="1" dirty="0"/>
              <a:t>Helyi gazdaságfejlesztés</a:t>
            </a:r>
            <a:r>
              <a:rPr lang="hu-HU" altLang="hu-HU" dirty="0"/>
              <a:t>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hu-HU" altLang="hu-HU" dirty="0"/>
              <a:t>(munkahelyteremtés elősegítése a foglalkoztatás növelése érdekében, helyi piac működésének ösztönzése, helyi vállalkozások támogatása,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hu-HU" altLang="hu-HU" dirty="0"/>
              <a:t>befektetők számára vonzó vállalkozói környezet kialakítása, helyi ipari park létrehozásához szükséges feltételek megteremtése);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u-HU" altLang="hu-HU" b="1" dirty="0"/>
              <a:t>Vagyongazdálkodás</a:t>
            </a:r>
            <a:r>
              <a:rPr lang="hu-HU" altLang="hu-HU" dirty="0"/>
              <a:t>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hu-HU" altLang="hu-HU" dirty="0"/>
              <a:t>(az önkormányzat meglévő vagyonának őrzése, gyarapítása, a vagyon hasznosítása (bérbeadás, vagyonkezelői jog létesítése),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hu-HU" altLang="hu-HU" dirty="0"/>
              <a:t>a vagyonfelélés elkerülése);</a:t>
            </a:r>
          </a:p>
        </p:txBody>
      </p:sp>
    </p:spTree>
    <p:extLst>
      <p:ext uri="{BB962C8B-B14F-4D97-AF65-F5344CB8AC3E}">
        <p14:creationId xmlns:p14="http://schemas.microsoft.com/office/powerpoint/2010/main" val="8072435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19537" y="188914"/>
            <a:ext cx="8748464" cy="9366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önkormányzat éves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költségvetése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19537" y="1458070"/>
            <a:ext cx="8137277" cy="539993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b="1" dirty="0">
                <a:cs typeface="Times New Roman" panose="02020603050405020304" pitchFamily="18" charset="0"/>
              </a:rPr>
              <a:t>a költségvetés tervezése</a:t>
            </a:r>
          </a:p>
          <a:p>
            <a:pPr>
              <a:spcBef>
                <a:spcPts val="1800"/>
              </a:spcBef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a költségvetési rendelet-tervezet összeállítása</a:t>
            </a:r>
          </a:p>
          <a:p>
            <a:pPr>
              <a:spcBef>
                <a:spcPts val="1800"/>
              </a:spcBef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a költségvetési rendelet elfogadása</a:t>
            </a:r>
          </a:p>
          <a:p>
            <a:pPr>
              <a:spcBef>
                <a:spcPts val="1800"/>
              </a:spcBef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adatszolgáltatás az információs rendszerbe</a:t>
            </a:r>
          </a:p>
          <a:p>
            <a:pPr>
              <a:spcBef>
                <a:spcPts val="1800"/>
              </a:spcBef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beszámoló a költségvetés végrehajtásáról (zárszámadás)</a:t>
            </a:r>
          </a:p>
          <a:p>
            <a:pPr>
              <a:spcBef>
                <a:spcPts val="1800"/>
              </a:spcBef>
              <a:buClr>
                <a:schemeClr val="tx1"/>
              </a:buClr>
            </a:pPr>
            <a:r>
              <a:rPr lang="hu-HU" altLang="hu-HU" b="1" dirty="0">
                <a:cs typeface="Times New Roman" panose="02020603050405020304" pitchFamily="18" charset="0"/>
              </a:rPr>
              <a:t>nemzetiségi önkormányzatok, térségi fejlesztési tanács, általuk irányított költségvetési szervek</a:t>
            </a:r>
          </a:p>
          <a:p>
            <a:pPr marL="0" indent="0">
              <a:buFont typeface="Arial" charset="0"/>
              <a:buChar char="•"/>
            </a:pPr>
            <a:endParaRPr lang="hu-HU" altLang="hu-HU" sz="2600" b="1" dirty="0"/>
          </a:p>
        </p:txBody>
      </p:sp>
    </p:spTree>
    <p:extLst>
      <p:ext uri="{BB962C8B-B14F-4D97-AF65-F5344CB8AC3E}">
        <p14:creationId xmlns:p14="http://schemas.microsoft.com/office/powerpoint/2010/main" val="3083377097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költségvetés tartalma</a:t>
            </a:r>
          </a:p>
        </p:txBody>
      </p:sp>
      <p:sp>
        <p:nvSpPr>
          <p:cNvPr id="83971" name="Tartalom helye 2"/>
          <p:cNvSpPr>
            <a:spLocks noGrp="1"/>
          </p:cNvSpPr>
          <p:nvPr>
            <p:ph idx="1"/>
          </p:nvPr>
        </p:nvSpPr>
        <p:spPr>
          <a:xfrm>
            <a:off x="1981200" y="1341438"/>
            <a:ext cx="8229600" cy="5255914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u-HU" altLang="hu-HU" b="1" dirty="0"/>
              <a:t>az önkormányzat bevételei, kiadásai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altLang="hu-HU" b="1" dirty="0"/>
              <a:t>az önkormányzat által irányított költségvetési szervek bevételei, kiadásai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altLang="hu-HU" b="1" dirty="0"/>
              <a:t>a költségvetési egyenleg összege működési és felhalmozási cél szerint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altLang="hu-HU" b="1" dirty="0"/>
              <a:t>a költségvetési hiány belső/külső finanszírozására szolgáló források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b="1" dirty="0"/>
              <a:t>fejlesztési célok, melyekhez hitelfelvétel szükséges, az ügyletek adatai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b="1" dirty="0"/>
              <a:t>hatáskörök, értékhatárok, átcsoportosítás, módosítás hatáskörei</a:t>
            </a:r>
          </a:p>
          <a:p>
            <a:pPr marL="0" indent="0">
              <a:buNone/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0407396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Éves költségvetés</a:t>
            </a:r>
          </a:p>
        </p:txBody>
      </p:sp>
      <p:sp>
        <p:nvSpPr>
          <p:cNvPr id="8499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altLang="hu-HU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rendelet elfogadása legkésőbb március 15-éig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dirty="0"/>
              <a:t>átmeneti gazdálkodás</a:t>
            </a:r>
          </a:p>
          <a:p>
            <a:pPr>
              <a:spcAft>
                <a:spcPts val="600"/>
              </a:spcAft>
            </a:pPr>
            <a:r>
              <a:rPr lang="hu-HU" altLang="hu-HU" dirty="0"/>
              <a:t>nemzetiségi önkormányzatok, társulások, térségi fejlesztési tanácsok és költségvetési szervei költségvetése</a:t>
            </a:r>
          </a:p>
          <a:p>
            <a:pPr>
              <a:spcBef>
                <a:spcPts val="0"/>
              </a:spcBef>
            </a:pPr>
            <a:r>
              <a:rPr lang="hu-HU" altLang="hu-HU" dirty="0"/>
              <a:t>előirányzatok teljesítése: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altLang="hu-HU" dirty="0"/>
              <a:t>  kötelezettségvállalás, pénzügyi ellenjegyzés,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altLang="hu-HU" dirty="0"/>
              <a:t>  érvényesítés, utalványozás szabályai </a:t>
            </a:r>
          </a:p>
        </p:txBody>
      </p:sp>
    </p:spTree>
    <p:extLst>
      <p:ext uri="{BB962C8B-B14F-4D97-AF65-F5344CB8AC3E}">
        <p14:creationId xmlns:p14="http://schemas.microsoft.com/office/powerpoint/2010/main" val="20932294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608" y="260648"/>
            <a:ext cx="7326312" cy="8334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200" dirty="0">
                <a:solidFill>
                  <a:srgbClr val="C00000"/>
                </a:solidFill>
              </a:rPr>
              <a:t>A feladatfinanszírozás rendszere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135189" y="1628776"/>
            <a:ext cx="7850187" cy="4392613"/>
          </a:xfrm>
        </p:spPr>
        <p:txBody>
          <a:bodyPr rtlCol="0">
            <a:normAutofit fontScale="92500"/>
          </a:bodyPr>
          <a:lstStyle/>
          <a:p>
            <a:pPr marL="0" indent="0" algn="just">
              <a:buClr>
                <a:schemeClr val="tx1"/>
              </a:buClr>
              <a:buNone/>
              <a:defRPr/>
            </a:pPr>
            <a:r>
              <a:rPr lang="hu-HU" b="1" dirty="0">
                <a:cs typeface="Times New Roman" panose="02020603050405020304" pitchFamily="18" charset="0"/>
              </a:rPr>
              <a:t>Alapelvek: </a:t>
            </a:r>
          </a:p>
          <a:p>
            <a:pPr algn="just"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takarékos gazdálkodás, </a:t>
            </a:r>
          </a:p>
          <a:p>
            <a:pPr algn="just"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elvárható saját bevétel, </a:t>
            </a:r>
          </a:p>
          <a:p>
            <a:pPr algn="just"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tényleges saját bevétel</a:t>
            </a:r>
          </a:p>
          <a:p>
            <a:pPr marL="0" indent="0" algn="just">
              <a:buClr>
                <a:schemeClr val="tx1"/>
              </a:buClr>
              <a:buNone/>
              <a:defRPr/>
            </a:pPr>
            <a:endParaRPr lang="hu-HU" sz="1400" dirty="0"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>
                <a:cs typeface="Times New Roman" panose="02020603050405020304" pitchFamily="18" charset="0"/>
              </a:rPr>
              <a:t>Feladatfinanszírozás kialakításakor meghatározott szempontok:</a:t>
            </a:r>
          </a:p>
          <a:p>
            <a:pPr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saját bevételek nem fedezik a felmerülő kiadásokat</a:t>
            </a:r>
          </a:p>
          <a:p>
            <a:pPr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valamennyi önkormányzatnál felmerülnek </a:t>
            </a:r>
          </a:p>
          <a:p>
            <a:pPr marL="266700" indent="-266700" algn="just">
              <a:buFont typeface="Wingdings" pitchFamily="2" charset="2"/>
              <a:buChar char=""/>
              <a:defRPr/>
            </a:pPr>
            <a:endParaRPr lang="hu-HU" dirty="0">
              <a:latin typeface="+mj-lt"/>
            </a:endParaRPr>
          </a:p>
          <a:p>
            <a:pPr marL="0" indent="0" algn="just">
              <a:buClr>
                <a:schemeClr val="tx1"/>
              </a:buClr>
              <a:buNone/>
              <a:defRPr/>
            </a:pP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615552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Példa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az önfenntartó feladatokra: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hu-HU" altLang="hu-HU" dirty="0"/>
              <a:t>Bevétel vagy jövedelemtermelő, illetve „önfenntartó” képessége miatt nem szükséges bevonni a feladatfinanszírozás rendszerébe, hiszen az abból származó bevételek fedezetet biztosítanak a feladatok ellátására. </a:t>
            </a:r>
          </a:p>
          <a:p>
            <a:pPr marL="0" indent="0">
              <a:buNone/>
              <a:defRPr/>
            </a:pPr>
            <a:endParaRPr lang="hu-HU" altLang="hu-HU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Közterületen elhagyott hulladék felszámolása,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víz- és csatornaszolgáltatás,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távhőszolgáltatás </a:t>
            </a:r>
          </a:p>
        </p:txBody>
      </p:sp>
    </p:spTree>
    <p:extLst>
      <p:ext uri="{BB962C8B-B14F-4D97-AF65-F5344CB8AC3E}">
        <p14:creationId xmlns:p14="http://schemas.microsoft.com/office/powerpoint/2010/main" val="8296427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9238" y="332657"/>
            <a:ext cx="7194550" cy="5667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feladatfinanszírozás elemei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991545" y="1340769"/>
            <a:ext cx="8213725" cy="5257055"/>
          </a:xfrm>
        </p:spPr>
        <p:txBody>
          <a:bodyPr rtlCol="0">
            <a:noAutofit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>
                <a:cs typeface="Times New Roman" panose="02020603050405020304" pitchFamily="18" charset="0"/>
              </a:rPr>
              <a:t>Általános támogatás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dirty="0">
                <a:cs typeface="Times New Roman" panose="02020603050405020304" pitchFamily="18" charset="0"/>
              </a:rPr>
              <a:t>önkormányzati hivatal (közös hivatal)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dirty="0">
                <a:cs typeface="Times New Roman" panose="02020603050405020304" pitchFamily="18" charset="0"/>
              </a:rPr>
              <a:t>településüzemeltetés </a:t>
            </a:r>
          </a:p>
          <a:p>
            <a:pPr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zöldterület, </a:t>
            </a:r>
          </a:p>
          <a:p>
            <a:pPr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közutak, </a:t>
            </a:r>
          </a:p>
          <a:p>
            <a:pPr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köztemetők, </a:t>
            </a:r>
          </a:p>
          <a:p>
            <a:pPr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közvilágítás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dirty="0">
                <a:cs typeface="Times New Roman" panose="02020603050405020304" pitchFamily="18" charset="0"/>
              </a:rPr>
              <a:t>óvodai nevelés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dirty="0">
                <a:cs typeface="Times New Roman" panose="02020603050405020304" pitchFamily="18" charset="0"/>
              </a:rPr>
              <a:t>szociális és gyermekjóléti feladatok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dirty="0">
                <a:cs typeface="Times New Roman" panose="02020603050405020304" pitchFamily="18" charset="0"/>
              </a:rPr>
              <a:t>kulturális feladatok  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7033394" y="2348880"/>
            <a:ext cx="3167063" cy="2592388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1200"/>
              </a:spcBef>
              <a:defRPr/>
            </a:pPr>
            <a:endParaRPr lang="hu-HU" sz="2400" dirty="0">
              <a:solidFill>
                <a:srgbClr val="000000"/>
              </a:solidFill>
              <a:latin typeface="Century Gothic"/>
            </a:endParaRPr>
          </a:p>
          <a:p>
            <a:pPr>
              <a:spcBef>
                <a:spcPts val="1200"/>
              </a:spcBef>
              <a:defRPr/>
            </a:pPr>
            <a:r>
              <a:rPr lang="hu-HU" sz="240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hu-HU" sz="2800" dirty="0">
                <a:solidFill>
                  <a:srgbClr val="000000"/>
                </a:solidFill>
                <a:latin typeface="+mj-lt"/>
              </a:rPr>
              <a:t>beszámítási és</a:t>
            </a:r>
          </a:p>
          <a:p>
            <a:pPr>
              <a:spcBef>
                <a:spcPts val="1200"/>
              </a:spcBef>
              <a:defRPr/>
            </a:pPr>
            <a:r>
              <a:rPr lang="hu-HU" sz="2800" dirty="0">
                <a:solidFill>
                  <a:srgbClr val="000000"/>
                </a:solidFill>
                <a:latin typeface="+mj-lt"/>
              </a:rPr>
              <a:t> szolidaritási</a:t>
            </a:r>
          </a:p>
          <a:p>
            <a:pPr>
              <a:spcBef>
                <a:spcPts val="1200"/>
              </a:spcBef>
              <a:defRPr/>
            </a:pPr>
            <a:r>
              <a:rPr lang="hu-HU" sz="2800" dirty="0">
                <a:solidFill>
                  <a:srgbClr val="000000"/>
                </a:solidFill>
                <a:latin typeface="+mj-lt"/>
              </a:rPr>
              <a:t> hozzájárulás  </a:t>
            </a:r>
          </a:p>
          <a:p>
            <a:pPr eaLnBrk="1" hangingPunct="1">
              <a:defRPr/>
            </a:pPr>
            <a:endParaRPr lang="hu-HU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907698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Adósságrendezési eljárás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0504" y="1259632"/>
            <a:ext cx="9236766" cy="542311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hu-HU" altLang="hu-HU" dirty="0"/>
              <a:t>1996. évi XXV. Törvény (módosította a 2023.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hu-HU" altLang="hu-HU" dirty="0"/>
              <a:t>évi CXIV. Törvény)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sz="1200" b="1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hu-HU" altLang="hu-HU" b="1" dirty="0"/>
              <a:t>Kezdeményező: </a:t>
            </a:r>
            <a:r>
              <a:rPr lang="hu-HU" altLang="hu-HU" dirty="0"/>
              <a:t>önkormányzat/bármely hitelező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sz="1200" b="1" dirty="0"/>
          </a:p>
          <a:p>
            <a:pPr marL="0" indent="0" algn="just">
              <a:lnSpc>
                <a:spcPct val="114000"/>
              </a:lnSpc>
              <a:buNone/>
            </a:pPr>
            <a:r>
              <a:rPr lang="hu-HU" altLang="hu-HU" b="1" dirty="0"/>
              <a:t>Törvényi feltétel: </a:t>
            </a:r>
            <a:r>
              <a:rPr lang="hu-HU" altLang="hu-HU" dirty="0"/>
              <a:t>elismert követelés 60 napon túli kiegyenlítésének elmulasztása, végrehajtható fizetési kötelezettség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sz="12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altLang="hu-HU" b="1" dirty="0"/>
              <a:t>Kötelezően ellátandó alapfeladatok, közszolgáltatások: </a:t>
            </a:r>
            <a:r>
              <a:rPr lang="hu-HU" altLang="hu-HU" dirty="0"/>
              <a:t>közutak, óvoda, egészségügyi alapellátás, szociális alapszolgáltatás, gyermekjóléti alapellátások, hulladékszállítás, tűzoltás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altLang="hu-HU" dirty="0"/>
              <a:t>(25 feladat a tv.-ben)</a:t>
            </a:r>
          </a:p>
        </p:txBody>
      </p:sp>
    </p:spTree>
    <p:extLst>
      <p:ext uri="{BB962C8B-B14F-4D97-AF65-F5344CB8AC3E}">
        <p14:creationId xmlns:p14="http://schemas.microsoft.com/office/powerpoint/2010/main" val="23701347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26186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Adósságrendezési eljárás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hu-HU" altLang="hu-HU" b="1" dirty="0"/>
              <a:t>Kezdete:</a:t>
            </a:r>
            <a:r>
              <a:rPr lang="hu-HU" altLang="hu-HU" i="1" dirty="0"/>
              <a:t> </a:t>
            </a:r>
            <a:r>
              <a:rPr lang="hu-HU" altLang="hu-HU" dirty="0"/>
              <a:t>a kérelem bírósághoz történő beérkezése</a:t>
            </a:r>
          </a:p>
          <a:p>
            <a:pPr marL="0" indent="0">
              <a:lnSpc>
                <a:spcPct val="80000"/>
              </a:lnSpc>
              <a:buNone/>
            </a:pPr>
            <a:endParaRPr lang="hu-HU" altLang="hu-HU" sz="1200" dirty="0"/>
          </a:p>
          <a:p>
            <a:pPr marL="0" indent="0">
              <a:lnSpc>
                <a:spcPct val="80000"/>
              </a:lnSpc>
              <a:buNone/>
            </a:pPr>
            <a:r>
              <a:rPr lang="hu-HU" altLang="hu-HU" b="1" dirty="0"/>
              <a:t>Megindítása:</a:t>
            </a:r>
            <a:r>
              <a:rPr lang="hu-HU" altLang="hu-HU" i="1" dirty="0"/>
              <a:t>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Cégközlönyben történő megjelenés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60 nap áll a hitelezői igények bejelentésére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adósságrendezési bizottság a megindítást követő </a:t>
            </a:r>
            <a:r>
              <a:rPr lang="hu-HU" altLang="hu-HU"/>
              <a:t>8 napon </a:t>
            </a:r>
            <a:r>
              <a:rPr lang="hu-HU" altLang="hu-HU" dirty="0"/>
              <a:t>belül összeül: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önkormányzati csődbiztos, polgármester, jegyző, PB elnöke, egy önkormányzati képviselő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dirty="0"/>
              <a:t>szigorú, racionális, pénzügyileg megalapozott működés biztosítása: válságköltségvetés, reorganizációs program</a:t>
            </a:r>
          </a:p>
        </p:txBody>
      </p:sp>
    </p:spTree>
    <p:extLst>
      <p:ext uri="{BB962C8B-B14F-4D97-AF65-F5344CB8AC3E}">
        <p14:creationId xmlns:p14="http://schemas.microsoft.com/office/powerpoint/2010/main" val="16587272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Adósságrendezési eljárás</a:t>
            </a:r>
            <a:endParaRPr lang="hu-HU" altLang="hu-HU" sz="36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59633"/>
            <a:ext cx="8167936" cy="51411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hu-HU" altLang="hu-HU" sz="1200" b="1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hu-HU" altLang="hu-HU" b="1" dirty="0"/>
              <a:t>Önkormányzati vagyon értékesítése: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u-HU" altLang="hu-HU" dirty="0"/>
              <a:t>forgalomképtelen törzsvagyon, lakossági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u-HU" altLang="hu-HU" dirty="0"/>
              <a:t>alapszolgáltatást szolgáló vagyon, államtól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u-HU" altLang="hu-HU" dirty="0"/>
              <a:t>átvett vagyon kivételével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hu-HU" altLang="hu-HU" b="1" dirty="0"/>
              <a:t>Eljárás lezárása: </a:t>
            </a:r>
            <a:r>
              <a:rPr lang="hu-HU" altLang="hu-HU" dirty="0"/>
              <a:t>megindítástól számított 240 nap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u-HU" altLang="hu-HU" dirty="0"/>
          </a:p>
          <a:p>
            <a:pPr marL="0" indent="0">
              <a:lnSpc>
                <a:spcPct val="80000"/>
              </a:lnSpc>
              <a:buNone/>
            </a:pPr>
            <a:r>
              <a:rPr lang="hu-HU" altLang="hu-HU" b="1" dirty="0"/>
              <a:t>Vagyonfelosztási eljárás: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u-HU" altLang="hu-HU" dirty="0"/>
              <a:t>ha nem jön létre hitelezői egyezség, 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u-HU" altLang="hu-HU" dirty="0"/>
              <a:t>bíróság megindítja az önkormányzati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u-HU" altLang="hu-HU" dirty="0"/>
              <a:t>csődbiztosjelzése alapján</a:t>
            </a:r>
          </a:p>
        </p:txBody>
      </p:sp>
    </p:spTree>
    <p:extLst>
      <p:ext uri="{BB962C8B-B14F-4D97-AF65-F5344CB8AC3E}">
        <p14:creationId xmlns:p14="http://schemas.microsoft.com/office/powerpoint/2010/main" val="216778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16633"/>
            <a:ext cx="9144000" cy="1223963"/>
          </a:xfrm>
        </p:spPr>
        <p:txBody>
          <a:bodyPr/>
          <a:lstStyle/>
          <a:p>
            <a:pPr algn="ctr">
              <a:defRPr/>
            </a:pPr>
            <a:r>
              <a:rPr lang="hu-HU" sz="3600" dirty="0"/>
              <a:t>  </a:t>
            </a:r>
            <a:r>
              <a:rPr lang="hu-HU" sz="3600" dirty="0">
                <a:solidFill>
                  <a:srgbClr val="C00000"/>
                </a:solidFill>
              </a:rPr>
              <a:t>A Helyi Önkormányzatok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 Európai Chartája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837905" y="1556792"/>
            <a:ext cx="8496300" cy="1368152"/>
          </a:xfrm>
        </p:spPr>
        <p:txBody>
          <a:bodyPr rtlCol="0"/>
          <a:lstStyle/>
          <a:p>
            <a:pPr marL="0" indent="0">
              <a:buNone/>
              <a:defRPr/>
            </a:pPr>
            <a:r>
              <a:rPr lang="hu-HU" sz="2400" b="1" dirty="0">
                <a:cs typeface="Times New Roman" panose="02020603050405020304" pitchFamily="18" charset="0"/>
              </a:rPr>
              <a:t>Európa Tanács által összefoglalt minimum-követelmények gyűjteménye.</a:t>
            </a:r>
          </a:p>
          <a:p>
            <a:pPr marL="0" indent="0" algn="ctr">
              <a:buNone/>
              <a:defRPr/>
            </a:pPr>
            <a:endParaRPr lang="hu-H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919537" y="2564905"/>
            <a:ext cx="8351837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lvl="1" eaLnBrk="1" hangingPunct="1">
              <a:defRPr/>
            </a:pPr>
            <a:r>
              <a:rPr 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Aláíró tagállam köteles:</a:t>
            </a:r>
          </a:p>
          <a:p>
            <a:pPr marL="342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Chartában foglaltakat betartani és</a:t>
            </a:r>
          </a:p>
          <a:p>
            <a:pPr marL="342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magára nézve legalább húsz szakaszt kötelezőnek elismern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i a Charta első részéből, amelyek közül tízet a Charta által meghatározott ci</a:t>
            </a: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kkekből kell kiválasztani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  <a:defRPr/>
            </a:pPr>
            <a:endParaRPr lang="hu-HU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45192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54212" y="404664"/>
            <a:ext cx="8713788" cy="5651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Az önkormányzatok vagyona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07244" y="1296184"/>
            <a:ext cx="7992119" cy="3671862"/>
          </a:xfrm>
        </p:spPr>
        <p:txBody>
          <a:bodyPr rtlCol="0">
            <a:noAutofit/>
          </a:bodyPr>
          <a:lstStyle/>
          <a:p>
            <a:pPr marL="0" indent="0">
              <a:spcAft>
                <a:spcPts val="600"/>
              </a:spcAft>
              <a:buClr>
                <a:schemeClr val="tx1"/>
              </a:buClr>
              <a:buNone/>
              <a:defRPr/>
            </a:pPr>
            <a:endParaRPr lang="hu-HU" sz="1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autonómia fontos eleme a gazdasági önállóság;</a:t>
            </a:r>
          </a:p>
          <a:p>
            <a:pPr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a helyi önkormányzatok tulajdona köztulajdon;</a:t>
            </a:r>
          </a:p>
          <a:p>
            <a:pPr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törvényben előírt kötelező feladat- és hatáskörök ellátásához költségvetési támogatásra jogosult;</a:t>
            </a:r>
          </a:p>
          <a:p>
            <a:pPr>
              <a:spcAft>
                <a:spcPts val="600"/>
              </a:spcAft>
              <a:buClr>
                <a:schemeClr val="tx1"/>
              </a:buClr>
              <a:defRPr/>
            </a:pPr>
            <a:r>
              <a:rPr lang="hu-HU" dirty="0">
                <a:cs typeface="Times New Roman" panose="02020603050405020304" pitchFamily="18" charset="0"/>
              </a:rPr>
              <a:t>hitel/kölcsönfelvétel Kormány hozzájárulásával (önkormányzati gazdasági társaságnál is)</a:t>
            </a:r>
          </a:p>
        </p:txBody>
      </p:sp>
    </p:spTree>
    <p:extLst>
      <p:ext uri="{BB962C8B-B14F-4D97-AF65-F5344CB8AC3E}">
        <p14:creationId xmlns:p14="http://schemas.microsoft.com/office/powerpoint/2010/main" val="1881542711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417638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>
                <a:solidFill>
                  <a:srgbClr val="C00000"/>
                </a:solidFill>
              </a:rPr>
              <a:t>Az önkormányzatok vagyona</a:t>
            </a:r>
            <a:endParaRPr lang="hu-HU" altLang="hu-HU" sz="3600" dirty="0">
              <a:solidFill>
                <a:srgbClr val="C0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1240" y="160355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/>
              <a:t>Nemzeti vagyon:</a:t>
            </a:r>
          </a:p>
          <a:p>
            <a:pPr>
              <a:buClr>
                <a:schemeClr val="tx1"/>
              </a:buClr>
              <a:defRPr/>
            </a:pPr>
            <a:r>
              <a:rPr lang="hu-HU" dirty="0"/>
              <a:t>állami tulajdon</a:t>
            </a:r>
          </a:p>
          <a:p>
            <a:pPr>
              <a:buClr>
                <a:schemeClr val="tx1"/>
              </a:buClr>
              <a:defRPr/>
            </a:pPr>
            <a:r>
              <a:rPr lang="hu-HU" dirty="0"/>
              <a:t>önkormányzati tulajdon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hu-HU" dirty="0"/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b="1" dirty="0"/>
              <a:t>Önkormányzati vagyon:</a:t>
            </a:r>
          </a:p>
          <a:p>
            <a:pPr>
              <a:buClr>
                <a:schemeClr val="tx1"/>
              </a:buClr>
              <a:defRPr/>
            </a:pPr>
            <a:r>
              <a:rPr lang="hu-HU" dirty="0"/>
              <a:t>törzsvagyon </a:t>
            </a:r>
          </a:p>
          <a:p>
            <a:pPr lvl="2"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sz="2800" dirty="0"/>
              <a:t>forgalomképtelen</a:t>
            </a:r>
          </a:p>
          <a:p>
            <a:pPr lvl="2"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sz="2800" dirty="0"/>
              <a:t>korlátozottan forgalomképes</a:t>
            </a:r>
          </a:p>
          <a:p>
            <a:pPr marL="546300" lvl="1" indent="-457200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üzleti vagyon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498834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0"/>
            <a:ext cx="8229600" cy="1340768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Forgalomképtelen törzsvagyon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hu-HU" altLang="hu-HU" dirty="0"/>
              <a:t>amit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a nemzeti vagyonról szóló törvény kizárólagos önkormányzati tulajdonban álló vagyonnak minősít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altLang="hu-HU" sz="20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/>
              <a:t>törvény vagy a helyi önkormányzat rendelete nemzetgazdasági szempontból kiemelt jelentőségű nemzeti vagyonnak minősít</a:t>
            </a:r>
          </a:p>
        </p:txBody>
      </p:sp>
    </p:spTree>
    <p:extLst>
      <p:ext uri="{BB962C8B-B14F-4D97-AF65-F5344CB8AC3E}">
        <p14:creationId xmlns:p14="http://schemas.microsoft.com/office/powerpoint/2010/main" val="30580039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1152525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200" dirty="0">
                <a:solidFill>
                  <a:srgbClr val="C00000"/>
                </a:solidFill>
              </a:rPr>
              <a:t>Önkormányzat kizárólagos </a:t>
            </a:r>
            <a:br>
              <a:rPr lang="hu-HU" altLang="hu-HU" sz="3200" dirty="0">
                <a:solidFill>
                  <a:srgbClr val="C00000"/>
                </a:solidFill>
              </a:rPr>
            </a:br>
            <a:r>
              <a:rPr lang="hu-HU" altLang="hu-HU" sz="3200" dirty="0">
                <a:solidFill>
                  <a:srgbClr val="C00000"/>
                </a:solidFill>
              </a:rPr>
              <a:t>tulajdonát képező vagyon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5"/>
            <a:ext cx="8579296" cy="5112469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a helyi közutak és műtárgyaik;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a helyi önkormányzat tulajdonában álló terek, parkok;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a helyi önkormányzat tulajdonában álló nemzetközi kereskedelmi repülőtér, a hozzá tartozó légiforgalmi távközlő, </a:t>
            </a:r>
            <a:r>
              <a:rPr lang="hu-HU" altLang="hu-HU" dirty="0" err="1"/>
              <a:t>rádiónavigációs</a:t>
            </a:r>
            <a:r>
              <a:rPr lang="hu-HU" altLang="hu-HU" dirty="0"/>
              <a:t> és fénytechnikai berendezésekkel és eszközökkel, továbbá a légiforgalmi irányító szolgálat elhelyezését szolgáló létesítményekkel együtt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a helyi önkormányzat tulajdonában álló – külön törvény rendelkezése alapján részére átadott – vizek, közcélú vízi létesítmények, ide nem értve a vízi közműveket</a:t>
            </a:r>
          </a:p>
        </p:txBody>
      </p:sp>
    </p:spTree>
    <p:extLst>
      <p:ext uri="{BB962C8B-B14F-4D97-AF65-F5344CB8AC3E}">
        <p14:creationId xmlns:p14="http://schemas.microsoft.com/office/powerpoint/2010/main" val="153712266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Korlátozottan forgalomképes törzsvagyon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altLang="hu-HU" b="1" dirty="0"/>
              <a:t>Törvény vagy a helyi önkormányzat rendelete állapítja meg.</a:t>
            </a:r>
          </a:p>
          <a:p>
            <a:pPr marL="0" indent="0">
              <a:buNone/>
            </a:pPr>
            <a:endParaRPr lang="hu-HU" altLang="hu-HU" dirty="0"/>
          </a:p>
          <a:p>
            <a:pPr marL="0" indent="0">
              <a:buNone/>
            </a:pPr>
            <a:r>
              <a:rPr lang="hu-HU" altLang="hu-HU" b="1" dirty="0"/>
              <a:t>Példák:</a:t>
            </a:r>
          </a:p>
          <a:p>
            <a:pPr marL="0" indent="0">
              <a:buNone/>
            </a:pPr>
            <a:r>
              <a:rPr lang="hu-HU" altLang="hu-HU" dirty="0"/>
              <a:t>vízellátás, szennyvíz, csapadékvíz közművei, a közművek védőterületei, intézményi ingatlanok, sportlétesítmények, védett természeti területek, műemlékek, középületek, hozzájuk tartozó földek</a:t>
            </a:r>
          </a:p>
        </p:txBody>
      </p:sp>
    </p:spTree>
    <p:extLst>
      <p:ext uri="{BB962C8B-B14F-4D97-AF65-F5344CB8AC3E}">
        <p14:creationId xmlns:p14="http://schemas.microsoft.com/office/powerpoint/2010/main" val="25852670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Vagyonkataszter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147/1992. (XI. 26.) Korm. rend. alapján kötelező felfektetni és folyamatosan vezetni, statisztikai adatszolgáltatást nyújtani az ingatlanvagyonról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egyezőség szükséges az ingatlan-nyilvántartási és közmű üzemeltetőjének adataival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elkülönítetten: törzsvagyon, egyéb vagyon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bruttó érték, becsült érték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hu-HU" altLang="hu-HU" dirty="0"/>
              <a:t>1993. január 1-től</a:t>
            </a:r>
          </a:p>
        </p:txBody>
      </p:sp>
    </p:spTree>
    <p:extLst>
      <p:ext uri="{BB962C8B-B14F-4D97-AF65-F5344CB8AC3E}">
        <p14:creationId xmlns:p14="http://schemas.microsoft.com/office/powerpoint/2010/main" val="259333687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8100" y="332657"/>
            <a:ext cx="9144000" cy="86374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gazdálkodás ellenőrzése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Államháztartási kontrollok</a:t>
            </a: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2366964" y="1821771"/>
            <a:ext cx="2952750" cy="720726"/>
          </a:xfrm>
          <a:prstGeom prst="flowChartPredefined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</a:rPr>
              <a:t>Külső</a:t>
            </a:r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6692901" y="1821771"/>
            <a:ext cx="3311525" cy="720726"/>
          </a:xfrm>
          <a:prstGeom prst="flowChartPredefined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000" dirty="0">
                <a:solidFill>
                  <a:srgbClr val="000000"/>
                </a:solidFill>
                <a:latin typeface="+mj-lt"/>
              </a:rPr>
              <a:t>ÁH belső </a:t>
            </a:r>
          </a:p>
          <a:p>
            <a:pPr algn="ctr" eaLnBrk="1" hangingPunct="1">
              <a:defRPr/>
            </a:pPr>
            <a:r>
              <a:rPr lang="hu-HU" sz="2000" dirty="0">
                <a:solidFill>
                  <a:srgbClr val="000000"/>
                </a:solidFill>
                <a:latin typeface="+mj-lt"/>
              </a:rPr>
              <a:t>kontrollrendszere</a:t>
            </a:r>
          </a:p>
        </p:txBody>
      </p:sp>
      <p:sp>
        <p:nvSpPr>
          <p:cNvPr id="64525" name="AutoShape 13"/>
          <p:cNvSpPr>
            <a:spLocks noChangeArrowheads="1"/>
          </p:cNvSpPr>
          <p:nvPr/>
        </p:nvSpPr>
        <p:spPr bwMode="auto">
          <a:xfrm>
            <a:off x="2879726" y="2822576"/>
            <a:ext cx="2303463" cy="647700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</a:rPr>
              <a:t>ÁSZ</a:t>
            </a:r>
          </a:p>
        </p:txBody>
      </p:sp>
      <p:sp>
        <p:nvSpPr>
          <p:cNvPr id="64526" name="AutoShape 14"/>
          <p:cNvSpPr>
            <a:spLocks noChangeArrowheads="1"/>
          </p:cNvSpPr>
          <p:nvPr/>
        </p:nvSpPr>
        <p:spPr bwMode="auto">
          <a:xfrm>
            <a:off x="2879725" y="3640026"/>
            <a:ext cx="2303462" cy="647700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</a:rPr>
              <a:t>KEHI</a:t>
            </a:r>
          </a:p>
        </p:txBody>
      </p:sp>
      <p:sp>
        <p:nvSpPr>
          <p:cNvPr id="64528" name="AutoShape 16"/>
          <p:cNvSpPr>
            <a:spLocks noChangeArrowheads="1"/>
          </p:cNvSpPr>
          <p:nvPr/>
        </p:nvSpPr>
        <p:spPr bwMode="auto">
          <a:xfrm>
            <a:off x="2890838" y="4483100"/>
            <a:ext cx="2292349" cy="647700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</a:rPr>
              <a:t>EUTAF</a:t>
            </a:r>
          </a:p>
        </p:txBody>
      </p:sp>
      <p:sp>
        <p:nvSpPr>
          <p:cNvPr id="98312" name="Line 18"/>
          <p:cNvSpPr>
            <a:spLocks noChangeShapeType="1"/>
          </p:cNvSpPr>
          <p:nvPr/>
        </p:nvSpPr>
        <p:spPr bwMode="auto">
          <a:xfrm>
            <a:off x="2366964" y="2492373"/>
            <a:ext cx="0" cy="324008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98313" name="Line 20"/>
          <p:cNvSpPr>
            <a:spLocks noChangeShapeType="1"/>
          </p:cNvSpPr>
          <p:nvPr/>
        </p:nvSpPr>
        <p:spPr bwMode="auto">
          <a:xfrm>
            <a:off x="2354265" y="3107760"/>
            <a:ext cx="525461" cy="1825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64533" name="AutoShape 21"/>
          <p:cNvSpPr>
            <a:spLocks noChangeArrowheads="1"/>
          </p:cNvSpPr>
          <p:nvPr/>
        </p:nvSpPr>
        <p:spPr bwMode="auto">
          <a:xfrm>
            <a:off x="2890838" y="5296554"/>
            <a:ext cx="2292349" cy="652726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</a:rPr>
              <a:t>Kincstár</a:t>
            </a:r>
          </a:p>
        </p:txBody>
      </p:sp>
      <p:sp>
        <p:nvSpPr>
          <p:cNvPr id="64534" name="AutoShape 22"/>
          <p:cNvSpPr>
            <a:spLocks noChangeArrowheads="1"/>
          </p:cNvSpPr>
          <p:nvPr/>
        </p:nvSpPr>
        <p:spPr bwMode="auto">
          <a:xfrm>
            <a:off x="5345113" y="2781301"/>
            <a:ext cx="5215383" cy="3097213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200" dirty="0">
                <a:solidFill>
                  <a:srgbClr val="000000"/>
                </a:solidFill>
                <a:latin typeface="+mj-lt"/>
              </a:rPr>
              <a:t>Kontrollkörnyezet</a:t>
            </a:r>
          </a:p>
          <a:p>
            <a:pPr algn="ctr" eaLnBrk="1" hangingPunct="1">
              <a:defRPr/>
            </a:pPr>
            <a:r>
              <a:rPr lang="hu-HU" sz="2200" dirty="0">
                <a:solidFill>
                  <a:srgbClr val="000000"/>
                </a:solidFill>
                <a:latin typeface="+mj-lt"/>
              </a:rPr>
              <a:t>Integrált kockázatkezelési rendszer</a:t>
            </a:r>
          </a:p>
          <a:p>
            <a:pPr algn="ctr" eaLnBrk="1" hangingPunct="1">
              <a:defRPr/>
            </a:pPr>
            <a:r>
              <a:rPr lang="hu-HU" sz="2200" dirty="0">
                <a:solidFill>
                  <a:srgbClr val="000000"/>
                </a:solidFill>
                <a:latin typeface="+mj-lt"/>
              </a:rPr>
              <a:t>Kontrolltevékenységek</a:t>
            </a:r>
          </a:p>
          <a:p>
            <a:pPr algn="ctr" eaLnBrk="1" hangingPunct="1">
              <a:defRPr/>
            </a:pPr>
            <a:r>
              <a:rPr lang="hu-HU" sz="2200" dirty="0">
                <a:solidFill>
                  <a:srgbClr val="000000"/>
                </a:solidFill>
                <a:latin typeface="+mj-lt"/>
              </a:rPr>
              <a:t>Információ és kommunikáció</a:t>
            </a:r>
          </a:p>
          <a:p>
            <a:pPr algn="ctr" eaLnBrk="1" hangingPunct="1">
              <a:defRPr/>
            </a:pPr>
            <a:r>
              <a:rPr lang="hu-HU" sz="2200" dirty="0">
                <a:solidFill>
                  <a:srgbClr val="000000"/>
                </a:solidFill>
                <a:latin typeface="+mj-lt"/>
              </a:rPr>
              <a:t>Nyomon követés</a:t>
            </a:r>
          </a:p>
          <a:p>
            <a:pPr algn="ctr" eaLnBrk="1" hangingPunct="1">
              <a:defRPr/>
            </a:pPr>
            <a:r>
              <a:rPr lang="hu-HU" sz="2200" dirty="0">
                <a:solidFill>
                  <a:srgbClr val="000000"/>
                </a:solidFill>
                <a:latin typeface="+mj-lt"/>
              </a:rPr>
              <a:t>(monitoring)</a:t>
            </a:r>
          </a:p>
          <a:p>
            <a:pPr algn="ctr" eaLnBrk="1" hangingPunct="1">
              <a:defRPr/>
            </a:pPr>
            <a:r>
              <a:rPr lang="hu-HU" sz="2200" dirty="0">
                <a:solidFill>
                  <a:srgbClr val="000000"/>
                </a:solidFill>
                <a:latin typeface="+mj-lt"/>
              </a:rPr>
              <a:t>(belső ellenőrzés is)</a:t>
            </a:r>
          </a:p>
        </p:txBody>
      </p:sp>
      <p:sp>
        <p:nvSpPr>
          <p:cNvPr id="98316" name="Line 23"/>
          <p:cNvSpPr>
            <a:spLocks noChangeShapeType="1"/>
          </p:cNvSpPr>
          <p:nvPr/>
        </p:nvSpPr>
        <p:spPr bwMode="auto">
          <a:xfrm>
            <a:off x="2347913" y="3989498"/>
            <a:ext cx="531812" cy="15984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98317" name="Line 24"/>
          <p:cNvSpPr>
            <a:spLocks noChangeShapeType="1"/>
          </p:cNvSpPr>
          <p:nvPr/>
        </p:nvSpPr>
        <p:spPr bwMode="auto">
          <a:xfrm>
            <a:off x="2376489" y="4852988"/>
            <a:ext cx="514349" cy="15982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98318" name="Line 26"/>
          <p:cNvSpPr>
            <a:spLocks noChangeShapeType="1"/>
          </p:cNvSpPr>
          <p:nvPr/>
        </p:nvSpPr>
        <p:spPr bwMode="auto">
          <a:xfrm>
            <a:off x="8297861" y="2542496"/>
            <a:ext cx="0" cy="238804"/>
          </a:xfrm>
          <a:prstGeom prst="line">
            <a:avLst/>
          </a:prstGeom>
          <a:noFill/>
          <a:ln w="127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98319" name="Line 29"/>
          <p:cNvSpPr>
            <a:spLocks noChangeShapeType="1"/>
          </p:cNvSpPr>
          <p:nvPr/>
        </p:nvSpPr>
        <p:spPr bwMode="auto">
          <a:xfrm flipH="1">
            <a:off x="3647728" y="1291655"/>
            <a:ext cx="2520950" cy="43180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98320" name="Line 31"/>
          <p:cNvSpPr>
            <a:spLocks noChangeShapeType="1"/>
          </p:cNvSpPr>
          <p:nvPr/>
        </p:nvSpPr>
        <p:spPr bwMode="auto">
          <a:xfrm>
            <a:off x="6168680" y="1293189"/>
            <a:ext cx="2591617" cy="430267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98321" name="Line 24"/>
          <p:cNvSpPr>
            <a:spLocks noChangeShapeType="1"/>
          </p:cNvSpPr>
          <p:nvPr/>
        </p:nvSpPr>
        <p:spPr bwMode="auto">
          <a:xfrm>
            <a:off x="2354265" y="5732461"/>
            <a:ext cx="536573" cy="2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068069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u-HU" altLang="hu-HU" sz="3600" dirty="0">
                <a:solidFill>
                  <a:srgbClr val="C00000"/>
                </a:solidFill>
              </a:rPr>
              <a:t>Pénzügyi Bizottság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55366"/>
            <a:ext cx="807524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altLang="hu-HU" b="1" dirty="0"/>
              <a:t>Speciális feladatok:</a:t>
            </a:r>
          </a:p>
          <a:p>
            <a:pPr marL="0" indent="0">
              <a:buNone/>
            </a:pPr>
            <a:r>
              <a:rPr lang="hu-HU" altLang="hu-HU" dirty="0"/>
              <a:t>költségvetési javaslat, végrehajtásról szóló beszámoló tervezete véleményezése, költségvetési bevételek alakulásának figyelése, saját bevételek, vagyonváltozás követése, adósságot keletkeztető ügyletek indokoltságának, megalapozottságának véleményezése, belső szabályzatok, pénzkezelés, bizonylati rend, fegyelem érvényesülésének ellenőrzése.</a:t>
            </a:r>
          </a:p>
          <a:p>
            <a:pPr marL="0" indent="0">
              <a:buNone/>
            </a:pPr>
            <a:endParaRPr lang="hu-HU" altLang="hu-HU" sz="1200" dirty="0"/>
          </a:p>
          <a:p>
            <a:pPr marL="0" indent="0">
              <a:buNone/>
            </a:pPr>
            <a:r>
              <a:rPr lang="hu-HU" altLang="hu-HU" dirty="0"/>
              <a:t>Jelentéseit a képviselő-testület elé terjeszti.</a:t>
            </a:r>
          </a:p>
        </p:txBody>
      </p:sp>
    </p:spTree>
    <p:extLst>
      <p:ext uri="{BB962C8B-B14F-4D97-AF65-F5344CB8AC3E}">
        <p14:creationId xmlns:p14="http://schemas.microsoft.com/office/powerpoint/2010/main" val="11200185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949234" y="1881051"/>
            <a:ext cx="9566365" cy="342516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6. fejezet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Az Európai Unióhoz történő csatlakozás önkormányzati vonatkozásai Magyarországon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676307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609" y="260649"/>
            <a:ext cx="7196137" cy="936079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helyi jogalkotás és az EU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063552" y="1340768"/>
            <a:ext cx="7992888" cy="403225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hu-HU" altLang="hu-HU" dirty="0">
                <a:cs typeface="Times New Roman" panose="02020603050405020304" pitchFamily="18" charset="0"/>
              </a:rPr>
              <a:t>a</a:t>
            </a:r>
            <a:r>
              <a:rPr lang="hu-HU" alt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z Európai Unió joganyaga nem tartalmaz szabályozást a helyi önkormányzatok szervezetével és működésével kapcsolatosan;</a:t>
            </a:r>
          </a:p>
          <a:p>
            <a:pPr>
              <a:spcAft>
                <a:spcPts val="600"/>
              </a:spcAft>
              <a:defRPr/>
            </a:pPr>
            <a:r>
              <a:rPr lang="hu-HU" altLang="hu-HU" dirty="0">
                <a:cs typeface="Times New Roman" panose="02020603050405020304" pitchFamily="18" charset="0"/>
              </a:rPr>
              <a:t>a</a:t>
            </a:r>
            <a:r>
              <a:rPr lang="hu-HU" alt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 tagállamok önállóan rendelkeznek alkotmányos, közjogi berendezkedésükről és alakítják közigazgatásuk szerkezetét</a:t>
            </a:r>
            <a:r>
              <a:rPr lang="hu-HU" altLang="hu-HU" dirty="0">
                <a:cs typeface="Times New Roman" panose="02020603050405020304" pitchFamily="18" charset="0"/>
              </a:rPr>
              <a:t>;</a:t>
            </a:r>
            <a:endParaRPr lang="hu-HU" altLang="hu-HU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hu-HU" altLang="hu-HU" dirty="0">
                <a:cs typeface="Times New Roman" panose="02020603050405020304" pitchFamily="18" charset="0"/>
              </a:rPr>
              <a:t>a</a:t>
            </a:r>
            <a:r>
              <a:rPr lang="hu-HU" alt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 csatlakozási kritériumok  tartalmazzák mindazon kötelező érvényű megállapításokat (koppenhágai, madridi);</a:t>
            </a:r>
          </a:p>
          <a:p>
            <a:pPr>
              <a:spcAft>
                <a:spcPts val="600"/>
              </a:spcAft>
              <a:defRPr/>
            </a:pPr>
            <a:r>
              <a:rPr lang="hu-HU" altLang="hu-HU" dirty="0">
                <a:solidFill>
                  <a:schemeClr val="tx1"/>
                </a:solidFill>
                <a:cs typeface="Times New Roman" panose="02020603050405020304" pitchFamily="18" charset="0"/>
              </a:rPr>
              <a:t>Helyi Önkormányzatok Európai Chartája</a:t>
            </a:r>
          </a:p>
        </p:txBody>
      </p:sp>
    </p:spTree>
    <p:extLst>
      <p:ext uri="{BB962C8B-B14F-4D97-AF65-F5344CB8AC3E}">
        <p14:creationId xmlns:p14="http://schemas.microsoft.com/office/powerpoint/2010/main" val="79400946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584" y="260648"/>
            <a:ext cx="7327900" cy="661988"/>
          </a:xfrm>
        </p:spPr>
        <p:txBody>
          <a:bodyPr/>
          <a:lstStyle/>
          <a:p>
            <a:pPr algn="ctr">
              <a:defRPr/>
            </a:pPr>
            <a:r>
              <a:rPr lang="hu-HU" sz="3600" dirty="0"/>
              <a:t>  </a:t>
            </a:r>
            <a:r>
              <a:rPr lang="hu-HU" sz="3600" dirty="0">
                <a:solidFill>
                  <a:srgbClr val="C00000"/>
                </a:solidFill>
              </a:rPr>
              <a:t>Alaptörvényi alapok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135560" y="1196752"/>
            <a:ext cx="7704856" cy="5543550"/>
          </a:xfrm>
        </p:spPr>
        <p:txBody>
          <a:bodyPr rtlCol="0">
            <a:normAutofit fontScale="92500" lnSpcReduction="10000"/>
          </a:bodyPr>
          <a:lstStyle/>
          <a:p>
            <a:pPr>
              <a:lnSpc>
                <a:spcPct val="70000"/>
              </a:lnSpc>
              <a:buNone/>
              <a:defRPr/>
            </a:pPr>
            <a:endParaRPr lang="hu-HU" sz="1900" b="1" dirty="0"/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Helyi önállóság (autonómia) 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rendeletalkotás 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szervezetalakítás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társulási szabadság (</a:t>
            </a:r>
            <a:r>
              <a:rPr lang="hu-HU" sz="2600" b="1" u="sng" dirty="0">
                <a:cs typeface="Times New Roman" panose="02020603050405020304" pitchFamily="18" charset="0"/>
              </a:rPr>
              <a:t>de</a:t>
            </a:r>
            <a:r>
              <a:rPr lang="hu-HU" sz="2600" dirty="0">
                <a:cs typeface="Times New Roman" panose="02020603050405020304" pitchFamily="18" charset="0"/>
              </a:rPr>
              <a:t> társulás alakítása törvényben kötelezővé tehető)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gazdasági önállóság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Petíciós jog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véleménynyilvánítás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felterjesztési jog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Önkormányzati jogok védelme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Alkotmánybíróság </a:t>
            </a:r>
          </a:p>
          <a:p>
            <a:pPr marL="754380" lvl="1" indent="-342900">
              <a:buClr>
                <a:schemeClr val="tx1"/>
              </a:buClr>
              <a:defRPr/>
            </a:pPr>
            <a:r>
              <a:rPr lang="hu-HU" sz="2600" dirty="0">
                <a:cs typeface="Times New Roman" panose="02020603050405020304" pitchFamily="18" charset="0"/>
              </a:rPr>
              <a:t>bírói jogvédelem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hu-HU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Nyilvánosság</a:t>
            </a:r>
          </a:p>
        </p:txBody>
      </p:sp>
    </p:spTree>
    <p:extLst>
      <p:ext uri="{BB962C8B-B14F-4D97-AF65-F5344CB8AC3E}">
        <p14:creationId xmlns:p14="http://schemas.microsoft.com/office/powerpoint/2010/main" val="2156231605"/>
      </p:ext>
    </p:extLst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81586" y="117566"/>
            <a:ext cx="6264696" cy="1268760"/>
          </a:xfrm>
        </p:spPr>
        <p:txBody>
          <a:bodyPr/>
          <a:lstStyle/>
          <a:p>
            <a:pPr algn="ctr">
              <a:defRPr/>
            </a:pPr>
            <a:r>
              <a:rPr lang="hu-HU" sz="2400" dirty="0">
                <a:solidFill>
                  <a:srgbClr val="C00000"/>
                </a:solidFill>
              </a:rPr>
              <a:t>Az EU szabályozás helyi önkormányzatokat </a:t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>
                <a:solidFill>
                  <a:srgbClr val="C00000"/>
                </a:solidFill>
              </a:rPr>
              <a:t>érintő legfontosabb területei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528" y="1196753"/>
            <a:ext cx="8532812" cy="4824859"/>
          </a:xfrm>
        </p:spPr>
        <p:txBody>
          <a:bodyPr>
            <a:normAutofit fontScale="92500"/>
          </a:bodyPr>
          <a:lstStyle/>
          <a:p>
            <a:pPr marL="533400" indent="-533400">
              <a:spcBef>
                <a:spcPts val="1200"/>
              </a:spcBef>
              <a:buNone/>
            </a:pPr>
            <a:endParaRPr lang="hu-HU" altLang="hu-HU" sz="1900" dirty="0">
              <a:ea typeface="Arial Unicode MS" pitchFamily="34" charset="-128"/>
              <a:cs typeface="Arial Unicode MS" pitchFamily="34" charset="-128"/>
            </a:endParaRPr>
          </a:p>
          <a:p>
            <a:pPr marL="533400" indent="-533400">
              <a:buFont typeface="Arial" charset="0"/>
              <a:buChar char="•"/>
            </a:pPr>
            <a:r>
              <a:rPr lang="hu-HU" altLang="hu-HU" dirty="0"/>
              <a:t>i</a:t>
            </a:r>
            <a:r>
              <a:rPr lang="hu-HU" altLang="hu-HU" sz="3200" dirty="0"/>
              <a:t>vóvízminőség-javítás</a:t>
            </a:r>
          </a:p>
          <a:p>
            <a:pPr marL="533400" indent="-533400">
              <a:buFont typeface="Arial" charset="0"/>
              <a:buChar char="•"/>
            </a:pPr>
            <a:r>
              <a:rPr lang="hu-HU" altLang="hu-HU" sz="3200" dirty="0"/>
              <a:t>szennyvízelvezetés és –tisztítás, szennyvízkezelés fejlesztése</a:t>
            </a:r>
          </a:p>
          <a:p>
            <a:pPr marL="533400" indent="-533400">
              <a:buFont typeface="Arial" charset="0"/>
              <a:buChar char="•"/>
            </a:pPr>
            <a:r>
              <a:rPr lang="hu-HU" altLang="hu-HU" dirty="0"/>
              <a:t>t</a:t>
            </a:r>
            <a:r>
              <a:rPr lang="hu-HU" altLang="hu-HU" sz="3200" dirty="0"/>
              <a:t>elepülési hulladékgazdálkodással kapcsolatos fejlesztések </a:t>
            </a:r>
          </a:p>
          <a:p>
            <a:pPr marL="533400" indent="-533400">
              <a:buFont typeface="Arial" charset="0"/>
              <a:buChar char="•"/>
            </a:pPr>
            <a:r>
              <a:rPr lang="hu-HU" altLang="hu-HU" sz="3200" dirty="0"/>
              <a:t>levegő minőségének védelmével kapcsolatos előírások</a:t>
            </a:r>
          </a:p>
          <a:p>
            <a:pPr marL="533400" indent="-533400">
              <a:buFont typeface="Arial" charset="0"/>
              <a:buChar char="•"/>
            </a:pPr>
            <a:r>
              <a:rPr lang="hu-HU" altLang="hu-HU" sz="3200" dirty="0"/>
              <a:t>megújuló energiaforrások alkalmazása és energiahatékonysági fejlesztések </a:t>
            </a:r>
          </a:p>
        </p:txBody>
      </p:sp>
    </p:spTree>
    <p:extLst>
      <p:ext uri="{BB962C8B-B14F-4D97-AF65-F5344CB8AC3E}">
        <p14:creationId xmlns:p14="http://schemas.microsoft.com/office/powerpoint/2010/main" val="2986593197"/>
      </p:ext>
    </p:extLst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50" y="194684"/>
            <a:ext cx="8713787" cy="1340768"/>
          </a:xfrm>
        </p:spPr>
        <p:txBody>
          <a:bodyPr/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Országos kötelezettségek –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önkormányzati végrehajtás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991544" y="1628801"/>
            <a:ext cx="8280400" cy="4537075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endParaRPr lang="hu-HU" b="1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hu-HU" b="1" dirty="0">
                <a:latin typeface="+mj-lt"/>
                <a:cs typeface="Times New Roman" panose="02020603050405020304" pitchFamily="18" charset="0"/>
              </a:rPr>
              <a:t>Jogharmonizációs feladatok és következmények </a:t>
            </a:r>
          </a:p>
          <a:p>
            <a:pPr lvl="1">
              <a:defRPr/>
            </a:pPr>
            <a:r>
              <a:rPr lang="hu-HU" sz="2600" dirty="0">
                <a:latin typeface="+mj-lt"/>
                <a:cs typeface="Times New Roman" panose="02020603050405020304" pitchFamily="18" charset="0"/>
              </a:rPr>
              <a:t>irányelv, kötelezettségszegés következményei</a:t>
            </a:r>
          </a:p>
          <a:p>
            <a:pPr lvl="1">
              <a:defRPr/>
            </a:pPr>
            <a:r>
              <a:rPr lang="hu-HU" sz="2600" dirty="0">
                <a:latin typeface="+mj-lt"/>
                <a:cs typeface="Times New Roman" panose="02020603050405020304" pitchFamily="18" charset="0"/>
              </a:rPr>
              <a:t>hatalommegosztásra való hivatkozás kizárása</a:t>
            </a:r>
          </a:p>
          <a:p>
            <a:pPr marL="457200" lvl="1" indent="0">
              <a:buNone/>
              <a:defRPr/>
            </a:pPr>
            <a:endParaRPr lang="hu-HU" sz="26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hu-HU" b="1" dirty="0">
                <a:latin typeface="+mj-lt"/>
                <a:cs typeface="Times New Roman" panose="02020603050405020304" pitchFamily="18" charset="0"/>
              </a:rPr>
              <a:t>Kormányzati beavatkozások</a:t>
            </a:r>
          </a:p>
          <a:p>
            <a:pPr lvl="1">
              <a:defRPr/>
            </a:pPr>
            <a:r>
              <a:rPr lang="hu-HU" dirty="0" err="1">
                <a:latin typeface="+mj-lt"/>
                <a:cs typeface="Times New Roman" panose="02020603050405020304" pitchFamily="18" charset="0"/>
              </a:rPr>
              <a:t>Mötv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. 16. §-a</a:t>
            </a:r>
          </a:p>
          <a:p>
            <a:pPr lvl="1"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170/2012. (VII. 23.) Korm. rendelet</a:t>
            </a:r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endParaRPr lang="hu-HU" sz="24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663650702"/>
      </p:ext>
    </p:extLst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7638"/>
          </a:xfrm>
        </p:spPr>
        <p:txBody>
          <a:bodyPr/>
          <a:lstStyle/>
          <a:p>
            <a:r>
              <a:rPr lang="hu-HU" sz="3600" dirty="0">
                <a:solidFill>
                  <a:srgbClr val="C00000"/>
                </a:solidFill>
              </a:rPr>
              <a:t>Új trendek, új elvárások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2060849"/>
            <a:ext cx="8229600" cy="336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églalap 3"/>
          <p:cNvSpPr/>
          <p:nvPr/>
        </p:nvSpPr>
        <p:spPr>
          <a:xfrm>
            <a:off x="1797162" y="1628800"/>
            <a:ext cx="1778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  <a:defRPr/>
            </a:pPr>
            <a:r>
              <a:rPr lang="hu-HU" sz="2800" dirty="0">
                <a:latin typeface="+mj-lt"/>
                <a:cs typeface="Times New Roman" panose="02020603050405020304" pitchFamily="18" charset="0"/>
              </a:rPr>
              <a:t>EU 2020</a:t>
            </a:r>
          </a:p>
        </p:txBody>
      </p:sp>
      <p:sp>
        <p:nvSpPr>
          <p:cNvPr id="5" name="Téglalap 4"/>
          <p:cNvSpPr/>
          <p:nvPr/>
        </p:nvSpPr>
        <p:spPr>
          <a:xfrm>
            <a:off x="1974685" y="5229200"/>
            <a:ext cx="74369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  <a:defRPr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Integrációs eszközök, integrációs törekvések</a:t>
            </a:r>
          </a:p>
          <a:p>
            <a:pPr marL="533400" indent="-533400" algn="just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CLLD</a:t>
            </a:r>
          </a:p>
          <a:p>
            <a:pPr marL="533400" indent="-533400" algn="just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ITI</a:t>
            </a:r>
          </a:p>
          <a:p>
            <a:pPr algn="just">
              <a:buClr>
                <a:schemeClr val="tx1"/>
              </a:buClr>
              <a:defRPr/>
            </a:pPr>
            <a:r>
              <a:rPr lang="hu-HU" sz="2200" dirty="0" err="1">
                <a:latin typeface="+mj-lt"/>
                <a:cs typeface="Times New Roman" panose="02020603050405020304" pitchFamily="18" charset="0"/>
              </a:rPr>
              <a:t>Mötv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. elvárásai – jó önkormányzás követelményei</a:t>
            </a:r>
          </a:p>
        </p:txBody>
      </p:sp>
    </p:spTree>
    <p:extLst>
      <p:ext uri="{BB962C8B-B14F-4D97-AF65-F5344CB8AC3E}">
        <p14:creationId xmlns:p14="http://schemas.microsoft.com/office/powerpoint/2010/main" val="245746424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Új trendek, új elvárások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EU 2021-2027</a:t>
            </a:r>
          </a:p>
          <a:p>
            <a:endParaRPr lang="hu-HU" dirty="0"/>
          </a:p>
          <a:p>
            <a:r>
              <a:rPr lang="hu-HU" dirty="0" err="1"/>
              <a:t>NextGenerationEU</a:t>
            </a:r>
            <a:endParaRPr lang="hu-HU" dirty="0"/>
          </a:p>
          <a:p>
            <a:r>
              <a:rPr lang="hu-HU" dirty="0"/>
              <a:t>Helyreállítási és </a:t>
            </a:r>
            <a:r>
              <a:rPr lang="hu-HU" dirty="0" err="1"/>
              <a:t>Rezilienciaépítési</a:t>
            </a:r>
            <a:r>
              <a:rPr lang="hu-HU" dirty="0"/>
              <a:t> Eszköz (RRF)</a:t>
            </a:r>
          </a:p>
          <a:p>
            <a:r>
              <a:rPr lang="hu-HU" dirty="0"/>
              <a:t>Magyarország Helyreállítási és </a:t>
            </a:r>
            <a:r>
              <a:rPr lang="hu-HU"/>
              <a:t>Alkalmazkodási Terve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261973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615" y="469653"/>
            <a:ext cx="7847012" cy="72008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Szemléletváltás  a </a:t>
            </a:r>
            <a:r>
              <a:rPr lang="hu-HU" sz="3600" dirty="0" err="1">
                <a:solidFill>
                  <a:srgbClr val="C00000"/>
                </a:solidFill>
              </a:rPr>
              <a:t>településmendzsmentben</a:t>
            </a:r>
            <a:endParaRPr lang="hu-HU" sz="36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47529" y="2276872"/>
            <a:ext cx="8425185" cy="211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hu-HU" sz="2800" kern="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inkluzív önkormányzat fogalma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defRPr/>
            </a:pPr>
            <a:r>
              <a:rPr lang="hu-HU" sz="2800" kern="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közösségvezérelt működés</a:t>
            </a:r>
          </a:p>
          <a:p>
            <a:pPr lvl="1" eaLnBrk="1" fontAlgn="auto" hangingPunct="1"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hu-HU" sz="2000" kern="0" dirty="0">
                <a:latin typeface="+mj-lt"/>
                <a:cs typeface="Times New Roman" panose="02020603050405020304" pitchFamily="18" charset="0"/>
              </a:rPr>
              <a:t>A bevonás elvei</a:t>
            </a:r>
          </a:p>
        </p:txBody>
      </p:sp>
    </p:spTree>
    <p:extLst>
      <p:ext uri="{BB962C8B-B14F-4D97-AF65-F5344CB8AC3E}">
        <p14:creationId xmlns:p14="http://schemas.microsoft.com/office/powerpoint/2010/main" val="288866490"/>
      </p:ext>
    </p:extLst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1524000" y="1268760"/>
            <a:ext cx="9144000" cy="4032448"/>
          </a:xfrm>
          <a:prstGeom prst="rect">
            <a:avLst/>
          </a:prstGeom>
        </p:spPr>
        <p:txBody>
          <a:bodyPr anchor="ctr"/>
          <a:lstStyle>
            <a:lvl1pPr marL="484188" algn="r" rtl="0" fontAlgn="base">
              <a:spcBef>
                <a:spcPct val="0"/>
              </a:spcBef>
              <a:spcAft>
                <a:spcPct val="0"/>
              </a:spcAft>
              <a:defRPr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965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2pPr>
            <a:lvl3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3pPr>
            <a:lvl4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4pPr>
            <a:lvl5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5pPr>
            <a:lvl6pPr marL="9413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6pPr>
            <a:lvl7pPr marL="13985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7pPr>
            <a:lvl8pPr marL="18557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8pPr>
            <a:lvl9pPr marL="23129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9pPr>
          </a:lstStyle>
          <a:p>
            <a:pPr marL="3175" algn="ctr" fontAlgn="auto">
              <a:spcAft>
                <a:spcPts val="0"/>
              </a:spcAft>
              <a:defRPr/>
            </a:pPr>
            <a:r>
              <a:rPr lang="hu-HU" sz="32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köszönöm megtisztelő </a:t>
            </a:r>
          </a:p>
          <a:p>
            <a:pPr marL="3175" algn="ctr" fontAlgn="auto">
              <a:spcAft>
                <a:spcPts val="0"/>
              </a:spcAft>
              <a:defRPr/>
            </a:pPr>
            <a:r>
              <a:rPr lang="hu-HU" sz="32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figyelmüket!</a:t>
            </a:r>
          </a:p>
          <a:p>
            <a:pPr marL="3175" algn="ctr" fontAlgn="auto">
              <a:spcAft>
                <a:spcPts val="0"/>
              </a:spcAft>
              <a:defRPr/>
            </a:pPr>
            <a:endParaRPr lang="hu-HU" sz="2000" b="1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cs typeface="Times New Roman" panose="02020603050405020304" pitchFamily="18" charset="0"/>
            </a:endParaRPr>
          </a:p>
          <a:p>
            <a:pPr marL="3175" algn="ctr" fontAlgn="auto">
              <a:spcAft>
                <a:spcPts val="0"/>
              </a:spcAft>
              <a:defRPr/>
            </a:pPr>
            <a:endParaRPr lang="hu-HU" sz="2400" b="1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cs typeface="Times New Roman" panose="02020603050405020304" pitchFamily="18" charset="0"/>
            </a:endParaRPr>
          </a:p>
          <a:p>
            <a:pPr marL="3175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sikeres felkészülést </a:t>
            </a:r>
          </a:p>
          <a:p>
            <a:pPr marL="3175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kívánok!</a:t>
            </a:r>
          </a:p>
        </p:txBody>
      </p:sp>
    </p:spTree>
    <p:extLst>
      <p:ext uri="{BB962C8B-B14F-4D97-AF65-F5344CB8AC3E}">
        <p14:creationId xmlns:p14="http://schemas.microsoft.com/office/powerpoint/2010/main" val="68520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867989" y="358344"/>
            <a:ext cx="8404806" cy="739552"/>
          </a:xfrm>
        </p:spPr>
        <p:txBody>
          <a:bodyPr>
            <a:noAutofit/>
          </a:bodyPr>
          <a:lstStyle/>
          <a:p>
            <a:pPr marL="363538" indent="-363538" algn="ctr">
              <a:defRPr/>
            </a:pPr>
            <a:r>
              <a:rPr lang="hu-HU" sz="2800" dirty="0">
                <a:solidFill>
                  <a:srgbClr val="C00000"/>
                </a:solidFill>
              </a:rPr>
              <a:t>A helyi önkormányzás gyakorlásának közvetlen módjai</a:t>
            </a:r>
          </a:p>
        </p:txBody>
      </p:sp>
      <p:sp>
        <p:nvSpPr>
          <p:cNvPr id="14339" name="Tartalom helye 1"/>
          <p:cNvSpPr>
            <a:spLocks noGrp="1"/>
          </p:cNvSpPr>
          <p:nvPr>
            <p:ph idx="1"/>
          </p:nvPr>
        </p:nvSpPr>
        <p:spPr>
          <a:xfrm>
            <a:off x="2135891" y="1452257"/>
            <a:ext cx="8136904" cy="51836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hu-HU" altLang="hu-HU" dirty="0"/>
          </a:p>
          <a:p>
            <a:pPr marL="0" indent="0">
              <a:buNone/>
              <a:defRPr/>
            </a:pPr>
            <a:endParaRPr lang="hu-HU" altLang="hu-HU" dirty="0"/>
          </a:p>
          <a:p>
            <a:pPr marL="0" indent="0">
              <a:buNone/>
              <a:defRPr/>
            </a:pPr>
            <a:endParaRPr lang="hu-HU" altLang="hu-HU" dirty="0"/>
          </a:p>
          <a:p>
            <a:endParaRPr lang="hu-HU" dirty="0"/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endParaRPr lang="hu-HU" sz="6800" b="1" dirty="0"/>
          </a:p>
          <a:p>
            <a:pPr marL="0" indent="0">
              <a:buNone/>
            </a:pPr>
            <a:endParaRPr lang="hu-HU" sz="6800" b="1" dirty="0"/>
          </a:p>
          <a:p>
            <a:pPr marL="0" indent="0">
              <a:buNone/>
            </a:pPr>
            <a:r>
              <a:rPr lang="hu-HU" sz="7200" b="1" dirty="0"/>
              <a:t>Nem lehet helyi népszavazást tartani</a:t>
            </a:r>
          </a:p>
          <a:p>
            <a:pPr lvl="0"/>
            <a:r>
              <a:rPr lang="hu-HU" sz="7200" dirty="0"/>
              <a:t>a költségvetésről és a zárszámadásról,</a:t>
            </a:r>
          </a:p>
          <a:p>
            <a:pPr lvl="0"/>
            <a:r>
              <a:rPr lang="hu-HU" sz="7200" dirty="0"/>
              <a:t>a helyi adókról,</a:t>
            </a:r>
          </a:p>
          <a:p>
            <a:pPr lvl="0"/>
            <a:r>
              <a:rPr lang="hu-HU" sz="7200" dirty="0"/>
              <a:t>a képviselő-testület hatáskörébe tartozó személyi és szervezetalakítási kérdésről,</a:t>
            </a:r>
          </a:p>
          <a:p>
            <a:r>
              <a:rPr lang="hu-HU" sz="7200" dirty="0"/>
              <a:t>a képviselő-testület feloszlásának a kimondásáról.</a:t>
            </a:r>
          </a:p>
          <a:p>
            <a:pPr marL="0" indent="0">
              <a:buNone/>
            </a:pPr>
            <a:r>
              <a:rPr lang="hu-HU" sz="7200" b="1" dirty="0"/>
              <a:t>Helyi népszavazás kezdeményezésére jogosultak</a:t>
            </a:r>
            <a:r>
              <a:rPr lang="hu-HU" sz="7200" dirty="0"/>
              <a:t>:</a:t>
            </a:r>
          </a:p>
          <a:p>
            <a:r>
              <a:rPr lang="hu-HU" sz="7200" dirty="0"/>
              <a:t> a képviselő-testület tagjainak legalább egynegyede,</a:t>
            </a:r>
          </a:p>
          <a:p>
            <a:r>
              <a:rPr lang="hu-HU" sz="7200" dirty="0"/>
              <a:t> a képviselő-testület bizottsága,</a:t>
            </a:r>
          </a:p>
          <a:p>
            <a:r>
              <a:rPr lang="hu-HU" sz="7200" dirty="0"/>
              <a:t> az önkormányzati rendeletben meghatározott számú választópolgár, de a választópolgárok min. 10 %-a és </a:t>
            </a:r>
            <a:r>
              <a:rPr lang="hu-HU" sz="7200" dirty="0" err="1"/>
              <a:t>max</a:t>
            </a:r>
            <a:r>
              <a:rPr lang="hu-HU" sz="7200" dirty="0"/>
              <a:t>. 25%-a. </a:t>
            </a:r>
            <a:endParaRPr lang="hu-HU" altLang="hu-HU" sz="7200" b="1" dirty="0"/>
          </a:p>
        </p:txBody>
      </p:sp>
      <p:sp>
        <p:nvSpPr>
          <p:cNvPr id="25604" name="Text Box 2058"/>
          <p:cNvSpPr txBox="1">
            <a:spLocks noChangeArrowheads="1"/>
          </p:cNvSpPr>
          <p:nvPr/>
        </p:nvSpPr>
        <p:spPr bwMode="auto">
          <a:xfrm>
            <a:off x="7319964" y="4221163"/>
            <a:ext cx="313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b="1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25605" name="AutoShape 2060"/>
          <p:cNvSpPr>
            <a:spLocks noChangeArrowheads="1"/>
          </p:cNvSpPr>
          <p:nvPr/>
        </p:nvSpPr>
        <p:spPr bwMode="auto">
          <a:xfrm>
            <a:off x="2279651" y="1557338"/>
            <a:ext cx="2087563" cy="792162"/>
          </a:xfrm>
          <a:prstGeom prst="flowChartInternalStorag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1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7" name="Oval 2061"/>
          <p:cNvSpPr>
            <a:spLocks noChangeArrowheads="1"/>
          </p:cNvSpPr>
          <p:nvPr/>
        </p:nvSpPr>
        <p:spPr bwMode="auto">
          <a:xfrm>
            <a:off x="2639616" y="1537749"/>
            <a:ext cx="2880320" cy="131498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hu-H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Helyi népszavazás</a:t>
            </a:r>
          </a:p>
        </p:txBody>
      </p:sp>
      <p:sp>
        <p:nvSpPr>
          <p:cNvPr id="25612" name="AutoShape 2068"/>
          <p:cNvSpPr>
            <a:spLocks noChangeArrowheads="1"/>
          </p:cNvSpPr>
          <p:nvPr/>
        </p:nvSpPr>
        <p:spPr bwMode="auto">
          <a:xfrm>
            <a:off x="3000376" y="2852739"/>
            <a:ext cx="3311525" cy="1512887"/>
          </a:xfrm>
          <a:prstGeom prst="cloud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4800" b="1" i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13" name="AutoShape 2069"/>
          <p:cNvSpPr>
            <a:spLocks noChangeArrowheads="1"/>
          </p:cNvSpPr>
          <p:nvPr/>
        </p:nvSpPr>
        <p:spPr bwMode="auto">
          <a:xfrm>
            <a:off x="2351088" y="4005264"/>
            <a:ext cx="2736850" cy="1296987"/>
          </a:xfrm>
          <a:prstGeom prst="cloud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4800" b="1" i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16" name="Rectangle 2074"/>
          <p:cNvSpPr>
            <a:spLocks noChangeArrowheads="1"/>
          </p:cNvSpPr>
          <p:nvPr/>
        </p:nvSpPr>
        <p:spPr bwMode="auto">
          <a:xfrm>
            <a:off x="8688388" y="4868863"/>
            <a:ext cx="431800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Palatino Linotype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14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5303912" y="214973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kerekített téglalap feliratnak 10"/>
          <p:cNvSpPr/>
          <p:nvPr/>
        </p:nvSpPr>
        <p:spPr>
          <a:xfrm>
            <a:off x="6653795" y="1343683"/>
            <a:ext cx="3888432" cy="1800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rgbClr val="FF0000"/>
                </a:solidFill>
                <a:latin typeface="+mj-lt"/>
                <a:ea typeface="Calibri"/>
              </a:rPr>
              <a:t>A helyi önkormányzat képviselő-testülete helyi népszavazást rendelhet el        a képviselő-testület hatáskörébe tartozó ügyben</a:t>
            </a:r>
            <a:endParaRPr lang="hu-HU" sz="2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4128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C19A5E"/>
      </a:dk2>
      <a:lt2>
        <a:srgbClr val="F2F2F2"/>
      </a:lt2>
      <a:accent1>
        <a:srgbClr val="0C0C0C"/>
      </a:accent1>
      <a:accent2>
        <a:srgbClr val="F1C98B"/>
      </a:accent2>
      <a:accent3>
        <a:srgbClr val="9E8042"/>
      </a:accent3>
      <a:accent4>
        <a:srgbClr val="EEB563"/>
      </a:accent4>
      <a:accent5>
        <a:srgbClr val="D9332A"/>
      </a:accent5>
      <a:accent6>
        <a:srgbClr val="64AD80"/>
      </a:accent6>
      <a:hlink>
        <a:srgbClr val="0563C1"/>
      </a:hlink>
      <a:folHlink>
        <a:srgbClr val="954F72"/>
      </a:folHlink>
    </a:clrScheme>
    <a:fontScheme name="1. egyéni sé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CDED76E5-98E3-4581-BEAF-820A155584A4}" vid="{4544E563-C049-42F6-824C-8BFA254D6E2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NKE_prezentációs sablon_magyar</Template>
  <TotalTime>74</TotalTime>
  <Words>3793</Words>
  <Application>Microsoft Office PowerPoint</Application>
  <PresentationFormat>Szélesvásznú</PresentationFormat>
  <Paragraphs>786</Paragraphs>
  <Slides>85</Slides>
  <Notes>23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85</vt:i4>
      </vt:variant>
    </vt:vector>
  </HeadingPairs>
  <TitlesOfParts>
    <vt:vector size="92" baseType="lpstr">
      <vt:lpstr>Arial</vt:lpstr>
      <vt:lpstr>Calibri</vt:lpstr>
      <vt:lpstr>Century Gothic</vt:lpstr>
      <vt:lpstr>Times New Roman</vt:lpstr>
      <vt:lpstr>Verdana</vt:lpstr>
      <vt:lpstr>Wingdings</vt:lpstr>
      <vt:lpstr>Office-téma</vt:lpstr>
      <vt:lpstr>KÖZIGAZGATÁSI SZAKVIZSGA Választott tárgy Önkormányzati igazgatás</vt:lpstr>
      <vt:lpstr>PowerPoint-bemutató</vt:lpstr>
      <vt:lpstr>1. fejezet A helyi önkormányzati rendszer</vt:lpstr>
      <vt:lpstr>A helyi önkormányzati rendszer</vt:lpstr>
      <vt:lpstr> Az önkormányzati rendszer  előzménye és története</vt:lpstr>
      <vt:lpstr>Az európai önkormányzati rendszerek </vt:lpstr>
      <vt:lpstr>  A Helyi Önkormányzatok  Európai Chartája</vt:lpstr>
      <vt:lpstr>  Alaptörvényi alapok</vt:lpstr>
      <vt:lpstr>A helyi önkormányzás gyakorlásának közvetlen módjai</vt:lpstr>
      <vt:lpstr>A közigazgatási reform és az Mötv.  hatása az önkormányzati rendszerre</vt:lpstr>
      <vt:lpstr>   </vt:lpstr>
      <vt:lpstr>2. fejezet A helyi önkormányzatok típusai, a helyi önkormányzatok és szerveik által ellátott feladatok rendszere</vt:lpstr>
      <vt:lpstr>A helyi önkormányzatok típusai</vt:lpstr>
      <vt:lpstr> Feladat- és hatáskörök - címzett szerint - </vt:lpstr>
      <vt:lpstr>PowerPoint-bemutató</vt:lpstr>
      <vt:lpstr>Kötelező feladatok</vt:lpstr>
      <vt:lpstr>Kötelező feladatok  az Mötv. alapján </vt:lpstr>
      <vt:lpstr>Kötelező feladatok  törvények alapján</vt:lpstr>
      <vt:lpstr>Önként vállalt feladatok</vt:lpstr>
      <vt:lpstr>Feladat- és hatáskörök telepítése, vállalása</vt:lpstr>
      <vt:lpstr>Az önkormányzati feladatellátás</vt:lpstr>
      <vt:lpstr>3. fejezet A helyi önkormányzatok szervei és működésük</vt:lpstr>
      <vt:lpstr> Helyi önkormányzati képviselő</vt:lpstr>
      <vt:lpstr>A képviselő-testület működése</vt:lpstr>
      <vt:lpstr>Bizottságok, részönkormányzatok</vt:lpstr>
      <vt:lpstr>A helyi önkormányzatok társulásai</vt:lpstr>
      <vt:lpstr>Az önkormányzat döntéshozatala</vt:lpstr>
      <vt:lpstr>Tisztségviselők</vt:lpstr>
      <vt:lpstr>A polgármester</vt:lpstr>
      <vt:lpstr>A jegyző</vt:lpstr>
      <vt:lpstr>A polgármesteri hivatal</vt:lpstr>
      <vt:lpstr>Közös önkormányzati hivatal</vt:lpstr>
      <vt:lpstr>4. fejezet Az önkormányzatokkal kapcsolatos  állami feladatok</vt:lpstr>
      <vt:lpstr>Az Országgyűlés feladatai</vt:lpstr>
      <vt:lpstr>Az Országgyűlés feladatai</vt:lpstr>
      <vt:lpstr>A köztársasági elnök feladatai</vt:lpstr>
      <vt:lpstr>A Kormány feladatai</vt:lpstr>
      <vt:lpstr>A miniszterek feladatai</vt:lpstr>
      <vt:lpstr>A miniszterek feladatai</vt:lpstr>
      <vt:lpstr>A kormányhivatal feladatai</vt:lpstr>
      <vt:lpstr>A törvényességi felügyelet </vt:lpstr>
      <vt:lpstr>5. fejezet A helyi önkormányzatok működésének és gazdálkodásának jogi alapjai</vt:lpstr>
      <vt:lpstr>Az államháztartás alrendszerei  (emlékeztető)</vt:lpstr>
      <vt:lpstr>Magyarország Alaptörvénye  </vt:lpstr>
      <vt:lpstr> Magyarország Alaptörvénye  </vt:lpstr>
      <vt:lpstr>Magyarország helyi  önkormányzatairól szóló törvény  </vt:lpstr>
      <vt:lpstr> Az államháztartásról  szóló törvény  </vt:lpstr>
      <vt:lpstr>Jogszabályok</vt:lpstr>
      <vt:lpstr>Az önkormányzatok    gazdálkodása               </vt:lpstr>
      <vt:lpstr>Az önkormányzat saját bevételei</vt:lpstr>
      <vt:lpstr>Az átengedett központi bevételek </vt:lpstr>
      <vt:lpstr>Állami hozzájárulások,  támogatások</vt:lpstr>
      <vt:lpstr>Hosszú távú stratégia,  gazdasági program</vt:lpstr>
      <vt:lpstr>Célként meghatározható:</vt:lpstr>
      <vt:lpstr>Befolyásoló tényezők</vt:lpstr>
      <vt:lpstr>Mit vegyünk számba? </vt:lpstr>
      <vt:lpstr>Mit vegyünk számba? </vt:lpstr>
      <vt:lpstr>Mit vegyünk számba? </vt:lpstr>
      <vt:lpstr>Mit vegyünk számba? </vt:lpstr>
      <vt:lpstr>Mit vegyünk számba? </vt:lpstr>
      <vt:lpstr>Az önkormányzat éves  költségvetése</vt:lpstr>
      <vt:lpstr>A költségvetés tartalma</vt:lpstr>
      <vt:lpstr>Éves költségvetés</vt:lpstr>
      <vt:lpstr>A feladatfinanszírozás rendszere</vt:lpstr>
      <vt:lpstr>Példa  az önfenntartó feladatokra:</vt:lpstr>
      <vt:lpstr>A feladatfinanszírozás elemei</vt:lpstr>
      <vt:lpstr>Adósságrendezési eljárás</vt:lpstr>
      <vt:lpstr>Adósságrendezési eljárás</vt:lpstr>
      <vt:lpstr>Adósságrendezési eljárás</vt:lpstr>
      <vt:lpstr>Az önkormányzatok vagyona</vt:lpstr>
      <vt:lpstr>Az önkormányzatok vagyona</vt:lpstr>
      <vt:lpstr>Forgalomképtelen törzsvagyon</vt:lpstr>
      <vt:lpstr>Önkormányzat kizárólagos  tulajdonát képező vagyon</vt:lpstr>
      <vt:lpstr>Korlátozottan forgalomképes törzsvagyon</vt:lpstr>
      <vt:lpstr>Vagyonkataszter</vt:lpstr>
      <vt:lpstr>A gazdálkodás ellenőrzése Államháztartási kontrollok</vt:lpstr>
      <vt:lpstr>Pénzügyi Bizottság</vt:lpstr>
      <vt:lpstr>6. fejezet Az Európai Unióhoz történő csatlakozás önkormányzati vonatkozásai Magyarországon</vt:lpstr>
      <vt:lpstr>A helyi jogalkotás és az EU</vt:lpstr>
      <vt:lpstr>Az EU szabályozás helyi önkormányzatokat  érintő legfontosabb területei </vt:lpstr>
      <vt:lpstr>Országos kötelezettségek –  önkormányzati végrehajtás</vt:lpstr>
      <vt:lpstr>Új trendek, új elvárások</vt:lpstr>
      <vt:lpstr>Új trendek, új elvárások</vt:lpstr>
      <vt:lpstr>Szemléletváltás  a településmendzsmentben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Albert Máté Tibor</dc:creator>
  <cp:lastModifiedBy>Kukorelli András</cp:lastModifiedBy>
  <cp:revision>13</cp:revision>
  <dcterms:created xsi:type="dcterms:W3CDTF">2020-01-30T10:32:07Z</dcterms:created>
  <dcterms:modified xsi:type="dcterms:W3CDTF">2025-03-06T13:11:06Z</dcterms:modified>
</cp:coreProperties>
</file>