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58" r:id="rId3"/>
    <p:sldId id="34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4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43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44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45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46" r:id="rId79"/>
    <p:sldId id="335" r:id="rId80"/>
    <p:sldId id="336" r:id="rId81"/>
    <p:sldId id="337" r:id="rId82"/>
    <p:sldId id="338" r:id="rId83"/>
    <p:sldId id="339" r:id="rId84"/>
    <p:sldId id="340" r:id="rId8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59695-C413-43F0-862F-95602B2D1699}" type="datetimeFigureOut">
              <a:rPr lang="hu-HU" smtClean="0"/>
              <a:t>2022.02.25.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7EC5B-8C5F-427E-8289-F57C0D2B58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57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9A7166-0435-4B8F-A5B7-167A4D3A9475}" type="slidenum">
              <a:rPr lang="hu-HU" altLang="hu-HU" sz="1200" b="0" smtClean="0">
                <a:solidFill>
                  <a:srgbClr val="000000"/>
                </a:solidFill>
              </a:rPr>
              <a:pPr/>
              <a:t>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0377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1584A99-0E07-4704-A7B2-E16D8D5A5A3F}" type="slidenum">
              <a:rPr lang="hu-HU" altLang="hu-HU" sz="1200" b="0" smtClean="0">
                <a:solidFill>
                  <a:srgbClr val="000000"/>
                </a:solidFill>
              </a:rPr>
              <a:pPr/>
              <a:t>24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Szervezeti és működési szabályzat alapján alapvetően</a:t>
            </a:r>
          </a:p>
        </p:txBody>
      </p:sp>
    </p:spTree>
    <p:extLst>
      <p:ext uri="{BB962C8B-B14F-4D97-AF65-F5344CB8AC3E}">
        <p14:creationId xmlns:p14="http://schemas.microsoft.com/office/powerpoint/2010/main" val="29264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32345E-947B-4251-B2D5-EA9CF03B6B29}" type="slidenum">
              <a:rPr lang="hu-HU" altLang="hu-HU" sz="1200" b="0" smtClean="0">
                <a:solidFill>
                  <a:srgbClr val="000000"/>
                </a:solidFill>
              </a:rPr>
              <a:pPr/>
              <a:t>28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Polgármester és alpolgármester viszonya! Jelölése, feladatainak meghatározása</a:t>
            </a:r>
          </a:p>
        </p:txBody>
      </p:sp>
    </p:spTree>
    <p:extLst>
      <p:ext uri="{BB962C8B-B14F-4D97-AF65-F5344CB8AC3E}">
        <p14:creationId xmlns:p14="http://schemas.microsoft.com/office/powerpoint/2010/main" val="389701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1306C0E-BF79-486A-AF7E-8D85C7310E1A}" type="slidenum">
              <a:rPr lang="hu-HU" altLang="hu-HU" sz="1200" b="0" smtClean="0">
                <a:solidFill>
                  <a:srgbClr val="000000"/>
                </a:solidFill>
              </a:rPr>
              <a:pPr/>
              <a:t>29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Érdemes kiemelni a polgármester szerepeit a képviselők munkájának (képzésének) segítésében, a civil szervezetekkel, a kisebbségi önkormányzatokkal való kapcsolatok fenntartásában és a gazdálkodó szervezetekkel való kapcsolattartásban.</a:t>
            </a:r>
          </a:p>
        </p:txBody>
      </p:sp>
    </p:spTree>
    <p:extLst>
      <p:ext uri="{BB962C8B-B14F-4D97-AF65-F5344CB8AC3E}">
        <p14:creationId xmlns:p14="http://schemas.microsoft.com/office/powerpoint/2010/main" val="1257409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81C5AE-BC9E-4E6C-B42B-9A9D82BAC806}" type="slidenum">
              <a:rPr lang="hu-HU" altLang="hu-HU" sz="1200" b="0" smtClean="0">
                <a:solidFill>
                  <a:srgbClr val="000000"/>
                </a:solidFill>
              </a:rPr>
              <a:pPr/>
              <a:t>30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 jegyző által gyakorolt munkáltatói jogok esetében polgármesteri egyetértési jogok érvényesülése!</a:t>
            </a:r>
          </a:p>
        </p:txBody>
      </p:sp>
    </p:spTree>
    <p:extLst>
      <p:ext uri="{BB962C8B-B14F-4D97-AF65-F5344CB8AC3E}">
        <p14:creationId xmlns:p14="http://schemas.microsoft.com/office/powerpoint/2010/main" val="1954605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CE48B8-9715-42B9-AE72-C782C9EF2D30}" type="slidenum">
              <a:rPr lang="hu-HU" altLang="hu-HU" sz="1200" b="0" smtClean="0">
                <a:solidFill>
                  <a:srgbClr val="000000"/>
                </a:solidFill>
              </a:rPr>
              <a:pPr/>
              <a:t>36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6738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A8A9077-61A8-485C-8654-FFC832B00D83}" type="slidenum">
              <a:rPr lang="hu-HU" altLang="hu-HU" sz="1200" b="0" smtClean="0">
                <a:solidFill>
                  <a:srgbClr val="000000"/>
                </a:solidFill>
              </a:rPr>
              <a:pPr/>
              <a:t>38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0609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39DCFCD-A0D6-4FFF-A732-353009523BE4}" type="slidenum">
              <a:rPr lang="hu-HU" altLang="hu-HU" sz="1200" b="0" smtClean="0">
                <a:solidFill>
                  <a:srgbClr val="000000"/>
                </a:solidFill>
              </a:rPr>
              <a:pPr/>
              <a:t>50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Pl. árbevételre: szemétszállítási díj lehet ilyen, helyiségbérleti díj.</a:t>
            </a:r>
          </a:p>
          <a:p>
            <a:pPr eaLnBrk="1" hangingPunct="1"/>
            <a:r>
              <a:rPr lang="hu-HU" altLang="hu-HU"/>
              <a:t>Privatizációs bevételekre: gázközmű</a:t>
            </a:r>
          </a:p>
          <a:p>
            <a:pPr eaLnBrk="1" hangingPunct="1"/>
            <a:r>
              <a:rPr lang="hu-HU" altLang="hu-HU"/>
              <a:t>Vagyon hozadékából származó bevétel: kötvény, értékpapír, kamat  </a:t>
            </a:r>
          </a:p>
        </p:txBody>
      </p:sp>
    </p:spTree>
    <p:extLst>
      <p:ext uri="{BB962C8B-B14F-4D97-AF65-F5344CB8AC3E}">
        <p14:creationId xmlns:p14="http://schemas.microsoft.com/office/powerpoint/2010/main" val="3474354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4CCD1D6-16C5-4C4B-9389-099B3E1CEDDC}" type="slidenum">
              <a:rPr lang="hu-HU" altLang="hu-HU" sz="1200" b="0" smtClean="0">
                <a:solidFill>
                  <a:srgbClr val="000000"/>
                </a:solidFill>
              </a:rPr>
              <a:pPr/>
              <a:t>51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3599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90F5920-6E4A-4A10-95E6-1DBD3E58C389}" type="slidenum">
              <a:rPr lang="hu-HU" altLang="hu-HU" sz="1200" b="0" smtClean="0">
                <a:solidFill>
                  <a:srgbClr val="000000"/>
                </a:solidFill>
              </a:rPr>
              <a:pPr/>
              <a:t>66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13 ezer önkormányzati költségvetési intézmény</a:t>
            </a:r>
          </a:p>
        </p:txBody>
      </p:sp>
    </p:spTree>
    <p:extLst>
      <p:ext uri="{BB962C8B-B14F-4D97-AF65-F5344CB8AC3E}">
        <p14:creationId xmlns:p14="http://schemas.microsoft.com/office/powerpoint/2010/main" val="3198906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29220" y="9443480"/>
            <a:ext cx="2930364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9D773BC-D090-4F34-B292-3BC0B36D4C4A}" type="slidenum">
              <a:rPr lang="hu-HU" altLang="hu-HU" sz="1200" b="0">
                <a:solidFill>
                  <a:srgbClr val="000000"/>
                </a:solidFill>
              </a:rPr>
              <a:pPr algn="r" eaLnBrk="1" hangingPunct="1"/>
              <a:t>70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példák</a:t>
            </a:r>
          </a:p>
        </p:txBody>
      </p:sp>
    </p:spTree>
    <p:extLst>
      <p:ext uri="{BB962C8B-B14F-4D97-AF65-F5344CB8AC3E}">
        <p14:creationId xmlns:p14="http://schemas.microsoft.com/office/powerpoint/2010/main" val="299602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6797CCC-1A42-4F3F-9494-3DA7EB45EB03}" type="slidenum">
              <a:rPr lang="hu-HU" altLang="hu-HU" sz="1200" b="0" smtClean="0">
                <a:solidFill>
                  <a:srgbClr val="000000"/>
                </a:solidFill>
              </a:rPr>
              <a:pPr/>
              <a:t>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 helyi népszavazás jogorvoslati rendje!</a:t>
            </a:r>
          </a:p>
        </p:txBody>
      </p:sp>
    </p:spTree>
    <p:extLst>
      <p:ext uri="{BB962C8B-B14F-4D97-AF65-F5344CB8AC3E}">
        <p14:creationId xmlns:p14="http://schemas.microsoft.com/office/powerpoint/2010/main" val="817093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B9FF36E-849A-4ED7-9ED0-7051E67C4638}" type="slidenum">
              <a:rPr lang="hu-HU" altLang="hu-HU" sz="1200" b="0" smtClean="0">
                <a:solidFill>
                  <a:srgbClr val="000000"/>
                </a:solidFill>
              </a:rPr>
              <a:pPr/>
              <a:t>79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Az Ötv.tkp. Kötelezettséget állapít meg.</a:t>
            </a:r>
          </a:p>
          <a:p>
            <a:pPr eaLnBrk="1" hangingPunct="1"/>
            <a:r>
              <a:rPr lang="hu-HU" altLang="hu-HU"/>
              <a:t>AB: az önkormányzat teljes bevételi rendszerén keresztül kell támogatni, nem jelent feladatfinanszírozást</a:t>
            </a:r>
          </a:p>
          <a:p>
            <a:pPr eaLnBrk="1" hangingPunct="1"/>
            <a:r>
              <a:rPr lang="hu-HU" altLang="hu-HU"/>
              <a:t>Charta: arányos támogatás elve</a:t>
            </a:r>
          </a:p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A gyakorlat az, hogy  az Országgyűlés támogatást állapít meg a kötelező feladatokhoz a mindenkori költségvetésben.</a:t>
            </a:r>
          </a:p>
        </p:txBody>
      </p:sp>
    </p:spTree>
    <p:extLst>
      <p:ext uri="{BB962C8B-B14F-4D97-AF65-F5344CB8AC3E}">
        <p14:creationId xmlns:p14="http://schemas.microsoft.com/office/powerpoint/2010/main" val="78043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932E4D-0E36-423C-9B03-6541D5931D8F}" type="slidenum">
              <a:rPr lang="hu-HU" altLang="hu-HU" sz="1200" b="0" smtClean="0">
                <a:solidFill>
                  <a:srgbClr val="000000"/>
                </a:solidFill>
              </a:rPr>
              <a:pPr/>
              <a:t>80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1990-ben ágazati törvények még nem részletezhették az egyes feladatokat. Ezért az Országgyűlés a minden településen minimálisan ellátandó feladatok körét szabta meg.</a:t>
            </a:r>
          </a:p>
        </p:txBody>
      </p:sp>
    </p:spTree>
    <p:extLst>
      <p:ext uri="{BB962C8B-B14F-4D97-AF65-F5344CB8AC3E}">
        <p14:creationId xmlns:p14="http://schemas.microsoft.com/office/powerpoint/2010/main" val="714479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457F71-332A-4758-ABF3-43A41114EB1A}" type="slidenum">
              <a:rPr lang="hu-HU" altLang="hu-HU" sz="1200" b="0" smtClean="0">
                <a:solidFill>
                  <a:srgbClr val="000000"/>
                </a:solidFill>
              </a:rPr>
              <a:pPr/>
              <a:t>81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5345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E110C1B-0437-43ED-A028-0AD593B125A7}" type="slidenum">
              <a:rPr lang="hu-HU" altLang="hu-HU" sz="1200" b="0" smtClean="0">
                <a:solidFill>
                  <a:srgbClr val="000000"/>
                </a:solidFill>
              </a:rPr>
              <a:pPr/>
              <a:t>83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Differenciált: pl. oktatási törvény</a:t>
            </a:r>
          </a:p>
          <a:p>
            <a:pPr eaLnBrk="1" hangingPunct="1"/>
            <a:r>
              <a:rPr lang="hu-HU" altLang="hu-HU"/>
              <a:t>Települések közötti feladatok átvállalása: megállapodással </a:t>
            </a:r>
          </a:p>
          <a:p>
            <a:pPr eaLnBrk="1" hangingPunct="1"/>
            <a:r>
              <a:rPr lang="hu-HU" altLang="hu-HU"/>
              <a:t> Főváros: kerületek egymás között, ill. kerület–főváros között</a:t>
            </a:r>
          </a:p>
        </p:txBody>
      </p:sp>
    </p:spTree>
    <p:extLst>
      <p:ext uri="{BB962C8B-B14F-4D97-AF65-F5344CB8AC3E}">
        <p14:creationId xmlns:p14="http://schemas.microsoft.com/office/powerpoint/2010/main" val="323681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895A2C4-A153-450A-8737-626E64D16580}" type="slidenum">
              <a:rPr lang="hu-HU" altLang="hu-HU" sz="1200" b="0" smtClean="0">
                <a:solidFill>
                  <a:srgbClr val="000000"/>
                </a:solidFill>
              </a:rPr>
              <a:pPr/>
              <a:t>14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Közhatalmi: szociális segély kérelem elbírálása</a:t>
            </a:r>
          </a:p>
          <a:p>
            <a:pPr eaLnBrk="1" hangingPunct="1"/>
            <a:r>
              <a:rPr lang="hu-HU" altLang="hu-HU"/>
              <a:t>Tulajdonosi: vagyonhasznosítás, gazdálkodás, rendelkezés a vagyon fölött</a:t>
            </a:r>
          </a:p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65266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A9FEB6D-2239-429A-8E5A-AA998677BC26}" type="slidenum">
              <a:rPr lang="hu-HU" altLang="hu-HU" sz="1200" b="0" smtClean="0">
                <a:solidFill>
                  <a:srgbClr val="000000"/>
                </a:solidFill>
              </a:rPr>
              <a:pPr/>
              <a:t>16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Az Ötv.tkp. Kötelezettséget állapít meg.</a:t>
            </a:r>
          </a:p>
          <a:p>
            <a:pPr eaLnBrk="1" hangingPunct="1"/>
            <a:r>
              <a:rPr lang="hu-HU" altLang="hu-HU"/>
              <a:t>AB: az önkormányzat teljes bevételi rendszerén keresztül kell támogatni, nem jelent feladatfinanszírozást</a:t>
            </a:r>
          </a:p>
          <a:p>
            <a:pPr eaLnBrk="1" hangingPunct="1"/>
            <a:r>
              <a:rPr lang="hu-HU" altLang="hu-HU"/>
              <a:t>Charta: arányos támogatás elve</a:t>
            </a:r>
          </a:p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A gyakorlat az, hogy  az Országgyűlés támogatást állapít meg a kötelező feladatokhoz a mindenkori költségvetésben.</a:t>
            </a:r>
          </a:p>
        </p:txBody>
      </p:sp>
    </p:spTree>
    <p:extLst>
      <p:ext uri="{BB962C8B-B14F-4D97-AF65-F5344CB8AC3E}">
        <p14:creationId xmlns:p14="http://schemas.microsoft.com/office/powerpoint/2010/main" val="234386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025EDC0-9EFB-4C8B-9783-D59EF45D8B9A}" type="slidenum">
              <a:rPr lang="hu-HU" altLang="hu-HU" sz="1200" b="0" smtClean="0">
                <a:solidFill>
                  <a:srgbClr val="000000"/>
                </a:solidFill>
              </a:rPr>
              <a:pPr/>
              <a:t>17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1990-ben ágazati törvények még nem részletezhették az egyes feladatokat. Ezért az Országgyűlés a minden településen minimálisan ellátandó feladatok körét szabta meg.</a:t>
            </a:r>
          </a:p>
        </p:txBody>
      </p:sp>
    </p:spTree>
    <p:extLst>
      <p:ext uri="{BB962C8B-B14F-4D97-AF65-F5344CB8AC3E}">
        <p14:creationId xmlns:p14="http://schemas.microsoft.com/office/powerpoint/2010/main" val="204833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612D657-B9CE-4A8B-8C1D-305585370EE6}" type="slidenum">
              <a:rPr lang="hu-HU" altLang="hu-HU" sz="1200" b="0" smtClean="0">
                <a:solidFill>
                  <a:srgbClr val="000000"/>
                </a:solidFill>
              </a:rPr>
              <a:pPr/>
              <a:t>18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102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85B7061-B715-4A35-BFD7-BA693A41EABF}" type="slidenum">
              <a:rPr lang="hu-HU" altLang="hu-HU" sz="1200" b="0" smtClean="0">
                <a:solidFill>
                  <a:srgbClr val="000000"/>
                </a:solidFill>
              </a:rPr>
              <a:pPr/>
              <a:t>19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8870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B5713B-05E6-498A-910C-5A1FC50FE83F}" type="slidenum">
              <a:rPr lang="hu-HU" altLang="hu-HU" sz="1200" b="0" smtClean="0">
                <a:solidFill>
                  <a:srgbClr val="000000"/>
                </a:solidFill>
              </a:rPr>
              <a:pPr/>
              <a:t>20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Differenciált: pl. oktatási törvény</a:t>
            </a:r>
          </a:p>
          <a:p>
            <a:pPr eaLnBrk="1" hangingPunct="1"/>
            <a:r>
              <a:rPr lang="hu-HU" altLang="hu-HU"/>
              <a:t>Települések közötti feladatok átvállalása: megállapodással </a:t>
            </a:r>
          </a:p>
          <a:p>
            <a:pPr eaLnBrk="1" hangingPunct="1"/>
            <a:r>
              <a:rPr lang="hu-HU" altLang="hu-HU"/>
              <a:t> Főváros: kerületek egymás között, ill. kerület–főváros között</a:t>
            </a:r>
          </a:p>
        </p:txBody>
      </p:sp>
    </p:spTree>
    <p:extLst>
      <p:ext uri="{BB962C8B-B14F-4D97-AF65-F5344CB8AC3E}">
        <p14:creationId xmlns:p14="http://schemas.microsoft.com/office/powerpoint/2010/main" val="2532991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D1D1FA-1EE7-4513-A981-DE9647ADDE32}" type="slidenum">
              <a:rPr lang="hu-HU" altLang="hu-HU" sz="1200" b="0" smtClean="0">
                <a:solidFill>
                  <a:srgbClr val="000000"/>
                </a:solidFill>
              </a:rPr>
              <a:pPr/>
              <a:t>23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Releváns jogszabályok: Ötv., választójogi tv., 1994:LXIV. tv., 2000: XCVI. tv. </a:t>
            </a:r>
          </a:p>
        </p:txBody>
      </p:sp>
    </p:spTree>
    <p:extLst>
      <p:ext uri="{BB962C8B-B14F-4D97-AF65-F5344CB8AC3E}">
        <p14:creationId xmlns:p14="http://schemas.microsoft.com/office/powerpoint/2010/main" val="12500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24FE-FE2B-46D8-B2FA-0985563E6B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784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016F9-9534-4FE8-95D6-1C61A8891C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31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KÖZIGAZGATÁSI </a:t>
            </a:r>
            <a:r>
              <a:rPr lang="hu-HU" dirty="0" smtClean="0"/>
              <a:t>SZAKVIZSGA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Választott tárgy</a:t>
            </a:r>
            <a:br>
              <a:rPr lang="hu-HU" dirty="0"/>
            </a:br>
            <a:r>
              <a:rPr lang="hu-HU" dirty="0" smtClean="0"/>
              <a:t>Önkormányzati igazgatás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dirty="0" err="1"/>
              <a:t>Hatályosította</a:t>
            </a:r>
            <a:r>
              <a:rPr lang="hu-HU" altLang="hu-HU" dirty="0"/>
              <a:t>: Dr. Gyergyák Ferenc</a:t>
            </a:r>
            <a:br>
              <a:rPr lang="hu-HU" altLang="hu-HU" dirty="0"/>
            </a:br>
            <a:r>
              <a:rPr lang="hu-HU" altLang="hu-HU" dirty="0" smtClean="0"/>
              <a:t>2022. január 17.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8783" y="44798"/>
            <a:ext cx="8604448" cy="1223963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 közigazgatási reform és az </a:t>
            </a:r>
            <a:r>
              <a:rPr lang="hu-HU" sz="3200" dirty="0" err="1">
                <a:solidFill>
                  <a:srgbClr val="C00000"/>
                </a:solidFill>
              </a:rPr>
              <a:t>Mötv</a:t>
            </a:r>
            <a:r>
              <a:rPr lang="hu-HU" sz="3200" dirty="0">
                <a:solidFill>
                  <a:srgbClr val="C00000"/>
                </a:solidFill>
              </a:rPr>
              <a:t>. </a:t>
            </a:r>
            <a:br>
              <a:rPr lang="hu-HU" sz="3200" dirty="0">
                <a:solidFill>
                  <a:srgbClr val="C00000"/>
                </a:solidFill>
              </a:rPr>
            </a:br>
            <a:r>
              <a:rPr lang="hu-HU" sz="3200" dirty="0">
                <a:solidFill>
                  <a:srgbClr val="C00000"/>
                </a:solidFill>
              </a:rPr>
              <a:t>hatása az önkormányzati rendszerre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556792"/>
            <a:ext cx="7344494" cy="496855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Magyary</a:t>
            </a:r>
            <a:r>
              <a:rPr lang="hu-HU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Zoltán Program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célt: költségtakarékos, feladatorientált rendszer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új elvek: rendeltetésszerű joggyakorlás, a kölcsönös együttműködés, önfenntartó képesség erősítése és az öngondoskodás, valamint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az államigazgatási feladatok alapvetően járási hivatalok általi ellátása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Közigazgatás- és Közszolgáltatás-fejlesztési Stratégia</a:t>
            </a:r>
          </a:p>
          <a:p>
            <a:pPr>
              <a:buClr>
                <a:schemeClr val="tx1"/>
              </a:buClr>
              <a:defRPr/>
            </a:pPr>
            <a:r>
              <a:rPr lang="hu-HU" sz="1800" dirty="0">
                <a:cs typeface="Times New Roman" panose="02020603050405020304" pitchFamily="18" charset="0"/>
              </a:rPr>
              <a:t>Cél a helyi célkitűzések forrásfelhasználásának erősítése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sz="1800" dirty="0">
                <a:cs typeface="Times New Roman" panose="02020603050405020304" pitchFamily="18" charset="0"/>
              </a:rPr>
              <a:t>Fejlesztési programok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feladatkataszter készítése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tudásmegosztás, központi benchmarking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menedzsment fejlesztése;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fejlett önkormányzati információs rendszer kialakítása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önkormányzati ASP</a:t>
            </a:r>
          </a:p>
          <a:p>
            <a:pPr marL="0" indent="0" algn="ctr">
              <a:buNone/>
              <a:defRPr/>
            </a:pPr>
            <a:endParaRPr lang="hu-HU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41202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5" y="404665"/>
            <a:ext cx="7631833" cy="7627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br>
              <a:rPr lang="hu-H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hu-HU" sz="3600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631504" y="1412776"/>
            <a:ext cx="8892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0" lvl="1">
              <a:spcBef>
                <a:spcPct val="0"/>
              </a:spcBef>
              <a:buNone/>
            </a:pPr>
            <a:r>
              <a:rPr lang="hu-HU" altLang="hu-HU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Változások az önkormányzati rendszerben: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fő hangsúly: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településüzemeltetés, helyi társadalom bevonása, helyi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közösség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önszerveződése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err="1">
                <a:latin typeface="+mj-lt"/>
                <a:cs typeface="Times New Roman" panose="02020603050405020304" pitchFamily="18" charset="0"/>
              </a:rPr>
              <a:t>egyértelműbb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elköteleződés 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a differenciált hatáskör-telepítés 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   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mellett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csökkent a közszolgáltatási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feladatok köre (iskolai nevelés,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kórházak, járó-beteg ellátás állami irányítás alá került)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normatív finanszírozás helyett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feladatalapú támogatási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rendszer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önkormányzati hiva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tali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rendszer,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csökken a hivatalok száma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polgármester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szerepe erősödött, a jegyzői feladat átalakult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megyei önkormányzatok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szerepkörben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törvényességi ellenőrzés helyett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felügyelet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társulási rendszer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08783" y="44798"/>
            <a:ext cx="860444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A közigazgatási reform és az </a:t>
            </a:r>
            <a:r>
              <a:rPr lang="hu-HU" sz="3200" b="1" kern="0" dirty="0" err="1">
                <a:solidFill>
                  <a:srgbClr val="C00000"/>
                </a:solidFill>
                <a:latin typeface="+mj-lt"/>
              </a:rPr>
              <a:t>Mötv</a:t>
            </a: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. </a:t>
            </a:r>
            <a:br>
              <a:rPr lang="hu-HU" sz="3200" b="1" kern="0" dirty="0">
                <a:solidFill>
                  <a:srgbClr val="C00000"/>
                </a:solidFill>
                <a:latin typeface="+mj-lt"/>
              </a:rPr>
            </a:b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hatása az önkormányzati rendszerre</a:t>
            </a:r>
          </a:p>
        </p:txBody>
      </p:sp>
    </p:spTree>
    <p:extLst>
      <p:ext uri="{BB962C8B-B14F-4D97-AF65-F5344CB8AC3E}">
        <p14:creationId xmlns:p14="http://schemas.microsoft.com/office/powerpoint/2010/main" val="282123983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</a:t>
            </a: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helyi önkormányzatok típusai, a helyi önkormányzatok és szerveik által ellátott feladatok rendszere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9537" y="410680"/>
            <a:ext cx="8513067" cy="4515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önkormányzatok típusai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4824810" y="3943389"/>
            <a:ext cx="1107280" cy="46113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hu-HU" sz="2000" b="1" dirty="0">
                <a:solidFill>
                  <a:srgbClr val="C00000"/>
                </a:solidFill>
                <a:latin typeface="+mj-lt"/>
              </a:rPr>
              <a:t>városi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00376" y="1700213"/>
            <a:ext cx="2735263" cy="14414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Települési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6888163" y="1700213"/>
            <a:ext cx="2735262" cy="14414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FF0000"/>
                </a:solidFill>
                <a:latin typeface="+mj-lt"/>
              </a:rPr>
              <a:t>Területi</a:t>
            </a:r>
            <a:r>
              <a:rPr lang="hu-HU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564879" y="3170578"/>
            <a:ext cx="213280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községi, nagyközségi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1969172" y="5537287"/>
            <a:ext cx="3111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megyei jogú városi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591176" y="3366289"/>
            <a:ext cx="159384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fővárosi*</a:t>
            </a:r>
          </a:p>
        </p:txBody>
      </p:sp>
      <p:sp>
        <p:nvSpPr>
          <p:cNvPr id="29705" name="Line 12"/>
          <p:cNvSpPr>
            <a:spLocks noChangeShapeType="1"/>
          </p:cNvSpPr>
          <p:nvPr/>
        </p:nvSpPr>
        <p:spPr bwMode="auto">
          <a:xfrm flipH="1">
            <a:off x="3018631" y="2781300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6" name="Line 13"/>
          <p:cNvSpPr>
            <a:spLocks noChangeShapeType="1"/>
          </p:cNvSpPr>
          <p:nvPr/>
        </p:nvSpPr>
        <p:spPr bwMode="auto">
          <a:xfrm>
            <a:off x="5272882" y="2664642"/>
            <a:ext cx="1052512" cy="712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7" name="Line 14"/>
          <p:cNvSpPr>
            <a:spLocks noChangeShapeType="1"/>
          </p:cNvSpPr>
          <p:nvPr/>
        </p:nvSpPr>
        <p:spPr bwMode="auto">
          <a:xfrm flipH="1">
            <a:off x="3542507" y="2977234"/>
            <a:ext cx="555625" cy="262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>
            <a:off x="4441031" y="3121590"/>
            <a:ext cx="387350" cy="1459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7212012" y="3787403"/>
            <a:ext cx="215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megyei</a:t>
            </a:r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>
            <a:off x="8252619" y="312159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11" name="AutoShape 18"/>
          <p:cNvSpPr>
            <a:spLocks noChangeArrowheads="1"/>
          </p:cNvSpPr>
          <p:nvPr/>
        </p:nvSpPr>
        <p:spPr bwMode="auto">
          <a:xfrm rot="-8069590">
            <a:off x="5496124" y="1182517"/>
            <a:ext cx="1611312" cy="160436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645 w 21600"/>
              <a:gd name="T25" fmla="*/ 14729 h 21600"/>
              <a:gd name="T26" fmla="*/ 16128 w 21600"/>
              <a:gd name="T27" fmla="*/ 1612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5690"/>
                </a:lnTo>
                <a:lnTo>
                  <a:pt x="14729" y="5690"/>
                </a:lnTo>
                <a:lnTo>
                  <a:pt x="14729" y="14729"/>
                </a:lnTo>
                <a:lnTo>
                  <a:pt x="5690" y="14729"/>
                </a:lnTo>
                <a:lnTo>
                  <a:pt x="5690" y="9257"/>
                </a:lnTo>
                <a:lnTo>
                  <a:pt x="0" y="15429"/>
                </a:lnTo>
                <a:lnTo>
                  <a:pt x="5690" y="21600"/>
                </a:lnTo>
                <a:lnTo>
                  <a:pt x="5690" y="16128"/>
                </a:lnTo>
                <a:lnTo>
                  <a:pt x="16128" y="16128"/>
                </a:lnTo>
                <a:lnTo>
                  <a:pt x="16128" y="5690"/>
                </a:lnTo>
                <a:lnTo>
                  <a:pt x="21600" y="569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5591175" y="2708275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u-HU" sz="3600" dirty="0">
                <a:solidFill>
                  <a:srgbClr val="B19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sp>
        <p:nvSpPr>
          <p:cNvPr id="29713" name="AutoShape 21"/>
          <p:cNvSpPr>
            <a:spLocks noChangeArrowheads="1"/>
          </p:cNvSpPr>
          <p:nvPr/>
        </p:nvSpPr>
        <p:spPr bwMode="auto">
          <a:xfrm>
            <a:off x="6916617" y="5178562"/>
            <a:ext cx="3455987" cy="12239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új község alapítása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várossá nyilvánítás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279C81D-E66A-AA4C-BBE7-E7F8824C1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492" y="4648735"/>
            <a:ext cx="22320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u-HU" sz="2000" b="1" kern="0" dirty="0">
                <a:solidFill>
                  <a:srgbClr val="C00000"/>
                </a:solidFill>
                <a:latin typeface="+mj-lt"/>
              </a:rPr>
              <a:t>járásszékhely városi</a:t>
            </a: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AFECEE36-FAFE-5D4B-A8E0-4B45F6A47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9483" y="2973534"/>
            <a:ext cx="425451" cy="101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8B4EBA1-86AE-9342-A48F-CEFAC0CE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4413321"/>
            <a:ext cx="25923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fővárosi </a:t>
            </a:r>
          </a:p>
          <a:p>
            <a:pPr algn="ctr">
              <a:spcBef>
                <a:spcPts val="0"/>
              </a:spcBef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kerületi</a:t>
            </a:r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260C245F-1E2C-8D4C-B0A8-D2BA35AF9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8044" y="2899885"/>
            <a:ext cx="517127" cy="1513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69A99BE2-091D-F648-9DF1-5B3E6F6BBF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6990" y="2664163"/>
            <a:ext cx="900109" cy="712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68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428" y="260648"/>
            <a:ext cx="6214449" cy="647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200" dirty="0"/>
              <a:t> </a:t>
            </a:r>
            <a:r>
              <a:rPr lang="hu-HU" sz="3600" dirty="0">
                <a:solidFill>
                  <a:srgbClr val="C00000"/>
                </a:solidFill>
              </a:rPr>
              <a:t>Feladat- és hatáskörök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- címzett szerint -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37539" y="2479676"/>
            <a:ext cx="1273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254875" y="1557338"/>
            <a:ext cx="2535238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Államigazgatási</a:t>
            </a:r>
          </a:p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2357439" y="1557339"/>
            <a:ext cx="2535237" cy="649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Önkormányzati </a:t>
            </a:r>
          </a:p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2022476" y="2995613"/>
            <a:ext cx="1027113" cy="14398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képviselő-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testület</a:t>
            </a: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4325939" y="3032126"/>
            <a:ext cx="1235075" cy="1439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helyi 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 népszavazás</a:t>
            </a:r>
            <a:r>
              <a:rPr lang="hu-HU" dirty="0">
                <a:solidFill>
                  <a:srgbClr val="000000"/>
                </a:solidFill>
                <a:latin typeface="Century Gothic"/>
              </a:rPr>
              <a:t> 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2576510" y="2205039"/>
            <a:ext cx="944564" cy="796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3852863" y="2206625"/>
            <a:ext cx="1143000" cy="823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6626226" y="2997201"/>
            <a:ext cx="944563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jegyző,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főjegyző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7752184" y="2997201"/>
            <a:ext cx="1260054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polgármester, </a:t>
            </a:r>
          </a:p>
          <a:p>
            <a:pPr algn="ctr" eaLnBrk="1" hangingPunct="1">
              <a:defRPr/>
            </a:pPr>
            <a:r>
              <a:rPr lang="hu-HU" sz="1400" dirty="0" err="1">
                <a:solidFill>
                  <a:srgbClr val="000000"/>
                </a:solidFill>
                <a:latin typeface="+mj-lt"/>
              </a:rPr>
              <a:t>főpolgár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-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mester,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megyei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közgyűlés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elnöke</a:t>
            </a:r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>
            <a:off x="9178924" y="2997201"/>
            <a:ext cx="1403351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olgármesteri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hivatal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ügyintézője</a:t>
            </a:r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 flipH="1">
            <a:off x="7112000" y="2205039"/>
            <a:ext cx="11430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8472488" y="2205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8831264" y="2205039"/>
            <a:ext cx="1392237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>
            <a:off x="3511550" y="5300664"/>
            <a:ext cx="1143000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bizottság</a:t>
            </a:r>
          </a:p>
        </p:txBody>
      </p:sp>
      <p:sp>
        <p:nvSpPr>
          <p:cNvPr id="29716" name="Rectangle 19"/>
          <p:cNvSpPr>
            <a:spLocks noChangeArrowheads="1"/>
          </p:cNvSpPr>
          <p:nvPr/>
        </p:nvSpPr>
        <p:spPr bwMode="auto">
          <a:xfrm>
            <a:off x="3852863" y="6127751"/>
            <a:ext cx="696912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jegyző</a:t>
            </a:r>
          </a:p>
        </p:txBody>
      </p:sp>
      <p:sp>
        <p:nvSpPr>
          <p:cNvPr id="29717" name="Rectangle 20"/>
          <p:cNvSpPr>
            <a:spLocks noChangeArrowheads="1"/>
          </p:cNvSpPr>
          <p:nvPr/>
        </p:nvSpPr>
        <p:spPr bwMode="auto">
          <a:xfrm>
            <a:off x="1908176" y="6092826"/>
            <a:ext cx="1717675" cy="57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Century Gothic"/>
              </a:rPr>
              <a:t>  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részönkormányzat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testülete</a:t>
            </a:r>
          </a:p>
        </p:txBody>
      </p:sp>
      <p:sp>
        <p:nvSpPr>
          <p:cNvPr id="29718" name="Rectangle 21"/>
          <p:cNvSpPr>
            <a:spLocks noChangeArrowheads="1"/>
          </p:cNvSpPr>
          <p:nvPr/>
        </p:nvSpPr>
        <p:spPr bwMode="auto">
          <a:xfrm>
            <a:off x="5038726" y="5299076"/>
            <a:ext cx="82867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társulás</a:t>
            </a:r>
          </a:p>
        </p:txBody>
      </p:sp>
      <p:sp>
        <p:nvSpPr>
          <p:cNvPr id="29719" name="Rectangle 22"/>
          <p:cNvSpPr>
            <a:spLocks noChangeArrowheads="1"/>
          </p:cNvSpPr>
          <p:nvPr/>
        </p:nvSpPr>
        <p:spPr bwMode="auto">
          <a:xfrm>
            <a:off x="1784349" y="5373688"/>
            <a:ext cx="160206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hu-HU" sz="1600" dirty="0" smtClean="0">
                <a:solidFill>
                  <a:srgbClr val="000000"/>
                </a:solidFill>
                <a:latin typeface="+mj-lt"/>
              </a:rPr>
              <a:t>olgármeste</a:t>
            </a:r>
            <a:r>
              <a:rPr lang="hu-H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endParaRPr lang="hu-HU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 flipH="1">
            <a:off x="2476500" y="4435476"/>
            <a:ext cx="25404" cy="938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2" name="Line 24"/>
          <p:cNvSpPr>
            <a:spLocks noChangeShapeType="1"/>
          </p:cNvSpPr>
          <p:nvPr/>
        </p:nvSpPr>
        <p:spPr bwMode="auto">
          <a:xfrm>
            <a:off x="2743712" y="44354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3" name="Line 25"/>
          <p:cNvSpPr>
            <a:spLocks noChangeShapeType="1"/>
          </p:cNvSpPr>
          <p:nvPr/>
        </p:nvSpPr>
        <p:spPr bwMode="auto">
          <a:xfrm>
            <a:off x="2829718" y="4436269"/>
            <a:ext cx="1254411" cy="862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4" name="Line 26"/>
          <p:cNvSpPr>
            <a:spLocks noChangeShapeType="1"/>
          </p:cNvSpPr>
          <p:nvPr/>
        </p:nvSpPr>
        <p:spPr bwMode="auto">
          <a:xfrm>
            <a:off x="2898775" y="4437063"/>
            <a:ext cx="2576233" cy="861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5" name="Line 27"/>
          <p:cNvSpPr>
            <a:spLocks noChangeShapeType="1"/>
          </p:cNvSpPr>
          <p:nvPr/>
        </p:nvSpPr>
        <p:spPr bwMode="auto">
          <a:xfrm>
            <a:off x="2812768" y="4471988"/>
            <a:ext cx="1388038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93309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351088" y="1628775"/>
            <a:ext cx="3816350" cy="10810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Önkormányzati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672264" y="1628775"/>
            <a:ext cx="3779837" cy="10810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Államigazgatási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74825" y="3716339"/>
            <a:ext cx="1728788" cy="720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Kötelező feladat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016501" y="3716339"/>
            <a:ext cx="1800225" cy="720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Önként vállalt/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Fakultatív feladat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H="1">
            <a:off x="2495550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5897563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2495551" y="32845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3" name="Line 12"/>
          <p:cNvSpPr>
            <a:spLocks noChangeShapeType="1"/>
          </p:cNvSpPr>
          <p:nvPr/>
        </p:nvSpPr>
        <p:spPr bwMode="auto">
          <a:xfrm flipV="1">
            <a:off x="4511675" y="270827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1774825" y="5157788"/>
            <a:ext cx="1187450" cy="6477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 err="1">
                <a:solidFill>
                  <a:srgbClr val="000000"/>
                </a:solidFill>
                <a:latin typeface="+mj-lt"/>
              </a:rPr>
              <a:t>Mötv</a:t>
            </a: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alapján</a:t>
            </a:r>
          </a:p>
        </p:txBody>
      </p:sp>
      <p:sp>
        <p:nvSpPr>
          <p:cNvPr id="31755" name="Rectangle 14"/>
          <p:cNvSpPr>
            <a:spLocks noChangeArrowheads="1"/>
          </p:cNvSpPr>
          <p:nvPr/>
        </p:nvSpPr>
        <p:spPr bwMode="auto">
          <a:xfrm>
            <a:off x="3287714" y="5157789"/>
            <a:ext cx="1944687" cy="649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Más TÖRVÉNY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alapján</a:t>
            </a:r>
          </a:p>
        </p:txBody>
      </p:sp>
      <p:sp>
        <p:nvSpPr>
          <p:cNvPr id="31756" name="Line 15"/>
          <p:cNvSpPr>
            <a:spLocks noChangeShapeType="1"/>
          </p:cNvSpPr>
          <p:nvPr/>
        </p:nvSpPr>
        <p:spPr bwMode="auto">
          <a:xfrm>
            <a:off x="2495550" y="443706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7" name="Line 16"/>
          <p:cNvSpPr>
            <a:spLocks noChangeShapeType="1"/>
          </p:cNvSpPr>
          <p:nvPr/>
        </p:nvSpPr>
        <p:spPr bwMode="auto">
          <a:xfrm>
            <a:off x="2495551" y="479742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8" name="Line 17"/>
          <p:cNvSpPr>
            <a:spLocks noChangeShapeType="1"/>
          </p:cNvSpPr>
          <p:nvPr/>
        </p:nvSpPr>
        <p:spPr bwMode="auto">
          <a:xfrm flipH="1">
            <a:off x="2495550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9" name="Line 18"/>
          <p:cNvSpPr>
            <a:spLocks noChangeShapeType="1"/>
          </p:cNvSpPr>
          <p:nvPr/>
        </p:nvSpPr>
        <p:spPr bwMode="auto">
          <a:xfrm flipH="1">
            <a:off x="3935413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2495550" y="127756"/>
            <a:ext cx="7307982" cy="1446550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lang="hu-HU" sz="2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Feladat- és hatáskörök  közigazgatás alrendszerei és ellátás módja szerint  </a:t>
            </a:r>
          </a:p>
        </p:txBody>
      </p:sp>
      <p:cxnSp>
        <p:nvCxnSpPr>
          <p:cNvPr id="3" name="Egyenes összekötő 2"/>
          <p:cNvCxnSpPr/>
          <p:nvPr/>
        </p:nvCxnSpPr>
        <p:spPr>
          <a:xfrm flipH="1">
            <a:off x="4367213" y="3284538"/>
            <a:ext cx="153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43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3" y="332657"/>
            <a:ext cx="7196137" cy="6191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41029" y="951782"/>
            <a:ext cx="7561263" cy="4825008"/>
          </a:xfrm>
        </p:spPr>
        <p:txBody>
          <a:bodyPr rtlCol="0">
            <a:noAutofit/>
          </a:bodyPr>
          <a:lstStyle/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 állapítja meg:</a:t>
            </a:r>
          </a:p>
          <a:p>
            <a:pPr marL="0" indent="-4680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önkormányzati törvény;</a:t>
            </a:r>
          </a:p>
          <a:p>
            <a:pPr marL="0" indent="-4680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más (ágazati) törvények.</a:t>
            </a:r>
          </a:p>
          <a:p>
            <a:pPr marL="0" indent="0">
              <a:lnSpc>
                <a:spcPct val="114000"/>
              </a:lnSpc>
              <a:buNone/>
              <a:defRPr/>
            </a:pPr>
            <a:endParaRPr lang="hu-HU" sz="2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Az Országgyűlés</a:t>
            </a:r>
            <a:r>
              <a:rPr lang="hu-HU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hu-HU" dirty="0">
                <a:cs typeface="Times New Roman" panose="02020603050405020304" pitchFamily="18" charset="0"/>
              </a:rPr>
              <a:t>köteles gondoskodni a feladatellátás </a:t>
            </a: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anyagi feltételeiről </a:t>
            </a: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(költségvetési, illetve más vagyoni támogatás).</a:t>
            </a:r>
          </a:p>
          <a:p>
            <a:pPr marL="0" indent="0">
              <a:lnSpc>
                <a:spcPct val="114000"/>
              </a:lnSpc>
              <a:buNone/>
              <a:defRPr/>
            </a:pPr>
            <a:endParaRPr lang="hu-HU" sz="22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Arányosság!!!</a:t>
            </a:r>
          </a:p>
        </p:txBody>
      </p:sp>
    </p:spTree>
    <p:extLst>
      <p:ext uri="{BB962C8B-B14F-4D97-AF65-F5344CB8AC3E}">
        <p14:creationId xmlns:p14="http://schemas.microsoft.com/office/powerpoint/2010/main" val="252106636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669" y="359432"/>
            <a:ext cx="8496944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az </a:t>
            </a:r>
            <a:r>
              <a:rPr lang="hu-HU" sz="3600" dirty="0" err="1">
                <a:solidFill>
                  <a:srgbClr val="C00000"/>
                </a:solidFill>
              </a:rPr>
              <a:t>Mötv</a:t>
            </a:r>
            <a:r>
              <a:rPr lang="hu-HU" sz="3600" dirty="0">
                <a:solidFill>
                  <a:srgbClr val="C00000"/>
                </a:solidFill>
              </a:rPr>
              <a:t>. alapján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2133" y="1210141"/>
            <a:ext cx="8532812" cy="5445125"/>
          </a:xfrm>
        </p:spPr>
        <p:txBody>
          <a:bodyPr rtlCol="0">
            <a:noAutofit/>
          </a:bodyPr>
          <a:lstStyle/>
          <a:p>
            <a:pPr marL="533400" indent="-533400"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 településfejlesztésről,  </a:t>
            </a:r>
            <a:r>
              <a:rPr lang="hu-HU" sz="2000" b="1" dirty="0" err="1">
                <a:ea typeface="Arial Unicode MS" pitchFamily="34" charset="-128"/>
                <a:cs typeface="Times New Roman" panose="02020603050405020304" pitchFamily="18" charset="0"/>
              </a:rPr>
              <a:t>-rendezésről</a:t>
            </a: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 és </a:t>
            </a:r>
            <a:r>
              <a:rPr lang="hu-HU" sz="2000" b="1" dirty="0" err="1">
                <a:ea typeface="Arial Unicode MS" pitchFamily="34" charset="-128"/>
                <a:cs typeface="Times New Roman" panose="02020603050405020304" pitchFamily="18" charset="0"/>
              </a:rPr>
              <a:t>-üzemeltetésről</a:t>
            </a: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az egészségügyi alapellátásról;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környezet-egészségügyről;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az óvodai ellátásról;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kulturális szolgáltatásról;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lakás- és helyiséggazdálkodásról;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helyi környezetvédelemről, víziközmű-szolgáltatásról;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helyi közfoglalkoztatásról;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hulladékgazdálkodásról;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10.	a nemzetiségi ügyekről;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11. 	stb.</a:t>
            </a:r>
          </a:p>
          <a:p>
            <a:pPr marL="533400" indent="-533400">
              <a:spcBef>
                <a:spcPts val="1200"/>
              </a:spcBef>
              <a:buNone/>
              <a:defRPr/>
            </a:pPr>
            <a:endParaRPr lang="hu-HU" sz="1900" dirty="0"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defRPr/>
            </a:pP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3785054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858" y="477281"/>
            <a:ext cx="8713787" cy="7647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törvények alapján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12777"/>
            <a:ext cx="8280400" cy="4824413"/>
          </a:xfr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Példák: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települési hulladék gyűjtésének és elhelyezésének megszervezése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kötelező kéményseprő-ipari szolgáltatás biztosítása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óvodai ellátás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szociális szolgáltatások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közgyűjtemények fenntartása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helyi közfoglalkoztatás szervezése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417394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72114" y="404665"/>
            <a:ext cx="7772400" cy="6064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Önként vállalt feladatok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836614"/>
            <a:ext cx="8316912" cy="5400675"/>
          </a:xfrm>
        </p:spPr>
        <p:txBody>
          <a:bodyPr rtlCol="0">
            <a:normAutofit/>
          </a:bodyPr>
          <a:lstStyle/>
          <a:p>
            <a:pPr marL="533400" indent="-533400" algn="just">
              <a:buNone/>
              <a:defRPr/>
            </a:pPr>
            <a:endParaRPr lang="hu-HU" b="1" dirty="0"/>
          </a:p>
          <a:p>
            <a:pPr marL="533400" indent="-533400" algn="just"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Feltételei :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jogszabály nem utalja más szerv kizárólagos feladat- és hatáskörébe;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nem veszélyeztetheti a kötelező feladat- és hatáskörök ellátását.</a:t>
            </a:r>
          </a:p>
          <a:p>
            <a:pPr marL="533400" indent="-533400" algn="just">
              <a:buNone/>
              <a:defRPr/>
            </a:pPr>
            <a:endParaRPr lang="hu-HU" sz="2600" b="1" dirty="0">
              <a:cs typeface="Times New Roman" panose="02020603050405020304" pitchFamily="18" charset="0"/>
            </a:endParaRPr>
          </a:p>
          <a:p>
            <a:pPr marL="533400" indent="-533400" algn="just"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Például: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kisvárosi színház fenntartása; 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strand és uszoda fenntartása;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repülőtér működtetése.</a:t>
            </a:r>
          </a:p>
        </p:txBody>
      </p:sp>
    </p:spTree>
    <p:extLst>
      <p:ext uri="{BB962C8B-B14F-4D97-AF65-F5344CB8AC3E}">
        <p14:creationId xmlns:p14="http://schemas.microsoft.com/office/powerpoint/2010/main" val="11745164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340769"/>
            <a:ext cx="849694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900" b="1" dirty="0">
                <a:solidFill>
                  <a:srgbClr val="C00000"/>
                </a:solidFill>
                <a:ea typeface="+mj-ea"/>
                <a:cs typeface="+mj-cs"/>
              </a:rPr>
              <a:t>Tananyag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sz="3900" b="1" dirty="0">
                <a:solidFill>
                  <a:srgbClr val="C00000"/>
                </a:solidFill>
                <a:ea typeface="+mj-ea"/>
                <a:cs typeface="+mj-cs"/>
              </a:rPr>
              <a:t>szerzői</a:t>
            </a:r>
            <a:r>
              <a:rPr lang="hu-HU" b="1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hu-HU" sz="2100" b="1" dirty="0">
              <a:solidFill>
                <a:srgbClr val="C00000"/>
              </a:solidFill>
            </a:endParaRPr>
          </a:p>
          <a:p>
            <a:r>
              <a:rPr lang="hu-HU" sz="2200" dirty="0"/>
              <a:t>1. fejezet: dr. Csóka Gabriella</a:t>
            </a:r>
          </a:p>
          <a:p>
            <a:r>
              <a:rPr lang="hu-HU" sz="2200" dirty="0"/>
              <a:t>2. fejezet: dr. Bekényi József</a:t>
            </a:r>
          </a:p>
          <a:p>
            <a:r>
              <a:rPr lang="hu-HU" sz="2200" dirty="0"/>
              <a:t>3. fejezet: Szendi-Stenger Hajnalka</a:t>
            </a:r>
          </a:p>
          <a:p>
            <a:r>
              <a:rPr lang="hu-HU" sz="2200" dirty="0"/>
              <a:t>4. fejezet: dr. Barabás Zoltán</a:t>
            </a:r>
          </a:p>
          <a:p>
            <a:r>
              <a:rPr lang="hu-HU" sz="2200" dirty="0"/>
              <a:t>5.1. alfejezet, 5.3. alfejezet, 5.5. alfejezet, 5.6. alfejezet:</a:t>
            </a:r>
          </a:p>
          <a:p>
            <a:pPr marL="846138" indent="0">
              <a:buNone/>
            </a:pPr>
            <a:r>
              <a:rPr lang="hu-HU" sz="2200" dirty="0"/>
              <a:t>dr. Papp Magdolna Emese</a:t>
            </a:r>
          </a:p>
          <a:p>
            <a:r>
              <a:rPr lang="hu-HU" sz="2400" dirty="0"/>
              <a:t>5.2. alfejezet, 5.4. alfejezet: dr. </a:t>
            </a:r>
            <a:r>
              <a:rPr lang="hu-HU" sz="2400" dirty="0" err="1"/>
              <a:t>Maiyalehné</a:t>
            </a:r>
            <a:r>
              <a:rPr lang="hu-HU" sz="2400" dirty="0"/>
              <a:t> dr. </a:t>
            </a:r>
            <a:r>
              <a:rPr lang="hu-HU" sz="2400" dirty="0" err="1"/>
              <a:t>Gregóczki</a:t>
            </a:r>
            <a:r>
              <a:rPr lang="hu-HU" sz="2400" dirty="0"/>
              <a:t> Etelka</a:t>
            </a:r>
          </a:p>
          <a:p>
            <a:r>
              <a:rPr lang="hu-HU" sz="2400" dirty="0"/>
              <a:t>6. fejezet: Számadó Róza Zsuzsanna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73013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260648"/>
            <a:ext cx="7847012" cy="663922"/>
          </a:xfrm>
        </p:spPr>
        <p:txBody>
          <a:bodyPr>
            <a:normAutofit fontScale="90000"/>
          </a:bodyPr>
          <a:lstStyle/>
          <a:p>
            <a:pPr indent="174625"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Feladat- és hatáskörök telepítése, vállalása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84784"/>
            <a:ext cx="8064896" cy="5112568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Differenciált telepítés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törvény köteles differenciálni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figyelembe kell venni a hatáskör jellegét, a helyi önkormányzatok eltérő adottságait (gazdasági teljesítőképesség, lakosságszám, közigazgatási terület nagysága, stb.)</a:t>
            </a:r>
          </a:p>
          <a:p>
            <a:pPr marL="450850" indent="0">
              <a:buClr>
                <a:schemeClr val="tx1"/>
              </a:buClr>
              <a:buNone/>
              <a:defRPr/>
            </a:pPr>
            <a:endParaRPr lang="hu-HU" sz="10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Feladatvállalás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a feladat eredeti címzettjének egyetértésével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lakossági igények indokolják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gazdaságosan, változatlan színvonalon, többlet támogatás nélkül biztosítható</a:t>
            </a:r>
            <a:endParaRPr lang="hu-HU" sz="2400" dirty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85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59282"/>
            <a:ext cx="7722368" cy="54943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önkormányzati feladatellátás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992314" y="1557338"/>
            <a:ext cx="8135937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Az önkormányzati közszolgáltatás biztosítható: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intézmény alapításával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szolgáltatás megvásárlásával</a:t>
            </a:r>
          </a:p>
          <a:p>
            <a:pPr>
              <a:defRPr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képviselő-testület hatáskörét  átruházhatja: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bizottságára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részönkormányzat testületére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polgármesterre (főpolgármesterre, megyei közgyűlés elnökére)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önkormányzati társulásra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jegyzőre</a:t>
            </a:r>
          </a:p>
        </p:txBody>
      </p:sp>
    </p:spTree>
    <p:extLst>
      <p:ext uri="{BB962C8B-B14F-4D97-AF65-F5344CB8AC3E}">
        <p14:creationId xmlns:p14="http://schemas.microsoft.com/office/powerpoint/2010/main" val="3797917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3.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</a:t>
            </a: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helyi </a:t>
            </a:r>
            <a:r>
              <a:rPr lang="hu-HU" sz="40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önkormányzatok szervei </a:t>
            </a: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és működésük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9" y="188641"/>
            <a:ext cx="8424863" cy="719609"/>
          </a:xfrm>
        </p:spPr>
        <p:txBody>
          <a:bodyPr/>
          <a:lstStyle/>
          <a:p>
            <a:pPr algn="ctr">
              <a:defRPr/>
            </a:pPr>
            <a:r>
              <a:rPr lang="hu-HU" sz="3200" dirty="0"/>
              <a:t> </a:t>
            </a:r>
            <a:r>
              <a:rPr lang="hu-HU" sz="3600" dirty="0">
                <a:solidFill>
                  <a:srgbClr val="C00000"/>
                </a:solidFill>
              </a:rPr>
              <a:t>Helyi önkormányzati képviselő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847529" y="908250"/>
            <a:ext cx="8424862" cy="5514891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 keletkezése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mandátum jellege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 megszűnése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Jogai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részvételi jogok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kezdeményezési jogok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képviseleti jogok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Kötelességei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részvétel a testület munkájában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kizárás, összeférhetetlenség bejelentése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képviselők képzése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köteles kapcsolatot tartani a választópolgárokkal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megbízatással való visszaélés tilalma</a:t>
            </a:r>
          </a:p>
          <a:p>
            <a:pPr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Összeférhetetlenségi és méltatlansági szabályok</a:t>
            </a:r>
          </a:p>
          <a:p>
            <a:pPr>
              <a:buClr>
                <a:schemeClr val="tx1"/>
              </a:buClr>
              <a:buNone/>
              <a:defRPr/>
            </a:pPr>
            <a:endParaRPr 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927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88640"/>
            <a:ext cx="8280400" cy="89535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képviselő-testület működése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628776"/>
            <a:ext cx="7800975" cy="4968875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endParaRPr lang="hu-HU" sz="2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képviselő-testület ülései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alakuló ülés, rendes és rendkívüli ülés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nyilvánosság (zárt ülés tartásának feltételei)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határozatképesség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döntések: nyílt és titkos szavazás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jegyzőkönyv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speciális testületi ülések</a:t>
            </a:r>
          </a:p>
          <a:p>
            <a:pPr marL="640080" lvl="1">
              <a:buClr>
                <a:schemeClr val="tx1"/>
              </a:buClr>
              <a:defRPr/>
            </a:pPr>
            <a:endParaRPr lang="hu-HU" b="1" dirty="0">
              <a:latin typeface="+mj-lt"/>
            </a:endParaRPr>
          </a:p>
          <a:p>
            <a:pPr marL="640080" lvl="1">
              <a:defRPr/>
            </a:pPr>
            <a:endParaRPr lang="hu-HU" sz="28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607940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"/>
            <a:ext cx="8639944" cy="1108075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Bizottságok, részönkormányzatok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04939"/>
            <a:ext cx="7848600" cy="4968875"/>
          </a:xfrm>
        </p:spPr>
        <p:txBody>
          <a:bodyPr rtlCol="0">
            <a:normAutofit fontScale="92500" lnSpcReduction="10000"/>
          </a:bodyPr>
          <a:lstStyle/>
          <a:p>
            <a:pPr marL="11430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Bizottságok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kötelezően létrehozandó bizottságok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szabadon választott bizottságok alakítása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összetétel 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jogkörök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kapcsolat a képviselő-testülettel és a hivatallal</a:t>
            </a:r>
          </a:p>
          <a:p>
            <a:pPr marL="0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Településrészi önkormányzatok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szerepe, létrejötte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összetétele 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hatáskörök </a:t>
            </a:r>
          </a:p>
          <a:p>
            <a:pPr marL="0" lvl="1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  A társult képviselő-testület</a:t>
            </a:r>
          </a:p>
          <a:p>
            <a:pPr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35609195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társulásai</a:t>
            </a:r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2207568" y="1484785"/>
            <a:ext cx="7992888" cy="4525963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A társulás szabályozása</a:t>
            </a:r>
          </a:p>
          <a:p>
            <a:r>
              <a:rPr lang="hu-HU" altLang="hu-HU" sz="2600" b="1" dirty="0"/>
              <a:t>általános szabályok</a:t>
            </a:r>
          </a:p>
          <a:p>
            <a:pPr lvl="1"/>
            <a:r>
              <a:rPr lang="hu-HU" altLang="hu-HU" dirty="0"/>
              <a:t>írásbeli megállapodás</a:t>
            </a:r>
          </a:p>
          <a:p>
            <a:pPr lvl="1"/>
            <a:r>
              <a:rPr lang="hu-HU" altLang="hu-HU" dirty="0"/>
              <a:t>minősített többségű döntés</a:t>
            </a:r>
          </a:p>
          <a:p>
            <a:pPr lvl="1"/>
            <a:r>
              <a:rPr lang="hu-HU" altLang="hu-HU" dirty="0"/>
              <a:t>csatlakozás, kiválás</a:t>
            </a:r>
          </a:p>
          <a:p>
            <a:r>
              <a:rPr lang="hu-HU" altLang="hu-HU" sz="2600" b="1" dirty="0"/>
              <a:t>a társulás megszűnése</a:t>
            </a:r>
          </a:p>
          <a:p>
            <a:r>
              <a:rPr lang="hu-HU" altLang="hu-HU" sz="2600" b="1" dirty="0"/>
              <a:t>a társulási megállapodás kötelező tartalmi elemei</a:t>
            </a:r>
          </a:p>
          <a:p>
            <a:r>
              <a:rPr lang="hu-HU" altLang="hu-HU" sz="2600" b="1" dirty="0"/>
              <a:t>a társulási tanács</a:t>
            </a:r>
          </a:p>
        </p:txBody>
      </p:sp>
    </p:spTree>
    <p:extLst>
      <p:ext uri="{BB962C8B-B14F-4D97-AF65-F5344CB8AC3E}">
        <p14:creationId xmlns:p14="http://schemas.microsoft.com/office/powerpoint/2010/main" val="370226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artalom helye 2"/>
          <p:cNvSpPr>
            <a:spLocks noGrp="1"/>
          </p:cNvSpPr>
          <p:nvPr>
            <p:ph idx="1"/>
          </p:nvPr>
        </p:nvSpPr>
        <p:spPr>
          <a:xfrm>
            <a:off x="1992313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  <a:cs typeface="Arial" charset="0"/>
              </a:rPr>
              <a:t>A határozat</a:t>
            </a:r>
          </a:p>
          <a:p>
            <a:r>
              <a:rPr lang="hu-HU" altLang="hu-HU" sz="2400" b="1" dirty="0">
                <a:cs typeface="Arial" charset="0"/>
              </a:rPr>
              <a:t>határozatokkal szemben támasztott követelmények:</a:t>
            </a:r>
          </a:p>
          <a:p>
            <a:pPr lvl="1"/>
            <a:r>
              <a:rPr lang="hu-HU" altLang="hu-HU" sz="2200" b="1" dirty="0">
                <a:cs typeface="Arial" charset="0"/>
              </a:rPr>
              <a:t>ágazati, szakmai jogszabályok</a:t>
            </a:r>
          </a:p>
          <a:p>
            <a:pPr lvl="1"/>
            <a:r>
              <a:rPr lang="hu-HU" altLang="hu-HU" sz="2200" b="1" dirty="0" err="1">
                <a:cs typeface="Arial" charset="0"/>
              </a:rPr>
              <a:t>Ákr</a:t>
            </a:r>
            <a:r>
              <a:rPr lang="hu-HU" altLang="hu-HU" sz="2200" b="1" dirty="0">
                <a:cs typeface="Arial" charset="0"/>
              </a:rPr>
              <a:t>. szabályai</a:t>
            </a:r>
          </a:p>
          <a:p>
            <a:pPr lvl="1"/>
            <a:r>
              <a:rPr lang="hu-HU" altLang="hu-HU" sz="2200" b="1" dirty="0" err="1">
                <a:cs typeface="Arial" charset="0"/>
              </a:rPr>
              <a:t>SzMSz</a:t>
            </a:r>
            <a:endParaRPr lang="hu-HU" altLang="hu-HU" sz="2200" b="1" dirty="0">
              <a:cs typeface="Arial" charset="0"/>
            </a:endParaRPr>
          </a:p>
          <a:p>
            <a:pPr marL="457200" lvl="1" indent="0">
              <a:buNone/>
            </a:pPr>
            <a:endParaRPr lang="hu-HU" altLang="hu-HU" sz="1800" b="1" dirty="0">
              <a:cs typeface="Arial" charset="0"/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  <a:cs typeface="Arial" charset="0"/>
              </a:rPr>
              <a:t>A rendelet</a:t>
            </a:r>
          </a:p>
          <a:p>
            <a:r>
              <a:rPr lang="hu-HU" altLang="hu-HU" sz="2400" b="1" dirty="0">
                <a:cs typeface="Arial" charset="0"/>
              </a:rPr>
              <a:t>rendeletalkotás kötelezettsége</a:t>
            </a:r>
          </a:p>
          <a:p>
            <a:r>
              <a:rPr lang="hu-HU" altLang="hu-HU" sz="2400" b="1" dirty="0">
                <a:cs typeface="Arial" charset="0"/>
              </a:rPr>
              <a:t>elfogadása minősített többséggel</a:t>
            </a:r>
          </a:p>
          <a:p>
            <a:r>
              <a:rPr lang="hu-HU" altLang="hu-HU" sz="2400" b="1" dirty="0">
                <a:cs typeface="Arial" charset="0"/>
              </a:rPr>
              <a:t>szervezeti és működési szabályzatról szóló rendelet</a:t>
            </a:r>
          </a:p>
          <a:p>
            <a:pPr>
              <a:buFontTx/>
              <a:buNone/>
            </a:pPr>
            <a:r>
              <a:rPr lang="hu-HU" altLang="hu-HU" sz="2400" b="1" dirty="0">
                <a:cs typeface="Arial" charset="0"/>
              </a:rPr>
              <a:t>	</a:t>
            </a:r>
          </a:p>
          <a:p>
            <a:endParaRPr lang="hu-HU" alt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063552" y="188641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</a:rPr>
              <a:t>Az önkormányzat döntéshozatala</a:t>
            </a:r>
          </a:p>
        </p:txBody>
      </p:sp>
    </p:spTree>
    <p:extLst>
      <p:ext uri="{BB962C8B-B14F-4D97-AF65-F5344CB8AC3E}">
        <p14:creationId xmlns:p14="http://schemas.microsoft.com/office/powerpoint/2010/main" val="416465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32657"/>
            <a:ext cx="7772400" cy="65610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Tisztségviselők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553" y="1340768"/>
            <a:ext cx="8135937" cy="4895850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Választott: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polgármester (főpolgármester, megyei közgyűlés elnöke),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alpolgármester(</a:t>
            </a:r>
            <a:r>
              <a:rPr lang="hu-HU" sz="2400" b="1" dirty="0" err="1">
                <a:cs typeface="Times New Roman" panose="02020603050405020304" pitchFamily="18" charset="0"/>
              </a:rPr>
              <a:t>-ek</a:t>
            </a:r>
            <a:r>
              <a:rPr lang="hu-HU" sz="2400" b="1" dirty="0">
                <a:cs typeface="Times New Roman" panose="02020603050405020304" pitchFamily="18" charset="0"/>
              </a:rPr>
              <a:t>),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nem önkormányzati képviselő („külsős”) alpolgármester sajátos helyzete,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más vezetők (tanácsnok, bizottsági elnök stb.)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Kinevezett: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>
                <a:cs typeface="Times New Roman" panose="02020603050405020304" pitchFamily="18" charset="0"/>
              </a:rPr>
              <a:t>j</a:t>
            </a:r>
            <a:r>
              <a:rPr lang="hu-HU" sz="2400" b="1" dirty="0">
                <a:cs typeface="Times New Roman" panose="02020603050405020304" pitchFamily="18" charset="0"/>
              </a:rPr>
              <a:t>egyző, aljegyző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közös önkormányzati hivatal jegyzője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>
                <a:cs typeface="Times New Roman" panose="02020603050405020304" pitchFamily="18" charset="0"/>
              </a:rPr>
              <a:t>f</a:t>
            </a:r>
            <a:r>
              <a:rPr lang="hu-HU" sz="2400" b="1" dirty="0">
                <a:cs typeface="Times New Roman" panose="02020603050405020304" pitchFamily="18" charset="0"/>
              </a:rPr>
              <a:t>őjegyző </a:t>
            </a:r>
          </a:p>
        </p:txBody>
      </p:sp>
    </p:spTree>
    <p:extLst>
      <p:ext uri="{BB962C8B-B14F-4D97-AF65-F5344CB8AC3E}">
        <p14:creationId xmlns:p14="http://schemas.microsoft.com/office/powerpoint/2010/main" val="68854498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0649"/>
            <a:ext cx="7772400" cy="70167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polgármester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12776"/>
            <a:ext cx="8604250" cy="5327650"/>
          </a:xfrm>
        </p:spPr>
        <p:txBody>
          <a:bodyPr rtlCol="0"/>
          <a:lstStyle/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sz="1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Feladat- és hatáskörei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képviselő-testülethez, bizottsághoz kapcsolódó feladatok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a hivatal irányítása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államigazgatási feladat- és hatáskörök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egyéb feladatok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sz="1000" b="1" dirty="0">
              <a:cs typeface="Times New Roman" panose="02020603050405020304" pitchFamily="18" charset="0"/>
            </a:endParaRPr>
          </a:p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Összeférhetetlenség, méltatlanság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okok csoportosítása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eljárás 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dirty="0">
              <a:latin typeface="+mj-lt"/>
            </a:endParaRPr>
          </a:p>
          <a:p>
            <a:pPr marL="622300" lvl="1" indent="-357188">
              <a:buClr>
                <a:schemeClr val="tx2"/>
              </a:buClr>
              <a:buNone/>
              <a:defRPr/>
            </a:pPr>
            <a:endParaRPr lang="hu-HU" sz="2800" dirty="0">
              <a:latin typeface="+mj-lt"/>
            </a:endParaRPr>
          </a:p>
          <a:p>
            <a:pPr marL="622300" lvl="1" indent="-357188">
              <a:defRPr/>
            </a:pP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4048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5" y="2954623"/>
            <a:ext cx="9144000" cy="2351596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önkormányzati rendszer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3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332657"/>
            <a:ext cx="7772400" cy="6064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jegyző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12876"/>
            <a:ext cx="8208962" cy="5256213"/>
          </a:xfrm>
        </p:spPr>
        <p:txBody>
          <a:bodyPr rtlCol="0"/>
          <a:lstStyle/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Jogállása, kinevezése, képesítési követelmények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Feladatai: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a hivatal vezetése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közös hivatal vezetésének speciális kérdései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feladatai az önkormányzat működése terén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államigazgatási hatáskörei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összeférhetetlenségi szabályok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3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9359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polgármesteri hivatal</a:t>
            </a:r>
          </a:p>
        </p:txBody>
      </p:sp>
      <p:sp>
        <p:nvSpPr>
          <p:cNvPr id="4915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Jogállása, létrehozásának feltételei</a:t>
            </a:r>
          </a:p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Feladatai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önkormányzati ügyekhez kapcsolódó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államigazgatási ügyekhez kapcsolódó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lakossághoz kapcsolódó</a:t>
            </a:r>
          </a:p>
          <a:p>
            <a:pPr>
              <a:buFontTx/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64730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Közös önkormányzati hivatal</a:t>
            </a:r>
          </a:p>
        </p:txBody>
      </p:sp>
      <p:sp>
        <p:nvSpPr>
          <p:cNvPr id="50179" name="Tartalom helye 2"/>
          <p:cNvSpPr>
            <a:spLocks noGrp="1"/>
          </p:cNvSpPr>
          <p:nvPr>
            <p:ph idx="1"/>
          </p:nvPr>
        </p:nvSpPr>
        <p:spPr>
          <a:xfrm>
            <a:off x="1703512" y="148478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	Alakításának törvényi feltételei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kétezer lakos alatti település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együtt legalább kétezer lakos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7 település együtt, nem kell kétezer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nemzetiségi specialitások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városok részvétele </a:t>
            </a:r>
          </a:p>
          <a:p>
            <a:pPr>
              <a:buFontTx/>
              <a:buNone/>
            </a:pPr>
            <a:endParaRPr lang="hu-HU" altLang="hu-HU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</a:rPr>
              <a:t>		</a:t>
            </a:r>
            <a:r>
              <a:rPr lang="hu-HU" altLang="hu-HU" b="1" dirty="0">
                <a:solidFill>
                  <a:srgbClr val="C00000"/>
                </a:solidFill>
              </a:rPr>
              <a:t>Feladatai</a:t>
            </a:r>
          </a:p>
        </p:txBody>
      </p:sp>
    </p:spTree>
    <p:extLst>
      <p:ext uri="{BB962C8B-B14F-4D97-AF65-F5344CB8AC3E}">
        <p14:creationId xmlns:p14="http://schemas.microsoft.com/office/powerpoint/2010/main" val="3469896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4.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önkormányzatokkal kapcsolatos 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állami feladatok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7568" y="188641"/>
            <a:ext cx="8208962" cy="78355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feladatai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1847528" y="1556792"/>
            <a:ext cx="8078788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Charta és az alkotmányozási folyamat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Az Alaptörvény rendelkezései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önkormányzatok jogállása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közügy tartalma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 feloszlatása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törvényességi felügyelet keretei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államigazgatási feladata </a:t>
            </a:r>
            <a:endParaRPr lang="hu-HU" altLang="hu-HU" sz="2400" b="1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polgármesternek </a:t>
            </a:r>
            <a:endParaRPr lang="hu-HU" altLang="hu-HU" sz="2400" b="1" dirty="0"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 területi tagozódása, a főváros</a:t>
            </a:r>
          </a:p>
        </p:txBody>
      </p:sp>
    </p:spTree>
    <p:extLst>
      <p:ext uri="{BB962C8B-B14F-4D97-AF65-F5344CB8AC3E}">
        <p14:creationId xmlns:p14="http://schemas.microsoft.com/office/powerpoint/2010/main" val="21855527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260648"/>
            <a:ext cx="7772400" cy="64807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feladatai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484314"/>
            <a:ext cx="8569325" cy="453707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Szabályozási jogkörök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</a:t>
            </a:r>
            <a:r>
              <a:rPr lang="hu-HU" altLang="hu-HU" b="1" dirty="0" err="1">
                <a:cs typeface="Times New Roman" panose="02020603050405020304" pitchFamily="18" charset="0"/>
              </a:rPr>
              <a:t>Mötv</a:t>
            </a:r>
            <a:r>
              <a:rPr lang="hu-HU" altLang="hu-HU" b="1" dirty="0">
                <a:cs typeface="Times New Roman" panose="02020603050405020304" pitchFamily="18" charset="0"/>
              </a:rPr>
              <a:t>. (sarkalatos)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ágazati törvények (feladatellátás)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gazdasági alapok (költségvetés, vagyon)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feltételek biztosítása (jogi, pénzügyi)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Döntéshozatali jogkörök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alaptörvény-ellenesen működő képviselő-testület  feloszlatása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területszervezés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Helyi Önkormányzatok Napja</a:t>
            </a:r>
          </a:p>
        </p:txBody>
      </p:sp>
    </p:spTree>
    <p:extLst>
      <p:ext uri="{BB962C8B-B14F-4D97-AF65-F5344CB8AC3E}">
        <p14:creationId xmlns:p14="http://schemas.microsoft.com/office/powerpoint/2010/main" val="377496277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188640"/>
            <a:ext cx="7772400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 feladatai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576" y="1556793"/>
            <a:ext cx="7128792" cy="4681537"/>
          </a:xfrm>
        </p:spPr>
        <p:txBody>
          <a:bodyPr/>
          <a:lstStyle/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Államszervezet demokratikus működése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Helyi önkormányzati képviselők és polgármesterek általános választásának kitűzése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Területszervezési döntések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Kormánymegbízott megbízása a képviselő-testület feloszlatása esetén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hu-HU" altLang="hu-HU" b="1" dirty="0"/>
          </a:p>
        </p:txBody>
      </p:sp>
    </p:spTree>
    <p:extLst>
      <p:ext uri="{BB962C8B-B14F-4D97-AF65-F5344CB8AC3E}">
        <p14:creationId xmlns:p14="http://schemas.microsoft.com/office/powerpoint/2010/main" val="335210351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332656"/>
            <a:ext cx="8610600" cy="68168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feladatai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991545" y="1700808"/>
            <a:ext cx="7849567" cy="3529012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kormányzati tevékenység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szabályozási feladatok (törvények végrehajtása, </a:t>
            </a:r>
            <a:r>
              <a:rPr lang="hu-HU" altLang="hu-HU" b="1" dirty="0" err="1">
                <a:cs typeface="Times New Roman" panose="02020603050405020304" pitchFamily="18" charset="0"/>
              </a:rPr>
              <a:t>Mötv</a:t>
            </a:r>
            <a:r>
              <a:rPr lang="hu-HU" altLang="hu-HU" b="1" dirty="0">
                <a:cs typeface="Times New Roman" panose="02020603050405020304" pitchFamily="18" charset="0"/>
              </a:rPr>
              <a:t>. felhatalmazása)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államigazgatási feladatellátás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nemzetközi kötelezettség teljesítése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érdekegyeztetés (ÖNET)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törvényességi felügyelet 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önkormányzat gazdálkodása</a:t>
            </a:r>
            <a:endParaRPr lang="hu-HU" altLang="hu-H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499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55034" y="260649"/>
            <a:ext cx="8712967" cy="66821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miniszterek feladatai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idx="1"/>
          </p:nvPr>
        </p:nvSpPr>
        <p:spPr>
          <a:xfrm>
            <a:off x="1774825" y="1628775"/>
            <a:ext cx="8713788" cy="4464050"/>
          </a:xfrm>
        </p:spPr>
        <p:txBody>
          <a:bodyPr/>
          <a:lstStyle/>
          <a:p>
            <a:pPr marL="533400" indent="-533400" algn="just">
              <a:spcBef>
                <a:spcPct val="0"/>
              </a:spcBef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Ágazati miniszterek szabályozási feladatai: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államigazgatási feladatok szakmai szabályozása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önkormányzati intézmények szakmai szabályai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képesítési előírások 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feladatellátás ellenőrzése és adatkérés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    (normatív és egyedi)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None/>
            </a:pPr>
            <a:endParaRPr lang="hu-HU" altLang="hu-HU" b="1" dirty="0">
              <a:cs typeface="Times New Roman" panose="02020603050405020304" pitchFamily="18" charset="0"/>
            </a:endParaRPr>
          </a:p>
          <a:p>
            <a:pPr marL="533400" indent="-533400" algn="just">
              <a:spcBef>
                <a:spcPct val="0"/>
              </a:spcBef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Ágazati miniszterek egyéb feladatai: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tájékoztatás és a javaslattétel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ágazatpolitikai célok és az információk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pénzügyi támogatást nyújthat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hu-HU" altLang="hu-HU" sz="15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5985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79576" y="260648"/>
            <a:ext cx="7239000" cy="6389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miniszterek feladatai</a:t>
            </a: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>
          <a:xfrm>
            <a:off x="1919289" y="1628776"/>
            <a:ext cx="8435975" cy="453707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Önkormányzatokért felelős miniszter feladatai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közreműködés (jogszabály előkészítés)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összehangolás (településfejlesztés, gazdálkodás)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döntés (gazdálkodás, nemzetközi ügyek, hivatal) 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 typeface="Arial" charset="0"/>
              <a:buChar char="•"/>
              <a:defRPr/>
            </a:pPr>
            <a:endParaRPr lang="hu-HU" altLang="hu-HU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 törvényességi felügyeletéért felelős miniszter feladatai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előkészítés, kezdeményezés, és véleményezés </a:t>
            </a:r>
            <a:r>
              <a:rPr lang="hu-HU" altLang="hu-HU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  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irányítja a törvényességi felügyeletet,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felelős a közigazgatás szervezésért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összehangolja az államigazgatási feladatokat </a:t>
            </a:r>
          </a:p>
        </p:txBody>
      </p:sp>
    </p:spTree>
    <p:extLst>
      <p:ext uri="{BB962C8B-B14F-4D97-AF65-F5344CB8AC3E}">
        <p14:creationId xmlns:p14="http://schemas.microsoft.com/office/powerpoint/2010/main" val="90222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6" y="404664"/>
            <a:ext cx="8640762" cy="565150"/>
          </a:xfrm>
        </p:spPr>
        <p:txBody>
          <a:bodyPr>
            <a:normAutofit fontScale="90000"/>
          </a:bodyPr>
          <a:lstStyle/>
          <a:p>
            <a:pPr marL="838200" indent="-838200"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önkormányzati rendszer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484784"/>
            <a:ext cx="8496944" cy="46874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altLang="hu-HU" dirty="0"/>
          </a:p>
          <a:p>
            <a:pPr eaLnBrk="1" hangingPunct="1"/>
            <a:endParaRPr lang="hu-HU" altLang="hu-HU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0" y="2286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82776" y="1484784"/>
            <a:ext cx="8496944" cy="500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1700" indent="-90170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önkormányzati rendszer előzménye és története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európai önkormányzati rendszerek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Helyi Önkormányzatok Európai  Chartája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alaptörvényi alapok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helyi önkormányzás gyakorlásának  közvetlen módjai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közigazgatási reform és az </a:t>
            </a:r>
            <a:r>
              <a:rPr lang="hu-HU" altLang="hu-HU" sz="24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 hatása az önkormányzati rendszerre</a:t>
            </a:r>
          </a:p>
        </p:txBody>
      </p:sp>
    </p:spTree>
    <p:extLst>
      <p:ext uri="{BB962C8B-B14F-4D97-AF65-F5344CB8AC3E}">
        <p14:creationId xmlns:p14="http://schemas.microsoft.com/office/powerpoint/2010/main" val="236128320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88640"/>
            <a:ext cx="7772400" cy="79208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kormányhivatal feladatai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899779" y="1079511"/>
            <a:ext cx="8640762" cy="54006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Kormány általános hatáskörű területi államigazgatási szerve.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Felépítése: szervezeti egységek (funkcionális és szakmai) és a járási (kerületi) hivatalok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Általános feladatok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döntés-előkészítés, javaslattétel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hatósági ellenőrzés és nyilvántartások 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informatikai feladatok és szolgáltatások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ügyfélszolgálat működtetése (Kormányablak)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Koordinációs és ellenőrzési feladatok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Államigazgatási hatáskörök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lvl="1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Közszolgálati továbbképzés</a:t>
            </a:r>
          </a:p>
          <a:p>
            <a:pPr marL="0" lvl="1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</a:t>
            </a:r>
          </a:p>
        </p:txBody>
      </p:sp>
    </p:spTree>
    <p:extLst>
      <p:ext uri="{BB962C8B-B14F-4D97-AF65-F5344CB8AC3E}">
        <p14:creationId xmlns:p14="http://schemas.microsoft.com/office/powerpoint/2010/main" val="230478684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4050" y="260649"/>
            <a:ext cx="8229600" cy="78367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törvényességi felügyelet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47528" y="1556792"/>
            <a:ext cx="8366122" cy="4464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ellenőrzés és felügyelet 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 célja és terjedelme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 eszközrendszere</a:t>
            </a:r>
            <a:endParaRPr lang="hu-HU" altLang="hu-HU" sz="18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felügyeleti eljárás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vizsgálati szakasz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intézkedési szakasz (törvényességi felhívás és szükség esetén további törvényességi felügyeleti eszközök alkalmazása)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a kapcsolattartás (írásban, szóban, elektronikus)</a:t>
            </a: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1279525" lvl="3">
              <a:buClr>
                <a:srgbClr val="89AAD3"/>
              </a:buClr>
              <a:buNone/>
            </a:pPr>
            <a:endParaRPr lang="hu-HU" altLang="hu-HU" sz="2200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992313" y="5362576"/>
            <a:ext cx="2159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hu-HU" altLang="hu-HU" sz="4800" i="1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1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5.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</a:t>
            </a: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helyi önkormányzatok működésének és gazdálkodásának jogi alapjai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16632"/>
            <a:ext cx="8642350" cy="1296144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államháztartás alrendszerei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(emlékeztető)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484784"/>
            <a:ext cx="8496944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alt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Központi alrendszer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központi költségvetési szerv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törvény által a központi alrendszerbe sorolt köztestület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központi alrendszerbe sorolt köztestület által irányított köztestületi költségvetési szerv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alt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Önkormányzati alrendszer</a:t>
            </a:r>
            <a:endParaRPr lang="hu-HU" altLang="hu-H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helyi önkormányzat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helyi nemzetiségi önkormányzat, országos nemzetiségi önkormányzat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önkormányzati társulások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térségi fejlesztési tanács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fentiek által irányított költségvetési szerv</a:t>
            </a:r>
            <a:endParaRPr lang="hu-HU" altLang="hu-HU" sz="12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76472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0350"/>
            <a:ext cx="8229600" cy="1143000"/>
          </a:xfrm>
        </p:spPr>
        <p:txBody>
          <a:bodyPr/>
          <a:lstStyle/>
          <a:p>
            <a:pPr marL="838200" indent="-838200" algn="ctr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Magyarország Alaptörvénye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hu-HU" altLang="hu-HU" sz="2600" b="1" dirty="0"/>
              <a:t>Rögzíti, hogy a helyi önkormányzatok a helyi közügyek intézése körében törvény keretei között: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gyakorolja az önkormányzati tulajdon tekintetében a tulajdonost megillető jogokat;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meghatározza költségvetését, annak alapján önállóan gazdálkodik;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e célra felhasználható vagyonával és bevételeivel kötelező feladatai ellátásának veszélyeztetése nélkül vállalkozást folytathat;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dönt a helyi adók fajtájáról és mértékéről;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szabadon társulhat más önkormányzattal;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érdekképviseleti szervet hozhat létre.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altLang="hu-HU" b="1" dirty="0">
                <a:solidFill>
                  <a:srgbClr val="FF0000"/>
                </a:solidFill>
              </a:rPr>
              <a:t/>
            </a:r>
            <a:br>
              <a:rPr lang="hu-HU" altLang="hu-HU" b="1" dirty="0">
                <a:solidFill>
                  <a:srgbClr val="FF0000"/>
                </a:solidFill>
              </a:rPr>
            </a:br>
            <a:endParaRPr lang="hu-HU" altLang="hu-HU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012555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/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Magyarország Alaptörvénye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00808"/>
            <a:ext cx="8085584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 feladatkörében eljárva önkormányzati rendeletet alkot.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/>
            </a:r>
            <a:br>
              <a:rPr lang="hu-HU" altLang="hu-HU" sz="2400" b="1" dirty="0">
                <a:cs typeface="Times New Roman" panose="02020603050405020304" pitchFamily="18" charset="0"/>
              </a:rPr>
            </a:br>
            <a:r>
              <a:rPr lang="hu-HU" altLang="hu-HU" sz="2400" b="1" dirty="0">
                <a:cs typeface="Times New Roman" panose="02020603050405020304" pitchFamily="18" charset="0"/>
              </a:rPr>
              <a:t>A helyi önkormányzat részére kötelező feladat- és hatáskört törvény állapíthat meg.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önkormányzatok tulajdona köztulajdon, amely feladataik ellátását szolgálja.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 és a helyi önkormányzatok tulajdona nemzeti vagyon.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nemzeti vagyon kezelésének és védelmének célja a közérdek szolgálata, a közös szükségletek kielégítése és a természeti erőforrások megóvása, valamint a jövő nemzedékek szükségleteinek figyelembevétele. 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113439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</a:rPr>
              <a:t>Magyarország helyi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önkormányzatairól szóló törvény </a:t>
            </a:r>
            <a:r>
              <a:rPr lang="hu-HU" altLang="hu-HU" sz="2400" dirty="0"/>
              <a:t/>
            </a:r>
            <a:br>
              <a:rPr lang="hu-HU" altLang="hu-HU" sz="2400" dirty="0"/>
            </a:br>
            <a:endParaRPr lang="hu-HU" altLang="hu-HU" sz="24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13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az önkormányzatok működésének általános szabályait,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feladat- és hatásköröket,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helyi önkormányzatok szerveit és azok működését,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társulásokra,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területszervezésre vonatkozó szabályokat,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az önkormányzatok gazdasági alapjainak meghatározását, az önkormányzatok és a központi állami szervek közötti kapcsolatot és az önkormányzatok törvényességi felügyeletének szabályait tartalmazza </a:t>
            </a:r>
          </a:p>
        </p:txBody>
      </p:sp>
    </p:spTree>
    <p:extLst>
      <p:ext uri="{BB962C8B-B14F-4D97-AF65-F5344CB8AC3E}">
        <p14:creationId xmlns:p14="http://schemas.microsoft.com/office/powerpoint/2010/main" val="24600841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/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Az államháztartásról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szóló törvény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77281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altLang="hu-HU" sz="2400" b="1" dirty="0">
                <a:latin typeface="+mj-lt"/>
              </a:rPr>
              <a:t>A helyi önkormányzat bevételeit és kiadásait a helyi önkormányzat költségvetése tartalmazza. </a:t>
            </a:r>
          </a:p>
          <a:p>
            <a:pPr marL="0" indent="0">
              <a:buNone/>
            </a:pPr>
            <a:endParaRPr lang="hu-HU" altLang="hu-HU" sz="1000" b="1" dirty="0">
              <a:latin typeface="+mj-lt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+mj-lt"/>
              </a:rPr>
              <a:t>A helyi önkormányzat bevételeivel és kiadásaival kapcsolatban: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tervezési,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gazdálkodási,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ellenőrzési,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finanszírozási,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adatszolgáltatási és beszámolási feladatok </a:t>
            </a:r>
          </a:p>
          <a:p>
            <a:pPr marL="0" indent="0">
              <a:buNone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ellátásáról az önkormányzati hivatal gondoskodik.</a:t>
            </a:r>
          </a:p>
        </p:txBody>
      </p:sp>
    </p:spTree>
    <p:extLst>
      <p:ext uri="{BB962C8B-B14F-4D97-AF65-F5344CB8AC3E}">
        <p14:creationId xmlns:p14="http://schemas.microsoft.com/office/powerpoint/2010/main" val="40880362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Jogszabályok</a:t>
            </a:r>
          </a:p>
        </p:txBody>
      </p:sp>
      <p:sp>
        <p:nvSpPr>
          <p:cNvPr id="696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u-HU" altLang="hu-HU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nemzeti vagyonról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közbeszerzésekről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Magyarország gazdasági stabilitásáról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számvitelről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az államháztartás számviteléről szóló kormányrendelet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költségvetési szervek belső kontrollrendszeréről és belső ellenőrzéséről szóló kormányrendelet</a:t>
            </a:r>
          </a:p>
        </p:txBody>
      </p:sp>
    </p:spTree>
    <p:extLst>
      <p:ext uri="{BB962C8B-B14F-4D97-AF65-F5344CB8AC3E}">
        <p14:creationId xmlns:p14="http://schemas.microsoft.com/office/powerpoint/2010/main" val="3478312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404664"/>
            <a:ext cx="7239000" cy="66754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   gazdálkodása              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295536"/>
            <a:ext cx="7704856" cy="4214813"/>
          </a:xfrm>
        </p:spPr>
        <p:txBody>
          <a:bodyPr rtlCol="0">
            <a:no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BEVÉTELEK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saját bevétek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átengedett központi bevételek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állami hozzájárulások, támogatások (központi költségvetési, EU)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KIADÁSOK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felhalmozási, működési kiadások, lakossági juttatások, államháztartáson kívüli szervezetek támogatása</a:t>
            </a:r>
          </a:p>
        </p:txBody>
      </p:sp>
    </p:spTree>
    <p:extLst>
      <p:ext uri="{BB962C8B-B14F-4D97-AF65-F5344CB8AC3E}">
        <p14:creationId xmlns:p14="http://schemas.microsoft.com/office/powerpoint/2010/main" val="337261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733" y="260648"/>
            <a:ext cx="8785225" cy="8640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400" dirty="0"/>
              <a:t> </a:t>
            </a:r>
            <a:r>
              <a:rPr lang="hu-HU" sz="4000" dirty="0">
                <a:solidFill>
                  <a:srgbClr val="C00000"/>
                </a:solidFill>
              </a:rPr>
              <a:t>Az önkormányzati rendszer </a:t>
            </a:r>
            <a:br>
              <a:rPr lang="hu-HU" sz="4000" dirty="0">
                <a:solidFill>
                  <a:srgbClr val="C00000"/>
                </a:solidFill>
              </a:rPr>
            </a:br>
            <a:r>
              <a:rPr lang="hu-HU" sz="4000" dirty="0">
                <a:solidFill>
                  <a:srgbClr val="C00000"/>
                </a:solidFill>
              </a:rPr>
              <a:t>előzménye és története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84785"/>
            <a:ext cx="8064500" cy="4703763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 magyar polgári önkormányzati rendszer: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község, város, főváros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polgári vármegyei közigazgatás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törvényhatósági jogú városok </a:t>
            </a:r>
          </a:p>
          <a:p>
            <a:pPr marL="822325" lvl="1" indent="-457200">
              <a:buClr>
                <a:schemeClr val="bg1"/>
              </a:buClr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 tanácsrendszer jellemzői: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tanácstörvények 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képviseleti szerv, végrehajtó bizottság, szakigazgatási szervek alárendeltségi viszonyai</a:t>
            </a:r>
          </a:p>
        </p:txBody>
      </p:sp>
    </p:spTree>
    <p:extLst>
      <p:ext uri="{BB962C8B-B14F-4D97-AF65-F5344CB8AC3E}">
        <p14:creationId xmlns:p14="http://schemas.microsoft.com/office/powerpoint/2010/main" val="338324380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8"/>
            <a:ext cx="8569326" cy="864096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Az önkormányzat saját bevételei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417639"/>
            <a:ext cx="8281987" cy="5324475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</a:pPr>
            <a:endParaRPr lang="hu-HU" altLang="hu-HU" sz="12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helyi adók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saját tevékenységből, vállalkozásból, vagyon hasznosításából származó bevételek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átvett pénzeszközök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egyéb (működési, ár- és díjbevételek)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az önkormányzat és intézményei egyéb sajátos bevételei</a:t>
            </a:r>
          </a:p>
          <a:p>
            <a:pPr marL="0" indent="0">
              <a:buClr>
                <a:schemeClr val="tx1"/>
              </a:buClr>
              <a:buNone/>
            </a:pPr>
            <a:endParaRPr lang="hu-HU" altLang="hu-H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4288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7" y="332656"/>
            <a:ext cx="8351837" cy="720080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Az átengedett központi bevételek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1628775"/>
            <a:ext cx="7848600" cy="4248150"/>
          </a:xfrm>
        </p:spPr>
        <p:txBody>
          <a:bodyPr rtlCol="0">
            <a:normAutofit fontScale="92500"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 smtClean="0">
                <a:cs typeface="Times New Roman" panose="02020603050405020304" pitchFamily="18" charset="0"/>
              </a:rPr>
              <a:t>g</a:t>
            </a:r>
            <a:r>
              <a:rPr lang="hu-H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épjárműadóhoz kapcsolódó bírság, pótlék, végrehajtási költség</a:t>
            </a:r>
            <a:endParaRPr lang="hu-H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ermőföld bérbeadása utáni SZJA (100%)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környezetvédelmi </a:t>
            </a:r>
            <a:r>
              <a:rPr lang="hu-H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bírság</a:t>
            </a:r>
            <a:endParaRPr lang="hu-H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özlekedési szabályszegés közigazgatási bírsága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özlekedési szabályszegés közterület-felügyelő által kiszabott közigazgatási bírsága</a:t>
            </a:r>
          </a:p>
          <a:p>
            <a:pPr>
              <a:buClr>
                <a:schemeClr val="tx1"/>
              </a:buClr>
              <a:buFont typeface="Wingdings" pitchFamily="2" charset="2"/>
              <a:buChar char=""/>
              <a:defRPr/>
            </a:pPr>
            <a:endParaRPr lang="hu-HU" sz="1800" b="1" dirty="0">
              <a:solidFill>
                <a:schemeClr val="bg2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"/>
              <a:defRPr/>
            </a:pPr>
            <a:endParaRPr lang="hu-HU" sz="1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9629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9293" y="43683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Állami hozzájárulások,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támogatások</a:t>
            </a:r>
          </a:p>
        </p:txBody>
      </p:sp>
      <p:sp>
        <p:nvSpPr>
          <p:cNvPr id="73731" name="Tartalom helye 2"/>
          <p:cNvSpPr>
            <a:spLocks noGrp="1"/>
          </p:cNvSpPr>
          <p:nvPr>
            <p:ph idx="1"/>
          </p:nvPr>
        </p:nvSpPr>
        <p:spPr>
          <a:xfrm>
            <a:off x="994954" y="1681934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éves költségvetési törvény 1. mellékletének </a:t>
            </a:r>
            <a:r>
              <a:rPr lang="hu-HU" altLang="hu-HU" dirty="0" smtClean="0"/>
              <a:t>IX</a:t>
            </a:r>
            <a:r>
              <a:rPr lang="hu-HU" altLang="hu-HU" dirty="0"/>
              <a:t>. Helyi önkormányzatok támogatásai fejezete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Egészségbiztosítási Alapból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pályázati támogatások (hazai és EU)</a:t>
            </a:r>
          </a:p>
        </p:txBody>
      </p:sp>
    </p:spTree>
    <p:extLst>
      <p:ext uri="{BB962C8B-B14F-4D97-AF65-F5344CB8AC3E}">
        <p14:creationId xmlns:p14="http://schemas.microsoft.com/office/powerpoint/2010/main" val="489440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7041" y="3125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Hosszú távú stratégia,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gazdasági program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hu-HU" altLang="hu-HU" sz="1200" dirty="0"/>
          </a:p>
          <a:p>
            <a:pPr>
              <a:spcAft>
                <a:spcPts val="600"/>
              </a:spcAft>
            </a:pPr>
            <a:r>
              <a:rPr lang="hu-HU" altLang="hu-HU" dirty="0"/>
              <a:t>a rendelkezésre álló források hosszú távú tervezése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kiegyensúlyozott működésre törekvés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elkészítése a képviselő-testület kizárólagos,                 át nem ruházható hatáskörébe tartozik 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képviselő-testület megbízatásának időtartamára, vagy azt meghaladó időszakra szól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célkitűzések, fejlesztési feladatok összehangolása         a fejlődési lehetőségekkel, várható forrásokkal</a:t>
            </a:r>
          </a:p>
        </p:txBody>
      </p:sp>
    </p:spTree>
    <p:extLst>
      <p:ext uri="{BB962C8B-B14F-4D97-AF65-F5344CB8AC3E}">
        <p14:creationId xmlns:p14="http://schemas.microsoft.com/office/powerpoint/2010/main" val="1151163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186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Célként meghatározható: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hu-HU" altLang="hu-HU" sz="1200" b="1" dirty="0"/>
          </a:p>
          <a:p>
            <a:pPr>
              <a:spcAft>
                <a:spcPts val="600"/>
              </a:spcAft>
            </a:pPr>
            <a:r>
              <a:rPr lang="hu-HU" altLang="hu-HU" dirty="0"/>
              <a:t>az önkormányzat stabil működésének elérése/fenntartása/javítása,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közszolgáltatások színvonalának, elérhetőségének fenntartása/javítása,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település fejlődése, vonzóvá, ismertté tétele (településmarketing javítása),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lakosság életszínvonalának megtartása/emelése,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gazdaság élénkítése,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foglalkoztatási lehetőségek javítása, stb.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59876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Befolyásoló tényezők</a:t>
            </a:r>
          </a:p>
        </p:txBody>
      </p:sp>
      <p:sp>
        <p:nvSpPr>
          <p:cNvPr id="76803" name="Tartalom helye 2"/>
          <p:cNvSpPr>
            <a:spLocks noGrp="1"/>
          </p:cNvSpPr>
          <p:nvPr>
            <p:ph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helyi érdekek, elképzelések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gazdasági előrejelzések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kormányzati célkitűzések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ellátandó feladatok köre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központi költségvetés finanszírozásának irányai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saját bevétel termelő képesség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pályázati lehetőségek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hitelfelvételi lehetőségek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területfejlesztés térségi, megyei viszonylatai</a:t>
            </a:r>
          </a:p>
        </p:txBody>
      </p:sp>
    </p:spTree>
    <p:extLst>
      <p:ext uri="{BB962C8B-B14F-4D97-AF65-F5344CB8AC3E}">
        <p14:creationId xmlns:p14="http://schemas.microsoft.com/office/powerpoint/2010/main" val="17812477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  <a:endParaRPr lang="hu-HU" altLang="hu-HU" sz="3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polgármesteri hivatal működése (ügyfélközpontú, elektronikus ügyintézés, informatikai háttér biztosítása);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képviselő-testületi munka (bizottsági munka hatékonysága, civil szervezetek bevonása);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település-üzemeltetés (utak, köztemető, közvilágítás, zöldterület);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egészségügyi ellátások (alapellátás személyi és tárgyi feltételei, szűrőprogramok, akadálymentesítés);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6929989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16633"/>
            <a:ext cx="8229600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szociális feladatok</a:t>
            </a:r>
            <a:r>
              <a:rPr lang="hu-HU" altLang="hu-HU" dirty="0"/>
              <a:t> (szociális alapellátás, nyugdíjasok szabadidő lehetőségeinek bővítése, közfoglalkoztatás kiterjesztése, szociális földprogram, otthonteremtési támogatás);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köznevelési feladatok</a:t>
            </a:r>
            <a:r>
              <a:rPr lang="hu-HU" altLang="hu-HU" dirty="0"/>
              <a:t> (helyi óvodai neveléspolitika kialakítása, infrastruktúra-fejlesztés,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kulturális, közművelődési feladatok</a:t>
            </a:r>
            <a:r>
              <a:rPr lang="hu-HU" altLang="hu-HU" dirty="0"/>
              <a:t> (helyi könyvtár állományának bővítése, szolgáltatások fejlesztése, múzeumok, színházak tevékenységének színvonalasabbá tétele, közösségi tér biztosítása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9179925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451918"/>
            <a:ext cx="8507288" cy="46413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b="1" dirty="0"/>
              <a:t>Sportfeladatok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(helyi sportklubok, sportszervezetek működésének támogatása, sportinfrastruktúra-fejlesztése, meglévő sportlétesítmények kihasználtságának javítása,versenysport támogatása);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 dirty="0"/>
              <a:t>Környezetvédelem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(szennyvíz-elvezető rendszer kiépítése, ivóvízminőség-javító program megvalósítása, hulladéklerakó </a:t>
            </a:r>
            <a:r>
              <a:rPr lang="hu-HU" altLang="hu-HU" dirty="0" err="1"/>
              <a:t>rekultiválása</a:t>
            </a:r>
            <a:r>
              <a:rPr lang="hu-HU" altLang="hu-HU" dirty="0"/>
              <a:t>, illegális hulladéklerakók megszüntetése, szelektív hulladékgyűjtés önkormányzati intézmények energia-ellátásának fejlesztése, parkosítás, fásítás, zöldterületek rendben tartása);</a:t>
            </a:r>
          </a:p>
        </p:txBody>
      </p:sp>
    </p:spTree>
    <p:extLst>
      <p:ext uri="{BB962C8B-B14F-4D97-AF65-F5344CB8AC3E}">
        <p14:creationId xmlns:p14="http://schemas.microsoft.com/office/powerpoint/2010/main" val="32784993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711350"/>
            <a:ext cx="882047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Idegenforgalom, turizmus</a:t>
            </a:r>
            <a:r>
              <a:rPr lang="hu-HU" altLang="hu-HU" dirty="0"/>
              <a:t> </a:t>
            </a:r>
          </a:p>
          <a:p>
            <a:pPr marL="400050" lvl="1" indent="0" algn="just">
              <a:buNone/>
            </a:pPr>
            <a:r>
              <a:rPr lang="hu-HU" altLang="hu-HU" dirty="0"/>
              <a:t>(a település arculatának, küllemének javítása a turisztikai vonzerő megteremtése/fokozása érdekében (parkosítás, virágosítás, díszkivilágítás, az utcák, terek, parkok, épületek rendben tartása, helyi szokások, hagyományok felelevenítése, ezekkel kapcsolatos rendezvények szervezése, helyi termékek gyártásának, értékesítésnek ösztönzése, testvér-települési/testvérvárosi kapcsolat kialakítása/ megőrzése);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2501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665" y="404664"/>
            <a:ext cx="7194550" cy="5667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európai önkormányzati rendszerek 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1973264" y="1773239"/>
            <a:ext cx="82438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dirty="0">
                <a:solidFill>
                  <a:srgbClr val="C00000"/>
                </a:solidFill>
                <a:latin typeface="+mj-lt"/>
              </a:rPr>
              <a:t>Önállóság mértéke és hatáskörök  szélessége szerint:</a:t>
            </a:r>
          </a:p>
        </p:txBody>
      </p:sp>
      <p:sp>
        <p:nvSpPr>
          <p:cNvPr id="22532" name="AutoShape 10"/>
          <p:cNvSpPr>
            <a:spLocks noChangeArrowheads="1"/>
          </p:cNvSpPr>
          <p:nvPr/>
        </p:nvSpPr>
        <p:spPr bwMode="auto">
          <a:xfrm>
            <a:off x="2351088" y="3068638"/>
            <a:ext cx="3600450" cy="647700"/>
          </a:xfrm>
          <a:prstGeom prst="plaque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8" name="AutoShape 11"/>
          <p:cNvSpPr>
            <a:spLocks noChangeArrowheads="1"/>
          </p:cNvSpPr>
          <p:nvPr/>
        </p:nvSpPr>
        <p:spPr bwMode="auto">
          <a:xfrm>
            <a:off x="2495550" y="3068639"/>
            <a:ext cx="3024188" cy="1081087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495550" y="3008314"/>
            <a:ext cx="3024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Angolszász rendszer</a:t>
            </a:r>
          </a:p>
        </p:txBody>
      </p:sp>
      <p:sp>
        <p:nvSpPr>
          <p:cNvPr id="23560" name="AutoShape 14"/>
          <p:cNvSpPr>
            <a:spLocks noChangeArrowheads="1"/>
          </p:cNvSpPr>
          <p:nvPr/>
        </p:nvSpPr>
        <p:spPr bwMode="auto">
          <a:xfrm>
            <a:off x="6096001" y="3068639"/>
            <a:ext cx="3313113" cy="1081087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6149975" y="3033713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Európai (kontinentális)</a:t>
            </a:r>
            <a:r>
              <a:rPr lang="hu-HU" altLang="hu-HU" sz="2400" i="1" dirty="0">
                <a:solidFill>
                  <a:srgbClr val="0000CC"/>
                </a:solidFill>
                <a:latin typeface="+mj-lt"/>
              </a:rPr>
              <a:t> </a:t>
            </a: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rendszer</a:t>
            </a:r>
          </a:p>
        </p:txBody>
      </p:sp>
      <p:sp>
        <p:nvSpPr>
          <p:cNvPr id="23562" name="AutoShape 16"/>
          <p:cNvSpPr>
            <a:spLocks noChangeArrowheads="1"/>
          </p:cNvSpPr>
          <p:nvPr/>
        </p:nvSpPr>
        <p:spPr bwMode="auto">
          <a:xfrm>
            <a:off x="3359150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3563" name="AutoShape 17"/>
          <p:cNvSpPr>
            <a:spLocks noChangeArrowheads="1"/>
          </p:cNvSpPr>
          <p:nvPr/>
        </p:nvSpPr>
        <p:spPr bwMode="auto">
          <a:xfrm>
            <a:off x="5808663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3564" name="AutoShape 18"/>
          <p:cNvSpPr>
            <a:spLocks noChangeArrowheads="1"/>
          </p:cNvSpPr>
          <p:nvPr/>
        </p:nvSpPr>
        <p:spPr bwMode="auto">
          <a:xfrm>
            <a:off x="8218488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40" name="Text Box 19"/>
          <p:cNvSpPr txBox="1">
            <a:spLocks noChangeArrowheads="1"/>
          </p:cNvSpPr>
          <p:nvPr/>
        </p:nvSpPr>
        <p:spPr bwMode="auto">
          <a:xfrm>
            <a:off x="3359150" y="5464176"/>
            <a:ext cx="23050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Skandináv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u-HU" altLang="hu-HU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541" name="Text Box 20"/>
          <p:cNvSpPr txBox="1">
            <a:spLocks noChangeArrowheads="1"/>
          </p:cNvSpPr>
          <p:nvPr/>
        </p:nvSpPr>
        <p:spPr bwMode="auto">
          <a:xfrm>
            <a:off x="5880100" y="5373688"/>
            <a:ext cx="215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Francia</a:t>
            </a:r>
          </a:p>
        </p:txBody>
      </p:sp>
      <p:sp>
        <p:nvSpPr>
          <p:cNvPr id="22542" name="Text Box 21"/>
          <p:cNvSpPr txBox="1">
            <a:spLocks noChangeArrowheads="1"/>
          </p:cNvSpPr>
          <p:nvPr/>
        </p:nvSpPr>
        <p:spPr bwMode="auto">
          <a:xfrm>
            <a:off x="8328026" y="5373688"/>
            <a:ext cx="212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Vegyes</a:t>
            </a:r>
          </a:p>
        </p:txBody>
      </p:sp>
      <p:sp>
        <p:nvSpPr>
          <p:cNvPr id="22543" name="Line 22"/>
          <p:cNvSpPr>
            <a:spLocks noChangeShapeType="1"/>
          </p:cNvSpPr>
          <p:nvPr/>
        </p:nvSpPr>
        <p:spPr bwMode="auto">
          <a:xfrm flipH="1">
            <a:off x="4727576" y="4221164"/>
            <a:ext cx="2879725" cy="93662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2544" name="Line 23"/>
          <p:cNvSpPr>
            <a:spLocks noChangeShapeType="1"/>
          </p:cNvSpPr>
          <p:nvPr/>
        </p:nvSpPr>
        <p:spPr bwMode="auto">
          <a:xfrm flipH="1">
            <a:off x="7175500" y="4221164"/>
            <a:ext cx="431800" cy="93662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2545" name="Line 24"/>
          <p:cNvSpPr>
            <a:spLocks noChangeShapeType="1"/>
          </p:cNvSpPr>
          <p:nvPr/>
        </p:nvSpPr>
        <p:spPr bwMode="auto">
          <a:xfrm>
            <a:off x="7607300" y="4221163"/>
            <a:ext cx="1728788" cy="100806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48858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0400"/>
            <a:ext cx="8229600" cy="922337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5284" y="1412777"/>
            <a:ext cx="8943204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Helyi gazdaságfejlesztés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(munkahelyteremtés elősegítése a foglalkoztatás növelése érdekében, helyi piac működésének </a:t>
            </a:r>
            <a:r>
              <a:rPr lang="hu-HU" altLang="hu-HU" dirty="0" smtClean="0"/>
              <a:t>ösztönzése, helyi </a:t>
            </a:r>
            <a:r>
              <a:rPr lang="hu-HU" altLang="hu-HU" dirty="0"/>
              <a:t>vállalkozások támogatása,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befektetők számára vonzó vállalkozói környezet kialakítása, helyi ipari park létrehozásához szükséges feltételek megteremtése);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Vagyongazdálkodás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(az önkormányzat meglévő vagyonának őrzése, gyarapítása, a vagyon hasznosítása (bérbeadás, vagyonkezelői jog létesítése),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a vagyonfelélés elkerülése);</a:t>
            </a:r>
          </a:p>
        </p:txBody>
      </p:sp>
    </p:spTree>
    <p:extLst>
      <p:ext uri="{BB962C8B-B14F-4D97-AF65-F5344CB8AC3E}">
        <p14:creationId xmlns:p14="http://schemas.microsoft.com/office/powerpoint/2010/main" val="8072435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9537" y="188914"/>
            <a:ext cx="8748464" cy="936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 éves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költségvetése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19537" y="1458070"/>
            <a:ext cx="8137277" cy="539993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költségvetés tervezése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 költségvetési rendelet-tervezet összeállítása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 költségvetési rendelet elfogadása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adatszolgáltatás az információs rendszerbe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beszámoló a költségvetés végrehajtásáról (zárszámadás)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nemzetiségi önkormányzatok, térségi fejlesztési tanács, általuk irányított költségvetési szervek</a:t>
            </a:r>
          </a:p>
          <a:p>
            <a:pPr marL="0" indent="0">
              <a:buFont typeface="Arial" charset="0"/>
              <a:buChar char="•"/>
            </a:pPr>
            <a:endParaRPr lang="hu-HU" alt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3083377097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költségvetés tartalma</a:t>
            </a:r>
          </a:p>
        </p:txBody>
      </p:sp>
      <p:sp>
        <p:nvSpPr>
          <p:cNvPr id="83971" name="Tartalom helye 2"/>
          <p:cNvSpPr>
            <a:spLocks noGrp="1"/>
          </p:cNvSpPr>
          <p:nvPr>
            <p:ph idx="1"/>
          </p:nvPr>
        </p:nvSpPr>
        <p:spPr>
          <a:xfrm>
            <a:off x="1981200" y="1341438"/>
            <a:ext cx="8229600" cy="5255914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az önkormányzat bevételei, kiadásai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az önkormányzat által irányított költségvetési szervek bevételei, kiadásai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 költségvetési egyenleg összege működési és felhalmozási cél szerint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 költségvetési hiány belső/külső finanszírozására szolgáló források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b="1" dirty="0"/>
              <a:t>fejlesztési célok, melyekhez hitelfelvétel szükséges, az ügyletek adatai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b="1" dirty="0"/>
              <a:t>hatáskörök, értékhatárok, átcsoportosítás, módosítás hatáskörei</a:t>
            </a:r>
          </a:p>
          <a:p>
            <a:pPr marL="0" indent="0"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407396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Éves költségvetés</a:t>
            </a:r>
          </a:p>
        </p:txBody>
      </p:sp>
      <p:sp>
        <p:nvSpPr>
          <p:cNvPr id="849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altLang="hu-HU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rendelet elfogadása legkésőbb március 15-éig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átmeneti gazdálkodás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nemzetiségi önkormányzatok, társulások, térségi fejlesztési tanácsok és költségvetési szervei költségvetése</a:t>
            </a:r>
          </a:p>
          <a:p>
            <a:pPr>
              <a:spcBef>
                <a:spcPts val="0"/>
              </a:spcBef>
            </a:pPr>
            <a:r>
              <a:rPr lang="hu-HU" altLang="hu-HU" dirty="0"/>
              <a:t>előirányzatok teljesítése: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  </a:t>
            </a:r>
            <a:r>
              <a:rPr lang="hu-HU" altLang="hu-HU" dirty="0" smtClean="0"/>
              <a:t>kötelezettségvállalás</a:t>
            </a:r>
            <a:r>
              <a:rPr lang="hu-HU" altLang="hu-HU" dirty="0"/>
              <a:t>, pénzügyi ellenjegyzés,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  </a:t>
            </a:r>
            <a:r>
              <a:rPr lang="hu-HU" altLang="hu-HU" dirty="0" smtClean="0"/>
              <a:t>érvényesítés</a:t>
            </a:r>
            <a:r>
              <a:rPr lang="hu-HU" altLang="hu-HU" dirty="0"/>
              <a:t>, utalványozás szabályai </a:t>
            </a:r>
          </a:p>
        </p:txBody>
      </p:sp>
    </p:spTree>
    <p:extLst>
      <p:ext uri="{BB962C8B-B14F-4D97-AF65-F5344CB8AC3E}">
        <p14:creationId xmlns:p14="http://schemas.microsoft.com/office/powerpoint/2010/main" val="20932294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260648"/>
            <a:ext cx="7326312" cy="8334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 feladatfinanszírozás rendszere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628776"/>
            <a:ext cx="7850187" cy="4392613"/>
          </a:xfrm>
        </p:spPr>
        <p:txBody>
          <a:bodyPr rtlCol="0">
            <a:normAutofit fontScale="92500"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Alapelvek: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takarékos gazdálkodás,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elvárható saját bevétel,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tényleges saját bevétel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hu-HU" sz="14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Feladatfinanszírozás kialakításakor meghatározott szempontok: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saját bevételek nem fedezik a felmerülő kiadásokat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valamennyi önkormányzatnál felmerülnek </a:t>
            </a:r>
          </a:p>
          <a:p>
            <a:pPr marL="266700" indent="-266700" algn="just">
              <a:buFont typeface="Wingdings" pitchFamily="2" charset="2"/>
              <a:buChar char=""/>
              <a:defRPr/>
            </a:pPr>
            <a:endParaRPr lang="hu-HU" dirty="0">
              <a:latin typeface="+mj-lt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615552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Példa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az önfenntartó feladatokra: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altLang="hu-HU" dirty="0"/>
              <a:t>Bevétel vagy jövedelemtermelő, illetve „önfenntartó” képessége miatt nem szükséges bevonni a feladatfinanszírozás rendszerébe, hiszen az abból származó bevételek fedezetet biztosítanak a feladatok ellátására. </a:t>
            </a:r>
          </a:p>
          <a:p>
            <a:pPr marL="0" indent="0">
              <a:buNone/>
              <a:defRPr/>
            </a:pPr>
            <a:endParaRPr lang="hu-HU" altLang="hu-HU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hulladékgazdálkodás,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víz- csatornaszolgáltatás,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távhőszolgáltatás </a:t>
            </a:r>
          </a:p>
        </p:txBody>
      </p:sp>
    </p:spTree>
    <p:extLst>
      <p:ext uri="{BB962C8B-B14F-4D97-AF65-F5344CB8AC3E}">
        <p14:creationId xmlns:p14="http://schemas.microsoft.com/office/powerpoint/2010/main" val="8296427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9238" y="332657"/>
            <a:ext cx="7194550" cy="566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feladatfinanszírozás elemei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991545" y="1340769"/>
            <a:ext cx="8213725" cy="5257055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Általános támogatás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önkormányzati hivatal (közös hivatal)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településüzemeltetés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zöldterület,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közutak,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köztemetők,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közvilágítás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óvodai nevelés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szociális és gyermekjóléti feladatok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kulturális feladatok  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7033394" y="2348880"/>
            <a:ext cx="3167063" cy="2592388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1200"/>
              </a:spcBef>
              <a:defRPr/>
            </a:pPr>
            <a:endParaRPr lang="hu-HU" sz="2400" dirty="0">
              <a:solidFill>
                <a:srgbClr val="000000"/>
              </a:solidFill>
              <a:latin typeface="Century Gothic"/>
            </a:endParaRPr>
          </a:p>
          <a:p>
            <a:pPr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hu-HU" sz="2800" dirty="0">
                <a:solidFill>
                  <a:srgbClr val="000000"/>
                </a:solidFill>
                <a:latin typeface="+mj-lt"/>
              </a:rPr>
              <a:t>beszámítási és</a:t>
            </a:r>
          </a:p>
          <a:p>
            <a:pPr>
              <a:spcBef>
                <a:spcPts val="1200"/>
              </a:spcBef>
              <a:defRPr/>
            </a:pPr>
            <a:r>
              <a:rPr lang="hu-HU" sz="2800" dirty="0">
                <a:solidFill>
                  <a:srgbClr val="000000"/>
                </a:solidFill>
                <a:latin typeface="+mj-lt"/>
              </a:rPr>
              <a:t> szolidaritási</a:t>
            </a:r>
          </a:p>
          <a:p>
            <a:pPr>
              <a:spcBef>
                <a:spcPts val="1200"/>
              </a:spcBef>
              <a:defRPr/>
            </a:pPr>
            <a:r>
              <a:rPr lang="hu-HU" sz="2800" dirty="0">
                <a:solidFill>
                  <a:srgbClr val="000000"/>
                </a:solidFill>
                <a:latin typeface="+mj-lt"/>
              </a:rPr>
              <a:t> hozzájárulás  </a:t>
            </a:r>
          </a:p>
          <a:p>
            <a:pPr eaLnBrk="1" hangingPunct="1">
              <a:defRPr/>
            </a:pPr>
            <a:endParaRPr lang="hu-HU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07698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426163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1996. évi XXV. törvény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Kezdeményező: </a:t>
            </a:r>
            <a:r>
              <a:rPr lang="hu-HU" altLang="hu-HU" dirty="0"/>
              <a:t>önkormányzat/bármely hitelező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>
              <a:lnSpc>
                <a:spcPct val="114000"/>
              </a:lnSpc>
              <a:buNone/>
            </a:pPr>
            <a:r>
              <a:rPr lang="hu-HU" altLang="hu-HU" b="1" dirty="0"/>
              <a:t>Törvényi feltétel: </a:t>
            </a:r>
            <a:r>
              <a:rPr lang="hu-HU" altLang="hu-HU" dirty="0"/>
              <a:t>elismert követelés 60 napon túli kiegyenlítésének elmulasztása, végrehajtható fizetési kötelezettség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>
              <a:spcBef>
                <a:spcPts val="0"/>
              </a:spcBef>
              <a:buNone/>
            </a:pPr>
            <a:r>
              <a:rPr lang="hu-HU" altLang="hu-HU" b="1" dirty="0"/>
              <a:t>Kötelezően ellátandó alapfeladatok, közszolgáltatások: </a:t>
            </a:r>
            <a:r>
              <a:rPr lang="hu-HU" altLang="hu-HU" dirty="0"/>
              <a:t>közutak, óvoda, egészségügyi alapellátás, szociális alapszolgáltatás, gyermekjóléti alapellátások, hulladékszállítás, tűzoltás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(26 feladat a </a:t>
            </a:r>
            <a:r>
              <a:rPr lang="hu-HU" altLang="hu-HU" dirty="0" err="1"/>
              <a:t>tv.-ben</a:t>
            </a:r>
            <a:r>
              <a:rPr lang="hu-HU" altLang="hu-HU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701347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18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Kezdete:</a:t>
            </a:r>
            <a:r>
              <a:rPr lang="hu-HU" altLang="hu-HU" i="1" dirty="0"/>
              <a:t> </a:t>
            </a:r>
            <a:r>
              <a:rPr lang="hu-HU" altLang="hu-HU" dirty="0"/>
              <a:t>a kérelem bírósághoz történő beérkezése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1200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Megindítása:</a:t>
            </a:r>
            <a:r>
              <a:rPr lang="hu-HU" altLang="hu-HU" i="1" dirty="0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Cégközlönyben történő megjelenés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60 nap áll a hitelezői igények bejelentésére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adósságrendezési bizottság a megindítást követő 8 napon belül összeül: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pénzügyi gondnok, polgármester, jegyző, PB elnöke, egy önkormányzati képviselő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szigorú, racionális, pénzügyileg megalapozott működés biztosítása: válságköltségvetés, reorganizációs program</a:t>
            </a:r>
          </a:p>
        </p:txBody>
      </p:sp>
    </p:spTree>
    <p:extLst>
      <p:ext uri="{BB962C8B-B14F-4D97-AF65-F5344CB8AC3E}">
        <p14:creationId xmlns:p14="http://schemas.microsoft.com/office/powerpoint/2010/main" val="16587272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  <a:endParaRPr lang="hu-HU" altLang="hu-HU" sz="3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7571184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Önkormányzati vagyon értékesítése: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forgalomképtelen törzsvagyon, lakossági alapszolgáltatást szolgáló vagyon, államtól átvett vagyon kivételével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Eljárás lezárása: </a:t>
            </a:r>
            <a:r>
              <a:rPr lang="hu-HU" altLang="hu-HU" dirty="0"/>
              <a:t>megindítástól számított 240 nap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Vagyonfelosztási eljárás: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ha nem jön létre hitelezői egyezség, a bíróság megindítja a pénzügyi gondnok jelzése alapján</a:t>
            </a:r>
          </a:p>
        </p:txBody>
      </p:sp>
    </p:spTree>
    <p:extLst>
      <p:ext uri="{BB962C8B-B14F-4D97-AF65-F5344CB8AC3E}">
        <p14:creationId xmlns:p14="http://schemas.microsoft.com/office/powerpoint/2010/main" val="216778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16633"/>
            <a:ext cx="9144000" cy="1223963"/>
          </a:xfrm>
        </p:spPr>
        <p:txBody>
          <a:bodyPr/>
          <a:lstStyle/>
          <a:p>
            <a:pPr algn="ctr">
              <a:defRPr/>
            </a:pPr>
            <a:r>
              <a:rPr lang="hu-HU" sz="3600" dirty="0"/>
              <a:t>  </a:t>
            </a:r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 Európai Chartája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837905" y="1556792"/>
            <a:ext cx="8496300" cy="1368152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Európa Tanács által összefoglalt minimum-követelmények gyűjteménye.</a:t>
            </a:r>
          </a:p>
          <a:p>
            <a:pPr marL="0" indent="0" algn="ctr">
              <a:buNone/>
              <a:defRPr/>
            </a:pPr>
            <a:endParaRPr lang="hu-H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19537" y="2564905"/>
            <a:ext cx="835183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eaLnBrk="1" hangingPunct="1"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Aláíró tagállam köteles:</a:t>
            </a:r>
          </a:p>
          <a:p>
            <a:pPr marL="342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Chartában foglaltakat betartani és</a:t>
            </a:r>
          </a:p>
          <a:p>
            <a:pPr marL="342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magára nézve legalább húsz szakaszt kötelezőnek elismern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i a Charta első részéből, amelyek közül tízet a Charta által meghatározott ci</a:t>
            </a: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kkekből kell kiválasztani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  <a:defRPr/>
            </a:pPr>
            <a:endParaRPr lang="hu-HU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45192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4212" y="404664"/>
            <a:ext cx="8713788" cy="5651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vagyona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07244" y="1296184"/>
            <a:ext cx="7992119" cy="3671862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hu-HU" sz="1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autonómia fontos eleme a gazdasági önállóság;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a helyi önkormányzatok tulajdona köztulajdon;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törvényben előírt kötelező feladat- és hatáskörök ellátásához költségvetési támogatásra jogosult;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hitel/kölcsönfelvétel Kormány hozzájárulásával (önkormányzati gazdasági társaságnál is)</a:t>
            </a:r>
          </a:p>
        </p:txBody>
      </p:sp>
    </p:spTree>
    <p:extLst>
      <p:ext uri="{BB962C8B-B14F-4D97-AF65-F5344CB8AC3E}">
        <p14:creationId xmlns:p14="http://schemas.microsoft.com/office/powerpoint/2010/main" val="1881542711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vagyona</a:t>
            </a: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240" y="160355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Nemzeti vagyon: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állami tulajdon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önkormányzati tulajdon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Önkormányzati vagyon: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törzsvagyon 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800" dirty="0"/>
              <a:t>forgalomképtelen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800" dirty="0"/>
              <a:t>korlátozottan forgalomképes</a:t>
            </a:r>
          </a:p>
          <a:p>
            <a:pPr marL="546300" lvl="1" indent="-457200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üzleti vagyon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9883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0"/>
            <a:ext cx="8229600" cy="134076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Forgalomképtelen törzsvagyon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altLang="hu-HU" dirty="0"/>
              <a:t>amit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a nemzeti vagyonról szóló törvény kizárólagos önkormányzati tulajdonban álló vagyonnak minősít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törvény vagy a helyi önkormányzat rendelete nemzetgazdasági szempontból kiemelt jelentőségű nemzeti vagyonnak minősít</a:t>
            </a:r>
          </a:p>
        </p:txBody>
      </p:sp>
    </p:spTree>
    <p:extLst>
      <p:ext uri="{BB962C8B-B14F-4D97-AF65-F5344CB8AC3E}">
        <p14:creationId xmlns:p14="http://schemas.microsoft.com/office/powerpoint/2010/main" val="30580039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</a:rPr>
              <a:t>Önkormányzat kizárólagos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tulajdonát képező vagyon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579296" cy="5112469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közutak és műtárgyaik;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terek, parkok;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nemzetközi kereskedelmi repülőtér, a hozzá tartozó légiforgalmi távközlő, </a:t>
            </a:r>
            <a:r>
              <a:rPr lang="hu-HU" altLang="hu-HU" dirty="0" err="1"/>
              <a:t>rádiónavigációs</a:t>
            </a:r>
            <a:r>
              <a:rPr lang="hu-HU" altLang="hu-HU" dirty="0"/>
              <a:t> és fénytechnikai berendezésekkel és eszközökkel, továbbá a légiforgalmi irányító szolgálat elhelyezését szolgáló létesítményekkel együtt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– külön törvény rendelkezése alapján részére átadott – vizek, közcélú vízi létesítmények, ide nem értve a vízi közműveket</a:t>
            </a:r>
          </a:p>
        </p:txBody>
      </p:sp>
    </p:spTree>
    <p:extLst>
      <p:ext uri="{BB962C8B-B14F-4D97-AF65-F5344CB8AC3E}">
        <p14:creationId xmlns:p14="http://schemas.microsoft.com/office/powerpoint/2010/main" val="15371226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Korlátozottan forgalomképes törzsvagyon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b="1" dirty="0"/>
              <a:t>Törvény vagy a helyi önkormányzat rendelete állapítja meg.</a:t>
            </a:r>
          </a:p>
          <a:p>
            <a:pPr marL="0" indent="0">
              <a:buNone/>
            </a:pPr>
            <a:endParaRPr lang="hu-HU" altLang="hu-HU" dirty="0"/>
          </a:p>
          <a:p>
            <a:pPr marL="0" indent="0">
              <a:buNone/>
            </a:pPr>
            <a:r>
              <a:rPr lang="hu-HU" altLang="hu-HU" b="1" dirty="0"/>
              <a:t>Példák:</a:t>
            </a:r>
          </a:p>
          <a:p>
            <a:pPr marL="0" indent="0">
              <a:buNone/>
            </a:pPr>
            <a:r>
              <a:rPr lang="hu-HU" altLang="hu-HU" dirty="0"/>
              <a:t>vízellátás, szennyvíz, csapadékvíz közművei, a közművek védőterületei, intézményi ingatlanok, sportlétesítmények, védett természeti területek, műemlékek, középületek, hozzájuk tartozó földek</a:t>
            </a:r>
          </a:p>
        </p:txBody>
      </p:sp>
    </p:spTree>
    <p:extLst>
      <p:ext uri="{BB962C8B-B14F-4D97-AF65-F5344CB8AC3E}">
        <p14:creationId xmlns:p14="http://schemas.microsoft.com/office/powerpoint/2010/main" val="25852670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Vagyonkataszter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147/1992. (XI. 26.) Korm. rend. alapján kötelező felfektetni és folyamatosan vezetni, statisztikai adatszolgáltatást nyújtani az ingatlanvagyonról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egyezőség szükséges az ingatlan-nyilvántartási és közmű üzemeltetőjének adataival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elkülönítetten: törzsvagyon, egyéb vagyon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bruttó érték, becsült érték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1993. január 1-től</a:t>
            </a:r>
          </a:p>
        </p:txBody>
      </p:sp>
    </p:spTree>
    <p:extLst>
      <p:ext uri="{BB962C8B-B14F-4D97-AF65-F5344CB8AC3E}">
        <p14:creationId xmlns:p14="http://schemas.microsoft.com/office/powerpoint/2010/main" val="25933368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8100" y="332657"/>
            <a:ext cx="9144000" cy="86374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gazdálkodás ellenőrzése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Államháztartási kontrollok</a:t>
            </a: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2366964" y="1821771"/>
            <a:ext cx="2952750" cy="720726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Külső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6692901" y="1821771"/>
            <a:ext cx="3311525" cy="720726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</a:rPr>
              <a:t>ÁH belső </a:t>
            </a:r>
          </a:p>
          <a:p>
            <a:pPr algn="ctr" eaLnBrk="1" hangingPunct="1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</a:rPr>
              <a:t>kontrollrendszere</a:t>
            </a:r>
          </a:p>
        </p:txBody>
      </p:sp>
      <p:sp>
        <p:nvSpPr>
          <p:cNvPr id="64525" name="AutoShape 13"/>
          <p:cNvSpPr>
            <a:spLocks noChangeArrowheads="1"/>
          </p:cNvSpPr>
          <p:nvPr/>
        </p:nvSpPr>
        <p:spPr bwMode="auto">
          <a:xfrm>
            <a:off x="2879726" y="2822576"/>
            <a:ext cx="2303463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ÁSZ</a:t>
            </a:r>
          </a:p>
        </p:txBody>
      </p:sp>
      <p:sp>
        <p:nvSpPr>
          <p:cNvPr id="64526" name="AutoShape 14"/>
          <p:cNvSpPr>
            <a:spLocks noChangeArrowheads="1"/>
          </p:cNvSpPr>
          <p:nvPr/>
        </p:nvSpPr>
        <p:spPr bwMode="auto">
          <a:xfrm>
            <a:off x="2879725" y="3640026"/>
            <a:ext cx="2303462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KEHI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2890838" y="4483100"/>
            <a:ext cx="2292349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EUTAF</a:t>
            </a:r>
          </a:p>
        </p:txBody>
      </p:sp>
      <p:sp>
        <p:nvSpPr>
          <p:cNvPr id="98312" name="Line 18"/>
          <p:cNvSpPr>
            <a:spLocks noChangeShapeType="1"/>
          </p:cNvSpPr>
          <p:nvPr/>
        </p:nvSpPr>
        <p:spPr bwMode="auto">
          <a:xfrm>
            <a:off x="2366964" y="2492373"/>
            <a:ext cx="0" cy="324008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3" name="Line 20"/>
          <p:cNvSpPr>
            <a:spLocks noChangeShapeType="1"/>
          </p:cNvSpPr>
          <p:nvPr/>
        </p:nvSpPr>
        <p:spPr bwMode="auto">
          <a:xfrm>
            <a:off x="2354265" y="3107760"/>
            <a:ext cx="525461" cy="1825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64533" name="AutoShape 21"/>
          <p:cNvSpPr>
            <a:spLocks noChangeArrowheads="1"/>
          </p:cNvSpPr>
          <p:nvPr/>
        </p:nvSpPr>
        <p:spPr bwMode="auto">
          <a:xfrm>
            <a:off x="2890838" y="5296554"/>
            <a:ext cx="2292349" cy="65272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Kincstár</a:t>
            </a:r>
          </a:p>
        </p:txBody>
      </p:sp>
      <p:sp>
        <p:nvSpPr>
          <p:cNvPr id="64534" name="AutoShape 22"/>
          <p:cNvSpPr>
            <a:spLocks noChangeArrowheads="1"/>
          </p:cNvSpPr>
          <p:nvPr/>
        </p:nvSpPr>
        <p:spPr bwMode="auto">
          <a:xfrm>
            <a:off x="5345113" y="2781301"/>
            <a:ext cx="5215383" cy="3097213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Kontrollkörnyezet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Integrált kockázatkezelési rendszer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Kontrolltevékenységek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Információ és kommunikáció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Nyomon követés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(monitoring)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(belső ellenőrzés is)</a:t>
            </a:r>
          </a:p>
        </p:txBody>
      </p:sp>
      <p:sp>
        <p:nvSpPr>
          <p:cNvPr id="98316" name="Line 23"/>
          <p:cNvSpPr>
            <a:spLocks noChangeShapeType="1"/>
          </p:cNvSpPr>
          <p:nvPr/>
        </p:nvSpPr>
        <p:spPr bwMode="auto">
          <a:xfrm>
            <a:off x="2347913" y="3989498"/>
            <a:ext cx="531812" cy="15984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7" name="Line 24"/>
          <p:cNvSpPr>
            <a:spLocks noChangeShapeType="1"/>
          </p:cNvSpPr>
          <p:nvPr/>
        </p:nvSpPr>
        <p:spPr bwMode="auto">
          <a:xfrm>
            <a:off x="2376489" y="4852988"/>
            <a:ext cx="514349" cy="1598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8" name="Line 26"/>
          <p:cNvSpPr>
            <a:spLocks noChangeShapeType="1"/>
          </p:cNvSpPr>
          <p:nvPr/>
        </p:nvSpPr>
        <p:spPr bwMode="auto">
          <a:xfrm>
            <a:off x="8297861" y="2542496"/>
            <a:ext cx="0" cy="238804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9" name="Line 29"/>
          <p:cNvSpPr>
            <a:spLocks noChangeShapeType="1"/>
          </p:cNvSpPr>
          <p:nvPr/>
        </p:nvSpPr>
        <p:spPr bwMode="auto">
          <a:xfrm flipH="1">
            <a:off x="3647728" y="1291655"/>
            <a:ext cx="2520950" cy="4318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20" name="Line 31"/>
          <p:cNvSpPr>
            <a:spLocks noChangeShapeType="1"/>
          </p:cNvSpPr>
          <p:nvPr/>
        </p:nvSpPr>
        <p:spPr bwMode="auto">
          <a:xfrm>
            <a:off x="6168680" y="1293189"/>
            <a:ext cx="2591617" cy="430267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21" name="Line 24"/>
          <p:cNvSpPr>
            <a:spLocks noChangeShapeType="1"/>
          </p:cNvSpPr>
          <p:nvPr/>
        </p:nvSpPr>
        <p:spPr bwMode="auto">
          <a:xfrm>
            <a:off x="2354265" y="5732461"/>
            <a:ext cx="536573" cy="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68069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Pénzügyi Bizottság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55366"/>
            <a:ext cx="80752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altLang="hu-HU" b="1" dirty="0"/>
              <a:t>Speciális feladatok:</a:t>
            </a:r>
          </a:p>
          <a:p>
            <a:pPr marL="0" indent="0">
              <a:buNone/>
            </a:pPr>
            <a:r>
              <a:rPr lang="hu-HU" altLang="hu-HU" dirty="0"/>
              <a:t>költségvetési javaslat, végrehajtásról szóló beszámoló tervezete véleményezése, költségvetési bevételek alakulásának figyelése, saját bevételek, vagyonváltozás követése, adósságot keletkeztető ügyletek indokoltságának, megalapozottságának véleményezése, belső szabályzatok, pénzkezelés, bizonylati rend, fegyelem érvényesülésének ellenőrzése.</a:t>
            </a:r>
          </a:p>
          <a:p>
            <a:pPr marL="0" indent="0">
              <a:buNone/>
            </a:pPr>
            <a:endParaRPr lang="hu-HU" altLang="hu-HU" sz="1200" dirty="0"/>
          </a:p>
          <a:p>
            <a:pPr marL="0" indent="0">
              <a:buNone/>
            </a:pPr>
            <a:r>
              <a:rPr lang="hu-HU" altLang="hu-HU" dirty="0"/>
              <a:t>Jelentéseit a képviselő-testület elé terjeszti.</a:t>
            </a:r>
          </a:p>
        </p:txBody>
      </p:sp>
    </p:spTree>
    <p:extLst>
      <p:ext uri="{BB962C8B-B14F-4D97-AF65-F5344CB8AC3E}">
        <p14:creationId xmlns:p14="http://schemas.microsoft.com/office/powerpoint/2010/main" val="1120018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6.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</a:t>
            </a: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Európai Unióhoz történő csatlakozás önkormányzati vonatkozásai Magyarországon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9" y="260649"/>
            <a:ext cx="7196137" cy="93607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jogalkotás és az EU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340768"/>
            <a:ext cx="7992888" cy="40322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z Európai Unió joganyaga nem tartalmaz szabályozást a helyi önkormányzatok szervezetével és működésével kapcsolatosan;</a:t>
            </a: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 tagállamok önállóan rendelkeznek alkotmányos, közjogi berendezkedésükről és alakítják közigazgatásuk szerkezetét</a:t>
            </a:r>
            <a:r>
              <a:rPr lang="hu-HU" altLang="hu-HU" dirty="0">
                <a:cs typeface="Times New Roman" panose="02020603050405020304" pitchFamily="18" charset="0"/>
              </a:rPr>
              <a:t>;</a:t>
            </a:r>
            <a:endParaRPr lang="hu-HU" altLang="hu-H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 csatlakozási kritériumok  tartalmazzák mindazon kötelező érvényű megállapításokat (koppenhágai, madridi);</a:t>
            </a: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Helyi Önkormányzatok Európai Chartája</a:t>
            </a:r>
          </a:p>
        </p:txBody>
      </p:sp>
    </p:spTree>
    <p:extLst>
      <p:ext uri="{BB962C8B-B14F-4D97-AF65-F5344CB8AC3E}">
        <p14:creationId xmlns:p14="http://schemas.microsoft.com/office/powerpoint/2010/main" val="7940094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260648"/>
            <a:ext cx="7327900" cy="661988"/>
          </a:xfrm>
        </p:spPr>
        <p:txBody>
          <a:bodyPr/>
          <a:lstStyle/>
          <a:p>
            <a:pPr algn="ctr">
              <a:defRPr/>
            </a:pPr>
            <a:r>
              <a:rPr lang="hu-HU" sz="3600" dirty="0"/>
              <a:t>  </a:t>
            </a:r>
            <a:r>
              <a:rPr lang="hu-HU" sz="3600" dirty="0">
                <a:solidFill>
                  <a:srgbClr val="C00000"/>
                </a:solidFill>
              </a:rPr>
              <a:t>Alaptörvényi alapok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196752"/>
            <a:ext cx="7704856" cy="5543550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70000"/>
              </a:lnSpc>
              <a:buNone/>
              <a:defRPr/>
            </a:pPr>
            <a:endParaRPr lang="hu-HU" sz="1900" b="1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Helyi önállóság (autonómia)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rendeletalkotás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szervezetalakítás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társulási szabadság (</a:t>
            </a:r>
            <a:r>
              <a:rPr lang="hu-HU" sz="2600" b="1" u="sng" dirty="0">
                <a:cs typeface="Times New Roman" panose="02020603050405020304" pitchFamily="18" charset="0"/>
              </a:rPr>
              <a:t>de</a:t>
            </a:r>
            <a:r>
              <a:rPr lang="hu-HU" sz="2600" dirty="0">
                <a:cs typeface="Times New Roman" panose="02020603050405020304" pitchFamily="18" charset="0"/>
              </a:rPr>
              <a:t> társulás alakítása törvényben kötelezővé tehető)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gazdasági önállóság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Petíciós jog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véleménynyilvánítás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felterjesztési jog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Önkormányzati jogok védelme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Alkotmánybíróság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bírói jogvédelem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Nyilvánosság</a:t>
            </a:r>
          </a:p>
        </p:txBody>
      </p:sp>
    </p:spTree>
    <p:extLst>
      <p:ext uri="{BB962C8B-B14F-4D97-AF65-F5344CB8AC3E}">
        <p14:creationId xmlns:p14="http://schemas.microsoft.com/office/powerpoint/2010/main" val="2156231605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1586" y="117566"/>
            <a:ext cx="6264696" cy="1268760"/>
          </a:xfrm>
        </p:spPr>
        <p:txBody>
          <a:bodyPr/>
          <a:lstStyle/>
          <a:p>
            <a:pPr algn="ctr">
              <a:defRPr/>
            </a:pPr>
            <a:r>
              <a:rPr lang="hu-HU" sz="2400" dirty="0">
                <a:solidFill>
                  <a:srgbClr val="C00000"/>
                </a:solidFill>
              </a:rPr>
              <a:t>Az EU szabályozás helyi önkormányzatokat </a:t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>
                <a:solidFill>
                  <a:srgbClr val="C00000"/>
                </a:solidFill>
              </a:rPr>
              <a:t>érintő legfontosabb területei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528" y="1196753"/>
            <a:ext cx="8532812" cy="4824859"/>
          </a:xfrm>
        </p:spPr>
        <p:txBody>
          <a:bodyPr>
            <a:normAutofit fontScale="92500"/>
          </a:bodyPr>
          <a:lstStyle/>
          <a:p>
            <a:pPr marL="533400" indent="-533400">
              <a:spcBef>
                <a:spcPts val="1200"/>
              </a:spcBef>
              <a:buNone/>
            </a:pPr>
            <a:endParaRPr lang="hu-HU" altLang="hu-HU" sz="1900" dirty="0"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 typeface="Arial" charset="0"/>
              <a:buChar char="•"/>
            </a:pPr>
            <a:r>
              <a:rPr lang="hu-HU" altLang="hu-HU" dirty="0"/>
              <a:t>i</a:t>
            </a:r>
            <a:r>
              <a:rPr lang="hu-HU" altLang="hu-HU" sz="3200" dirty="0"/>
              <a:t>vóvízminőség-javítás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szennyvízelvezetés és –tisztítás, szennyvízkezelés fejlesztése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dirty="0"/>
              <a:t>t</a:t>
            </a:r>
            <a:r>
              <a:rPr lang="hu-HU" altLang="hu-HU" sz="3200" dirty="0"/>
              <a:t>elepülési hulladékgazdálkodással kapcsolatos fejlesztések 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levegő minőségének védelmével kapcsolatos előírások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megújuló energiaforrások alkalmazása és energiahatékonysági fejlesztések </a:t>
            </a:r>
          </a:p>
        </p:txBody>
      </p:sp>
    </p:spTree>
    <p:extLst>
      <p:ext uri="{BB962C8B-B14F-4D97-AF65-F5344CB8AC3E}">
        <p14:creationId xmlns:p14="http://schemas.microsoft.com/office/powerpoint/2010/main" val="2986593197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50" y="194684"/>
            <a:ext cx="8713787" cy="134076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Országos kötelezettségek –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önkormányzati végrehajtás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628801"/>
            <a:ext cx="8280400" cy="4537075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Jogharmonizációs feladatok és következmények </a:t>
            </a:r>
          </a:p>
          <a:p>
            <a:pPr lvl="1">
              <a:defRPr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irányelv, kötelezettségszegés következményei</a:t>
            </a:r>
          </a:p>
          <a:p>
            <a:pPr lvl="1">
              <a:defRPr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hatalommegosztásra való hivatkozás kizárása</a:t>
            </a:r>
          </a:p>
          <a:p>
            <a:pPr marL="457200" lvl="1" indent="0">
              <a:buNone/>
              <a:defRPr/>
            </a:pPr>
            <a:endParaRPr lang="hu-HU" sz="26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Kormányzati beavatkozások</a:t>
            </a:r>
          </a:p>
          <a:p>
            <a:pPr lvl="1">
              <a:defRPr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 16. 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§-a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170/2012. (VII. 23.) Korm. rendelet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24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63650702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</a:rPr>
              <a:t>Új trendek, új elvárások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060849"/>
            <a:ext cx="8229600" cy="336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1797162" y="1628800"/>
            <a:ext cx="1778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defRPr/>
            </a:pPr>
            <a:r>
              <a:rPr lang="hu-HU" sz="2800" dirty="0">
                <a:latin typeface="+mj-lt"/>
                <a:cs typeface="Times New Roman" panose="02020603050405020304" pitchFamily="18" charset="0"/>
              </a:rPr>
              <a:t>EU 2020</a:t>
            </a:r>
          </a:p>
        </p:txBody>
      </p:sp>
      <p:sp>
        <p:nvSpPr>
          <p:cNvPr id="5" name="Téglalap 4"/>
          <p:cNvSpPr/>
          <p:nvPr/>
        </p:nvSpPr>
        <p:spPr>
          <a:xfrm>
            <a:off x="1974685" y="5229200"/>
            <a:ext cx="74369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Integrációs eszközök, integrációs törekvések</a:t>
            </a:r>
          </a:p>
          <a:p>
            <a:pPr marL="533400" indent="-533400" algn="just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CLLD</a:t>
            </a:r>
          </a:p>
          <a:p>
            <a:pPr marL="533400" indent="-533400" algn="just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ITI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. elvárásai – jó önkormányzás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24574642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615" y="469653"/>
            <a:ext cx="7847012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Szemléletváltás  a </a:t>
            </a:r>
            <a:r>
              <a:rPr lang="hu-HU" sz="3600" dirty="0" err="1">
                <a:solidFill>
                  <a:srgbClr val="C00000"/>
                </a:solidFill>
              </a:rPr>
              <a:t>településmendzsmentben</a:t>
            </a:r>
            <a:endParaRPr lang="hu-HU" sz="3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47529" y="2276872"/>
            <a:ext cx="8425185" cy="211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hu-HU" sz="2800" kern="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inkluzív önkormányzat fogalma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hu-HU" sz="2800" kern="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közösségvezérelt működés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A bevonás elvei</a:t>
            </a:r>
          </a:p>
        </p:txBody>
      </p:sp>
    </p:spTree>
    <p:extLst>
      <p:ext uri="{BB962C8B-B14F-4D97-AF65-F5344CB8AC3E}">
        <p14:creationId xmlns:p14="http://schemas.microsoft.com/office/powerpoint/2010/main" val="288866490"/>
      </p:ext>
    </p:extLst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köszönöm megtisztelő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figyelmüket!</a:t>
            </a:r>
          </a:p>
          <a:p>
            <a:pPr marL="3175" algn="ctr" fontAlgn="auto">
              <a:spcAft>
                <a:spcPts val="0"/>
              </a:spcAft>
              <a:defRPr/>
            </a:pPr>
            <a:endParaRPr lang="hu-HU" sz="20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68520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867989" y="358344"/>
            <a:ext cx="8404806" cy="739552"/>
          </a:xfrm>
        </p:spPr>
        <p:txBody>
          <a:bodyPr>
            <a:noAutofit/>
          </a:bodyPr>
          <a:lstStyle/>
          <a:p>
            <a:pPr marL="363538" indent="-363538" algn="ctr">
              <a:defRPr/>
            </a:pPr>
            <a:r>
              <a:rPr lang="hu-HU" sz="2800" dirty="0">
                <a:solidFill>
                  <a:srgbClr val="C00000"/>
                </a:solidFill>
              </a:rPr>
              <a:t>A helyi önkormányzás gyakorlásának közvetlen módjai</a:t>
            </a:r>
          </a:p>
        </p:txBody>
      </p:sp>
      <p:sp>
        <p:nvSpPr>
          <p:cNvPr id="14339" name="Tartalom helye 1"/>
          <p:cNvSpPr>
            <a:spLocks noGrp="1"/>
          </p:cNvSpPr>
          <p:nvPr>
            <p:ph idx="1"/>
          </p:nvPr>
        </p:nvSpPr>
        <p:spPr>
          <a:xfrm>
            <a:off x="2135891" y="1452257"/>
            <a:ext cx="8136904" cy="51836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dirty="0"/>
          </a:p>
          <a:p>
            <a:endParaRPr lang="hu-HU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6800" b="1" dirty="0"/>
          </a:p>
          <a:p>
            <a:pPr marL="0" indent="0">
              <a:buNone/>
            </a:pPr>
            <a:endParaRPr lang="hu-HU" sz="6800" b="1" dirty="0"/>
          </a:p>
          <a:p>
            <a:pPr marL="0" indent="0">
              <a:buNone/>
            </a:pPr>
            <a:r>
              <a:rPr lang="hu-HU" sz="7200" b="1" dirty="0"/>
              <a:t>Nem lehet helyi népszavazást tartani</a:t>
            </a:r>
          </a:p>
          <a:p>
            <a:pPr lvl="0"/>
            <a:r>
              <a:rPr lang="hu-HU" sz="7200" dirty="0"/>
              <a:t>a költségvetésről és a zárszámadásról,</a:t>
            </a:r>
          </a:p>
          <a:p>
            <a:pPr lvl="0"/>
            <a:r>
              <a:rPr lang="hu-HU" sz="7200" dirty="0"/>
              <a:t>a helyi adókról,</a:t>
            </a:r>
          </a:p>
          <a:p>
            <a:pPr lvl="0"/>
            <a:r>
              <a:rPr lang="hu-HU" sz="7200" dirty="0"/>
              <a:t>a képviselő-testület hatáskörébe tartozó személyi és szervezetalakítási kérdésről,</a:t>
            </a:r>
          </a:p>
          <a:p>
            <a:r>
              <a:rPr lang="hu-HU" sz="7200" dirty="0"/>
              <a:t>a képviselő-testület feloszlásának a kimondásáról.</a:t>
            </a:r>
          </a:p>
          <a:p>
            <a:pPr marL="0" indent="0">
              <a:buNone/>
            </a:pPr>
            <a:r>
              <a:rPr lang="hu-HU" sz="7200" b="1" dirty="0" smtClean="0"/>
              <a:t>Helyi </a:t>
            </a:r>
            <a:r>
              <a:rPr lang="hu-HU" sz="7200" b="1" dirty="0"/>
              <a:t>népszavazás kezdeményezésére jogosultak</a:t>
            </a:r>
            <a:r>
              <a:rPr lang="hu-HU" sz="7200" dirty="0"/>
              <a:t>:</a:t>
            </a:r>
          </a:p>
          <a:p>
            <a:r>
              <a:rPr lang="hu-HU" sz="7200" dirty="0"/>
              <a:t> a képviselő-testület tagjainak legalább egynegyede,</a:t>
            </a:r>
          </a:p>
          <a:p>
            <a:r>
              <a:rPr lang="hu-HU" sz="7200" dirty="0"/>
              <a:t> a képviselő-testület bizottsága,</a:t>
            </a:r>
          </a:p>
          <a:p>
            <a:r>
              <a:rPr lang="hu-HU" sz="7200" dirty="0"/>
              <a:t> az önkormányzati rendeletben meghatározott számú választópolgár, de a választópolgárok min. 10 %-a és </a:t>
            </a:r>
            <a:r>
              <a:rPr lang="hu-HU" sz="7200" dirty="0" err="1"/>
              <a:t>max</a:t>
            </a:r>
            <a:r>
              <a:rPr lang="hu-HU" sz="7200" dirty="0"/>
              <a:t>. 25%-a. </a:t>
            </a:r>
            <a:endParaRPr lang="hu-HU" altLang="hu-HU" sz="7200" b="1" dirty="0"/>
          </a:p>
        </p:txBody>
      </p:sp>
      <p:sp>
        <p:nvSpPr>
          <p:cNvPr id="25604" name="Text Box 2058"/>
          <p:cNvSpPr txBox="1">
            <a:spLocks noChangeArrowheads="1"/>
          </p:cNvSpPr>
          <p:nvPr/>
        </p:nvSpPr>
        <p:spPr bwMode="auto">
          <a:xfrm>
            <a:off x="7319964" y="4221163"/>
            <a:ext cx="313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b="1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25605" name="AutoShape 2060"/>
          <p:cNvSpPr>
            <a:spLocks noChangeArrowheads="1"/>
          </p:cNvSpPr>
          <p:nvPr/>
        </p:nvSpPr>
        <p:spPr bwMode="auto">
          <a:xfrm>
            <a:off x="2279651" y="1557338"/>
            <a:ext cx="2087563" cy="792162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7" name="Oval 2061"/>
          <p:cNvSpPr>
            <a:spLocks noChangeArrowheads="1"/>
          </p:cNvSpPr>
          <p:nvPr/>
        </p:nvSpPr>
        <p:spPr bwMode="auto">
          <a:xfrm>
            <a:off x="2639616" y="1537749"/>
            <a:ext cx="2880320" cy="13149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Helyi népszavazás</a:t>
            </a:r>
          </a:p>
        </p:txBody>
      </p:sp>
      <p:sp>
        <p:nvSpPr>
          <p:cNvPr id="25612" name="AutoShape 2068"/>
          <p:cNvSpPr>
            <a:spLocks noChangeArrowheads="1"/>
          </p:cNvSpPr>
          <p:nvPr/>
        </p:nvSpPr>
        <p:spPr bwMode="auto">
          <a:xfrm>
            <a:off x="3000376" y="2852739"/>
            <a:ext cx="3311525" cy="1512887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4800" b="1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13" name="AutoShape 2069"/>
          <p:cNvSpPr>
            <a:spLocks noChangeArrowheads="1"/>
          </p:cNvSpPr>
          <p:nvPr/>
        </p:nvSpPr>
        <p:spPr bwMode="auto">
          <a:xfrm>
            <a:off x="2351088" y="4005264"/>
            <a:ext cx="2736850" cy="1296987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4800" b="1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16" name="Rectangle 2074"/>
          <p:cNvSpPr>
            <a:spLocks noChangeArrowheads="1"/>
          </p:cNvSpPr>
          <p:nvPr/>
        </p:nvSpPr>
        <p:spPr bwMode="auto">
          <a:xfrm>
            <a:off x="8688388" y="4868863"/>
            <a:ext cx="4318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5303912" y="214973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kerekített téglalap feliratnak 10"/>
          <p:cNvSpPr/>
          <p:nvPr/>
        </p:nvSpPr>
        <p:spPr>
          <a:xfrm>
            <a:off x="6653795" y="1343683"/>
            <a:ext cx="3888432" cy="1800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FF0000"/>
                </a:solidFill>
                <a:latin typeface="+mj-lt"/>
                <a:ea typeface="Calibri"/>
              </a:rPr>
              <a:t>A helyi önkormányzat képviselő-testülete helyi népszavazást rendelhet el        a képviselő-testület hatáskörébe tartozó ügyben</a:t>
            </a:r>
            <a:endParaRPr lang="hu-HU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412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47</TotalTime>
  <Words>3691</Words>
  <Application>Microsoft Office PowerPoint</Application>
  <PresentationFormat>Szélesvásznú</PresentationFormat>
  <Paragraphs>776</Paragraphs>
  <Slides>84</Slides>
  <Notes>23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84</vt:i4>
      </vt:variant>
    </vt:vector>
  </HeadingPairs>
  <TitlesOfParts>
    <vt:vector size="92" baseType="lpstr">
      <vt:lpstr>Arial</vt:lpstr>
      <vt:lpstr>Arial Unicode MS</vt:lpstr>
      <vt:lpstr>Calibri</vt:lpstr>
      <vt:lpstr>Century Gothic</vt:lpstr>
      <vt:lpstr>Times New Roman</vt:lpstr>
      <vt:lpstr>Verdana</vt:lpstr>
      <vt:lpstr>Wingdings</vt:lpstr>
      <vt:lpstr>Office-téma</vt:lpstr>
      <vt:lpstr>KÖZIGAZGATÁSI SZAKVIZSGA Választott tárgy Önkormányzati igazgatás</vt:lpstr>
      <vt:lpstr>PowerPoint-bemutató</vt:lpstr>
      <vt:lpstr>1. fejezet A helyi önkormányzati rendszer</vt:lpstr>
      <vt:lpstr>A helyi önkormányzati rendszer</vt:lpstr>
      <vt:lpstr> Az önkormányzati rendszer  előzménye és története</vt:lpstr>
      <vt:lpstr>Az európai önkormányzati rendszerek </vt:lpstr>
      <vt:lpstr>  A Helyi Önkormányzatok  Európai Chartája</vt:lpstr>
      <vt:lpstr>  Alaptörvényi alapok</vt:lpstr>
      <vt:lpstr>A helyi önkormányzás gyakorlásának közvetlen módjai</vt:lpstr>
      <vt:lpstr>A közigazgatási reform és az Mötv.  hatása az önkormányzati rendszerre</vt:lpstr>
      <vt:lpstr>   </vt:lpstr>
      <vt:lpstr>2. fejezet A helyi önkormányzatok típusai, a helyi önkormányzatok és szerveik által ellátott feladatok rendszere</vt:lpstr>
      <vt:lpstr>A helyi önkormányzatok típusai</vt:lpstr>
      <vt:lpstr> Feladat- és hatáskörök - címzett szerint - </vt:lpstr>
      <vt:lpstr>PowerPoint-bemutató</vt:lpstr>
      <vt:lpstr>Kötelező feladatok</vt:lpstr>
      <vt:lpstr>Kötelező feladatok  az Mötv. alapján </vt:lpstr>
      <vt:lpstr>Kötelező feladatok  törvények alapján</vt:lpstr>
      <vt:lpstr>Önként vállalt feladatok</vt:lpstr>
      <vt:lpstr>Feladat- és hatáskörök telepítése, vállalása</vt:lpstr>
      <vt:lpstr>Az önkormányzati feladatellátás</vt:lpstr>
      <vt:lpstr>3. fejezet A helyi önkormányzatok szervei és működésük</vt:lpstr>
      <vt:lpstr> Helyi önkormányzati képviselő</vt:lpstr>
      <vt:lpstr>A képviselő-testület működése</vt:lpstr>
      <vt:lpstr>Bizottságok, részönkormányzatok</vt:lpstr>
      <vt:lpstr>A helyi önkormányzatok társulásai</vt:lpstr>
      <vt:lpstr>Az önkormányzat döntéshozatala</vt:lpstr>
      <vt:lpstr>Tisztségviselők</vt:lpstr>
      <vt:lpstr>A polgármester</vt:lpstr>
      <vt:lpstr>A jegyző</vt:lpstr>
      <vt:lpstr>A polgármesteri hivatal</vt:lpstr>
      <vt:lpstr>Közös önkormányzati hivatal</vt:lpstr>
      <vt:lpstr>4. fejezet Az önkormányzatokkal kapcsolatos  állami feladatok</vt:lpstr>
      <vt:lpstr>Az Országgyűlés feladatai</vt:lpstr>
      <vt:lpstr>Az Országgyűlés feladatai</vt:lpstr>
      <vt:lpstr>A köztársasági elnök feladatai</vt:lpstr>
      <vt:lpstr>A Kormány feladatai</vt:lpstr>
      <vt:lpstr>A miniszterek feladatai</vt:lpstr>
      <vt:lpstr>A miniszterek feladatai</vt:lpstr>
      <vt:lpstr>A kormányhivatal feladatai</vt:lpstr>
      <vt:lpstr>A törvényességi felügyelet </vt:lpstr>
      <vt:lpstr>5. fejezet A helyi önkormányzatok működésének és gazdálkodásának jogi alapjai</vt:lpstr>
      <vt:lpstr>Az államháztartás alrendszerei  (emlékeztető)</vt:lpstr>
      <vt:lpstr>Magyarország Alaptörvénye  </vt:lpstr>
      <vt:lpstr> Magyarország Alaptörvénye  </vt:lpstr>
      <vt:lpstr>Magyarország helyi  önkormányzatairól szóló törvény  </vt:lpstr>
      <vt:lpstr> Az államháztartásról  szóló törvény  </vt:lpstr>
      <vt:lpstr>Jogszabályok</vt:lpstr>
      <vt:lpstr>Az önkormányzatok    gazdálkodása               </vt:lpstr>
      <vt:lpstr>Az önkormányzat saját bevételei</vt:lpstr>
      <vt:lpstr>Az átengedett központi bevételek </vt:lpstr>
      <vt:lpstr>Állami hozzájárulások,  támogatások</vt:lpstr>
      <vt:lpstr>Hosszú távú stratégia,  gazdasági program</vt:lpstr>
      <vt:lpstr>Célként meghatározható:</vt:lpstr>
      <vt:lpstr>Befolyásoló tényezők</vt:lpstr>
      <vt:lpstr>Mit vegyünk számba? </vt:lpstr>
      <vt:lpstr>Mit vegyünk számba? </vt:lpstr>
      <vt:lpstr>Mit vegyünk számba? </vt:lpstr>
      <vt:lpstr>Mit vegyünk számba? </vt:lpstr>
      <vt:lpstr>Mit vegyünk számba? </vt:lpstr>
      <vt:lpstr>Az önkormányzat éves  költségvetése</vt:lpstr>
      <vt:lpstr>A költségvetés tartalma</vt:lpstr>
      <vt:lpstr>Éves költségvetés</vt:lpstr>
      <vt:lpstr>A feladatfinanszírozás rendszere</vt:lpstr>
      <vt:lpstr>Példa  az önfenntartó feladatokra:</vt:lpstr>
      <vt:lpstr>A feladatfinanszírozás elemei</vt:lpstr>
      <vt:lpstr>Adósságrendezési eljárás</vt:lpstr>
      <vt:lpstr>Adósságrendezési eljárás</vt:lpstr>
      <vt:lpstr>Adósságrendezési eljárás</vt:lpstr>
      <vt:lpstr>Az önkormányzatok vagyona</vt:lpstr>
      <vt:lpstr>Az önkormányzatok vagyona</vt:lpstr>
      <vt:lpstr>Forgalomképtelen törzsvagyon</vt:lpstr>
      <vt:lpstr>Önkormányzat kizárólagos  tulajdonát képező vagyon</vt:lpstr>
      <vt:lpstr>Korlátozottan forgalomképes törzsvagyon</vt:lpstr>
      <vt:lpstr>Vagyonkataszter</vt:lpstr>
      <vt:lpstr>A gazdálkodás ellenőrzése Államháztartási kontrollok</vt:lpstr>
      <vt:lpstr>Pénzügyi Bizottság</vt:lpstr>
      <vt:lpstr>6. fejezet Az Európai Unióhoz történő csatlakozás önkormányzati vonatkozásai Magyarországon</vt:lpstr>
      <vt:lpstr>A helyi jogalkotás és az EU</vt:lpstr>
      <vt:lpstr>Az EU szabályozás helyi önkormányzatokat  érintő legfontosabb területei </vt:lpstr>
      <vt:lpstr>Országos kötelezettségek –  önkormányzati végrehajtás</vt:lpstr>
      <vt:lpstr>Új trendek, új elvárások</vt:lpstr>
      <vt:lpstr>Szemléletváltás  a településmendzsmentben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9</cp:revision>
  <dcterms:created xsi:type="dcterms:W3CDTF">2020-01-30T10:32:07Z</dcterms:created>
  <dcterms:modified xsi:type="dcterms:W3CDTF">2022-02-25T09:54:40Z</dcterms:modified>
</cp:coreProperties>
</file>