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0"/>
  </p:notesMasterIdLst>
  <p:sldIdLst>
    <p:sldId id="256" r:id="rId2"/>
    <p:sldId id="363" r:id="rId3"/>
    <p:sldId id="364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365" r:id="rId18"/>
    <p:sldId id="274" r:id="rId19"/>
    <p:sldId id="275" r:id="rId20"/>
    <p:sldId id="276" r:id="rId21"/>
    <p:sldId id="277" r:id="rId22"/>
    <p:sldId id="278" r:id="rId23"/>
    <p:sldId id="279" r:id="rId24"/>
    <p:sldId id="366" r:id="rId25"/>
    <p:sldId id="281" r:id="rId26"/>
    <p:sldId id="282" r:id="rId27"/>
    <p:sldId id="283" r:id="rId28"/>
    <p:sldId id="284" r:id="rId29"/>
    <p:sldId id="369" r:id="rId30"/>
    <p:sldId id="285" r:id="rId31"/>
    <p:sldId id="286" r:id="rId32"/>
    <p:sldId id="370" r:id="rId33"/>
    <p:sldId id="287" r:id="rId34"/>
    <p:sldId id="367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68" r:id="rId46"/>
    <p:sldId id="436" r:id="rId47"/>
    <p:sldId id="437" r:id="rId48"/>
    <p:sldId id="438" r:id="rId49"/>
    <p:sldId id="372" r:id="rId50"/>
    <p:sldId id="439" r:id="rId51"/>
    <p:sldId id="429" r:id="rId52"/>
    <p:sldId id="373" r:id="rId53"/>
    <p:sldId id="374" r:id="rId54"/>
    <p:sldId id="443" r:id="rId55"/>
    <p:sldId id="393" r:id="rId56"/>
    <p:sldId id="444" r:id="rId57"/>
    <p:sldId id="375" r:id="rId58"/>
    <p:sldId id="376" r:id="rId59"/>
    <p:sldId id="377" r:id="rId60"/>
    <p:sldId id="449" r:id="rId61"/>
    <p:sldId id="450" r:id="rId62"/>
    <p:sldId id="378" r:id="rId63"/>
    <p:sldId id="379" r:id="rId64"/>
    <p:sldId id="380" r:id="rId65"/>
    <p:sldId id="453" r:id="rId66"/>
    <p:sldId id="381" r:id="rId67"/>
    <p:sldId id="382" r:id="rId68"/>
    <p:sldId id="454" r:id="rId69"/>
    <p:sldId id="440" r:id="rId70"/>
    <p:sldId id="383" r:id="rId71"/>
    <p:sldId id="384" r:id="rId72"/>
    <p:sldId id="385" r:id="rId73"/>
    <p:sldId id="455" r:id="rId74"/>
    <p:sldId id="441" r:id="rId75"/>
    <p:sldId id="386" r:id="rId76"/>
    <p:sldId id="387" r:id="rId77"/>
    <p:sldId id="388" r:id="rId78"/>
    <p:sldId id="389" r:id="rId79"/>
    <p:sldId id="442" r:id="rId80"/>
    <p:sldId id="431" r:id="rId81"/>
    <p:sldId id="390" r:id="rId82"/>
    <p:sldId id="432" r:id="rId83"/>
    <p:sldId id="433" r:id="rId84"/>
    <p:sldId id="391" r:id="rId85"/>
    <p:sldId id="435" r:id="rId86"/>
    <p:sldId id="434" r:id="rId87"/>
    <p:sldId id="456" r:id="rId88"/>
    <p:sldId id="394" r:id="rId89"/>
    <p:sldId id="445" r:id="rId90"/>
    <p:sldId id="395" r:id="rId91"/>
    <p:sldId id="396" r:id="rId92"/>
    <p:sldId id="397" r:id="rId93"/>
    <p:sldId id="398" r:id="rId94"/>
    <p:sldId id="399" r:id="rId95"/>
    <p:sldId id="400" r:id="rId96"/>
    <p:sldId id="446" r:id="rId97"/>
    <p:sldId id="401" r:id="rId98"/>
    <p:sldId id="402" r:id="rId99"/>
    <p:sldId id="403" r:id="rId100"/>
    <p:sldId id="404" r:id="rId101"/>
    <p:sldId id="405" r:id="rId102"/>
    <p:sldId id="451" r:id="rId103"/>
    <p:sldId id="430" r:id="rId104"/>
    <p:sldId id="447" r:id="rId105"/>
    <p:sldId id="406" r:id="rId106"/>
    <p:sldId id="407" r:id="rId107"/>
    <p:sldId id="408" r:id="rId108"/>
    <p:sldId id="409" r:id="rId109"/>
    <p:sldId id="410" r:id="rId110"/>
    <p:sldId id="411" r:id="rId111"/>
    <p:sldId id="412" r:id="rId112"/>
    <p:sldId id="413" r:id="rId113"/>
    <p:sldId id="414" r:id="rId114"/>
    <p:sldId id="415" r:id="rId115"/>
    <p:sldId id="416" r:id="rId116"/>
    <p:sldId id="417" r:id="rId117"/>
    <p:sldId id="418" r:id="rId118"/>
    <p:sldId id="419" r:id="rId119"/>
    <p:sldId id="448" r:id="rId120"/>
    <p:sldId id="420" r:id="rId121"/>
    <p:sldId id="421" r:id="rId122"/>
    <p:sldId id="422" r:id="rId123"/>
    <p:sldId id="423" r:id="rId124"/>
    <p:sldId id="424" r:id="rId125"/>
    <p:sldId id="425" r:id="rId126"/>
    <p:sldId id="426" r:id="rId127"/>
    <p:sldId id="427" r:id="rId128"/>
    <p:sldId id="428" r:id="rId12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ladek András Dr." initials="KAD" lastIdx="20" clrIdx="0">
    <p:extLst>
      <p:ext uri="{19B8F6BF-5375-455C-9EA6-DF929625EA0E}">
        <p15:presenceInfo xmlns:p15="http://schemas.microsoft.com/office/powerpoint/2012/main" userId="S-1-5-21-287204615-927183134-2597165572-662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05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notesMaster" Target="notesMasters/notesMaster1.xml"/><Relationship Id="rId135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commentAuthors" Target="commentAuthor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C4E725-B5F0-4D7A-A85E-850D7CCD659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60A3892A-9A23-4DBF-8034-3C27D6A5EBC1}">
      <dgm:prSet phldrT="[Szöveg]" custT="1"/>
      <dgm:spPr>
        <a:solidFill>
          <a:srgbClr val="00B0F0">
            <a:alpha val="15000"/>
          </a:srgbClr>
        </a:solidFill>
      </dgm:spPr>
      <dgm:t>
        <a:bodyPr/>
        <a:lstStyle/>
        <a:p>
          <a:r>
            <a:rPr lang="hu-HU" sz="2400" dirty="0"/>
            <a:t>KIHÍVÁS</a:t>
          </a:r>
        </a:p>
      </dgm:t>
    </dgm:pt>
    <dgm:pt modelId="{3BD96F63-1721-4E8B-9032-55070A8B4690}" type="parTrans" cxnId="{FF93FC80-5BFA-4849-A777-B4C18B0E51CD}">
      <dgm:prSet/>
      <dgm:spPr/>
      <dgm:t>
        <a:bodyPr/>
        <a:lstStyle/>
        <a:p>
          <a:endParaRPr lang="hu-HU"/>
        </a:p>
      </dgm:t>
    </dgm:pt>
    <dgm:pt modelId="{55A676AD-C429-4A82-A067-814B4EAB20FB}" type="sibTrans" cxnId="{FF93FC80-5BFA-4849-A777-B4C18B0E51CD}">
      <dgm:prSet/>
      <dgm:spPr/>
      <dgm:t>
        <a:bodyPr/>
        <a:lstStyle/>
        <a:p>
          <a:endParaRPr lang="hu-HU"/>
        </a:p>
      </dgm:t>
    </dgm:pt>
    <dgm:pt modelId="{32AD7BDD-988F-4464-9E32-0BAFB905417E}">
      <dgm:prSet phldrT="[Szöveg]" custT="1"/>
      <dgm:spPr>
        <a:solidFill>
          <a:srgbClr val="00B0F0">
            <a:alpha val="46000"/>
          </a:srgbClr>
        </a:solidFill>
      </dgm:spPr>
      <dgm:t>
        <a:bodyPr/>
        <a:lstStyle/>
        <a:p>
          <a:r>
            <a:rPr lang="hu-HU" sz="2400" dirty="0"/>
            <a:t>KOCKÁZAT</a:t>
          </a:r>
        </a:p>
      </dgm:t>
    </dgm:pt>
    <dgm:pt modelId="{6701C9FB-B215-42EA-8920-B434FD267698}" type="parTrans" cxnId="{4A9092E3-5593-4573-A5FF-EFD9CB1C8EF9}">
      <dgm:prSet/>
      <dgm:spPr/>
      <dgm:t>
        <a:bodyPr/>
        <a:lstStyle/>
        <a:p>
          <a:endParaRPr lang="hu-HU"/>
        </a:p>
      </dgm:t>
    </dgm:pt>
    <dgm:pt modelId="{64BC0AB7-D5D8-45D4-8F5D-957D82063786}" type="sibTrans" cxnId="{4A9092E3-5593-4573-A5FF-EFD9CB1C8EF9}">
      <dgm:prSet/>
      <dgm:spPr/>
      <dgm:t>
        <a:bodyPr/>
        <a:lstStyle/>
        <a:p>
          <a:endParaRPr lang="hu-HU"/>
        </a:p>
      </dgm:t>
    </dgm:pt>
    <dgm:pt modelId="{AF812B1E-75A0-4B41-93C1-FDE73F1E0FF1}">
      <dgm:prSet phldrT="[Szöveg]" phldr="1"/>
      <dgm:spPr>
        <a:solidFill>
          <a:srgbClr val="00B0F0"/>
        </a:solidFill>
      </dgm:spPr>
      <dgm:t>
        <a:bodyPr/>
        <a:lstStyle/>
        <a:p>
          <a:endParaRPr lang="hu-HU" dirty="0"/>
        </a:p>
      </dgm:t>
    </dgm:pt>
    <dgm:pt modelId="{1673CE54-1D89-4E40-B774-038F0F0DBD61}" type="parTrans" cxnId="{412D8E48-8D3D-444F-8092-AB1143717E98}">
      <dgm:prSet/>
      <dgm:spPr/>
      <dgm:t>
        <a:bodyPr/>
        <a:lstStyle/>
        <a:p>
          <a:endParaRPr lang="hu-HU"/>
        </a:p>
      </dgm:t>
    </dgm:pt>
    <dgm:pt modelId="{286C04DE-FD54-46CA-9124-06BAAE9AA7DB}" type="sibTrans" cxnId="{412D8E48-8D3D-444F-8092-AB1143717E98}">
      <dgm:prSet/>
      <dgm:spPr/>
      <dgm:t>
        <a:bodyPr/>
        <a:lstStyle/>
        <a:p>
          <a:endParaRPr lang="hu-HU"/>
        </a:p>
      </dgm:t>
    </dgm:pt>
    <dgm:pt modelId="{9DE62FE0-DF2F-4B0B-8B9A-CE514D55A472}">
      <dgm:prSet phldrT="[Szöveg]" custT="1"/>
      <dgm:spPr>
        <a:solidFill>
          <a:srgbClr val="00B0F0"/>
        </a:solidFill>
      </dgm:spPr>
      <dgm:t>
        <a:bodyPr/>
        <a:lstStyle/>
        <a:p>
          <a:r>
            <a:rPr lang="hu-HU" sz="2400" dirty="0"/>
            <a:t>FENYEGETÉS</a:t>
          </a:r>
        </a:p>
      </dgm:t>
    </dgm:pt>
    <dgm:pt modelId="{36BA5282-80C8-4B37-969D-FA009ACE3324}" type="parTrans" cxnId="{AAE28019-BE27-4227-A28D-18D491B818B5}">
      <dgm:prSet/>
      <dgm:spPr/>
      <dgm:t>
        <a:bodyPr/>
        <a:lstStyle/>
        <a:p>
          <a:endParaRPr lang="hu-HU"/>
        </a:p>
      </dgm:t>
    </dgm:pt>
    <dgm:pt modelId="{C6CA435F-08C2-4D08-82AE-A9EC4DE3D1FC}" type="sibTrans" cxnId="{AAE28019-BE27-4227-A28D-18D491B818B5}">
      <dgm:prSet/>
      <dgm:spPr/>
      <dgm:t>
        <a:bodyPr/>
        <a:lstStyle/>
        <a:p>
          <a:endParaRPr lang="hu-HU"/>
        </a:p>
      </dgm:t>
    </dgm:pt>
    <dgm:pt modelId="{110A78EF-A372-4C02-90F9-4C5CF214962C}">
      <dgm:prSet phldrT="[Szöveg]" phldr="1"/>
      <dgm:spPr>
        <a:solidFill>
          <a:srgbClr val="00B0F0">
            <a:alpha val="15000"/>
          </a:srgbClr>
        </a:solidFill>
      </dgm:spPr>
      <dgm:t>
        <a:bodyPr/>
        <a:lstStyle/>
        <a:p>
          <a:endParaRPr lang="hu-HU" dirty="0"/>
        </a:p>
      </dgm:t>
    </dgm:pt>
    <dgm:pt modelId="{D520839E-E5CD-40A7-A102-58C4F9A418F3}" type="sibTrans" cxnId="{3710745B-A972-4664-800D-44FD6C485C64}">
      <dgm:prSet/>
      <dgm:spPr/>
      <dgm:t>
        <a:bodyPr/>
        <a:lstStyle/>
        <a:p>
          <a:endParaRPr lang="hu-HU"/>
        </a:p>
      </dgm:t>
    </dgm:pt>
    <dgm:pt modelId="{37D69A3A-E817-4C76-B0DA-ACF55195EB0E}" type="parTrans" cxnId="{3710745B-A972-4664-800D-44FD6C485C64}">
      <dgm:prSet/>
      <dgm:spPr/>
      <dgm:t>
        <a:bodyPr/>
        <a:lstStyle/>
        <a:p>
          <a:endParaRPr lang="hu-HU"/>
        </a:p>
      </dgm:t>
    </dgm:pt>
    <dgm:pt modelId="{AF1ACA50-AC10-44CD-AC44-A6A91F50897D}">
      <dgm:prSet phldrT="[Szöveg]" phldr="1"/>
      <dgm:spPr>
        <a:solidFill>
          <a:srgbClr val="00B0F0">
            <a:alpha val="46000"/>
          </a:srgbClr>
        </a:solidFill>
      </dgm:spPr>
      <dgm:t>
        <a:bodyPr/>
        <a:lstStyle/>
        <a:p>
          <a:endParaRPr lang="hu-HU" dirty="0"/>
        </a:p>
      </dgm:t>
    </dgm:pt>
    <dgm:pt modelId="{CC80C7A5-540C-4F7E-B3F3-5C24ED50FABB}" type="sibTrans" cxnId="{41A22378-1922-4808-BB17-3ECDCC0CE9DC}">
      <dgm:prSet/>
      <dgm:spPr/>
      <dgm:t>
        <a:bodyPr/>
        <a:lstStyle/>
        <a:p>
          <a:endParaRPr lang="hu-HU"/>
        </a:p>
      </dgm:t>
    </dgm:pt>
    <dgm:pt modelId="{3209088F-E555-4E9F-9A10-BE59AAFA27FF}" type="parTrans" cxnId="{41A22378-1922-4808-BB17-3ECDCC0CE9DC}">
      <dgm:prSet/>
      <dgm:spPr/>
      <dgm:t>
        <a:bodyPr/>
        <a:lstStyle/>
        <a:p>
          <a:endParaRPr lang="hu-HU"/>
        </a:p>
      </dgm:t>
    </dgm:pt>
    <dgm:pt modelId="{1F78A9DB-5B4A-42D5-A29D-08585D96257B}" type="pres">
      <dgm:prSet presAssocID="{0AC4E725-B5F0-4D7A-A85E-850D7CCD659D}" presName="linearFlow" presStyleCnt="0">
        <dgm:presLayoutVars>
          <dgm:dir/>
          <dgm:animLvl val="lvl"/>
          <dgm:resizeHandles val="exact"/>
        </dgm:presLayoutVars>
      </dgm:prSet>
      <dgm:spPr/>
    </dgm:pt>
    <dgm:pt modelId="{AE56538E-40DE-498A-962C-400F63D9AF56}" type="pres">
      <dgm:prSet presAssocID="{110A78EF-A372-4C02-90F9-4C5CF214962C}" presName="composite" presStyleCnt="0"/>
      <dgm:spPr/>
    </dgm:pt>
    <dgm:pt modelId="{B85F056B-1810-4794-AE5F-43A4BAB43BC9}" type="pres">
      <dgm:prSet presAssocID="{110A78EF-A372-4C02-90F9-4C5CF214962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2683BF9A-CB24-4388-9D94-BB033FD7CED4}" type="pres">
      <dgm:prSet presAssocID="{110A78EF-A372-4C02-90F9-4C5CF214962C}" presName="descendantText" presStyleLbl="alignAcc1" presStyleIdx="0" presStyleCnt="3" custLinFactNeighborX="-1092" custLinFactNeighborY="5020">
        <dgm:presLayoutVars>
          <dgm:bulletEnabled val="1"/>
        </dgm:presLayoutVars>
      </dgm:prSet>
      <dgm:spPr/>
    </dgm:pt>
    <dgm:pt modelId="{DD5DEA33-DBA6-466B-8071-7E1B09ADD710}" type="pres">
      <dgm:prSet presAssocID="{D520839E-E5CD-40A7-A102-58C4F9A418F3}" presName="sp" presStyleCnt="0"/>
      <dgm:spPr/>
    </dgm:pt>
    <dgm:pt modelId="{880C3F4F-3507-479B-BD8B-2FA6E8631741}" type="pres">
      <dgm:prSet presAssocID="{AF1ACA50-AC10-44CD-AC44-A6A91F50897D}" presName="composite" presStyleCnt="0"/>
      <dgm:spPr/>
    </dgm:pt>
    <dgm:pt modelId="{B35547F5-B7E2-4F8E-BFE4-25FC8C35A44D}" type="pres">
      <dgm:prSet presAssocID="{AF1ACA50-AC10-44CD-AC44-A6A91F50897D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A12BADD-5526-44A0-B279-44B1D3E85949}" type="pres">
      <dgm:prSet presAssocID="{AF1ACA50-AC10-44CD-AC44-A6A91F50897D}" presName="descendantText" presStyleLbl="alignAcc1" presStyleIdx="1" presStyleCnt="3">
        <dgm:presLayoutVars>
          <dgm:bulletEnabled val="1"/>
        </dgm:presLayoutVars>
      </dgm:prSet>
      <dgm:spPr/>
    </dgm:pt>
    <dgm:pt modelId="{C18C9885-226A-4FC4-AC8C-DF4080388916}" type="pres">
      <dgm:prSet presAssocID="{CC80C7A5-540C-4F7E-B3F3-5C24ED50FABB}" presName="sp" presStyleCnt="0"/>
      <dgm:spPr/>
    </dgm:pt>
    <dgm:pt modelId="{420C4ECD-B1D3-41C0-96AE-298E04B11709}" type="pres">
      <dgm:prSet presAssocID="{AF812B1E-75A0-4B41-93C1-FDE73F1E0FF1}" presName="composite" presStyleCnt="0"/>
      <dgm:spPr/>
    </dgm:pt>
    <dgm:pt modelId="{7C769DE7-8FF7-43C8-B7D8-4E54E1BC6E2E}" type="pres">
      <dgm:prSet presAssocID="{AF812B1E-75A0-4B41-93C1-FDE73F1E0FF1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CC237104-D709-4904-AE8A-118ABF58B52F}" type="pres">
      <dgm:prSet presAssocID="{AF812B1E-75A0-4B41-93C1-FDE73F1E0FF1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38830218-E5F7-4FF6-A697-9ED1446C7A35}" type="presOf" srcId="{110A78EF-A372-4C02-90F9-4C5CF214962C}" destId="{B85F056B-1810-4794-AE5F-43A4BAB43BC9}" srcOrd="0" destOrd="0" presId="urn:microsoft.com/office/officeart/2005/8/layout/chevron2"/>
    <dgm:cxn modelId="{AAE28019-BE27-4227-A28D-18D491B818B5}" srcId="{AF812B1E-75A0-4B41-93C1-FDE73F1E0FF1}" destId="{9DE62FE0-DF2F-4B0B-8B9A-CE514D55A472}" srcOrd="0" destOrd="0" parTransId="{36BA5282-80C8-4B37-969D-FA009ACE3324}" sibTransId="{C6CA435F-08C2-4D08-82AE-A9EC4DE3D1FC}"/>
    <dgm:cxn modelId="{8DC7D13C-5D60-4546-AF49-1807A1394174}" type="presOf" srcId="{AF1ACA50-AC10-44CD-AC44-A6A91F50897D}" destId="{B35547F5-B7E2-4F8E-BFE4-25FC8C35A44D}" srcOrd="0" destOrd="0" presId="urn:microsoft.com/office/officeart/2005/8/layout/chevron2"/>
    <dgm:cxn modelId="{3710745B-A972-4664-800D-44FD6C485C64}" srcId="{0AC4E725-B5F0-4D7A-A85E-850D7CCD659D}" destId="{110A78EF-A372-4C02-90F9-4C5CF214962C}" srcOrd="0" destOrd="0" parTransId="{37D69A3A-E817-4C76-B0DA-ACF55195EB0E}" sibTransId="{D520839E-E5CD-40A7-A102-58C4F9A418F3}"/>
    <dgm:cxn modelId="{47846F67-D79D-4F6F-910D-A3D8C999F156}" type="presOf" srcId="{60A3892A-9A23-4DBF-8034-3C27D6A5EBC1}" destId="{2683BF9A-CB24-4388-9D94-BB033FD7CED4}" srcOrd="0" destOrd="0" presId="urn:microsoft.com/office/officeart/2005/8/layout/chevron2"/>
    <dgm:cxn modelId="{58A58468-D39A-47BA-9B33-FBEADD95EF20}" type="presOf" srcId="{32AD7BDD-988F-4464-9E32-0BAFB905417E}" destId="{1A12BADD-5526-44A0-B279-44B1D3E85949}" srcOrd="0" destOrd="0" presId="urn:microsoft.com/office/officeart/2005/8/layout/chevron2"/>
    <dgm:cxn modelId="{412D8E48-8D3D-444F-8092-AB1143717E98}" srcId="{0AC4E725-B5F0-4D7A-A85E-850D7CCD659D}" destId="{AF812B1E-75A0-4B41-93C1-FDE73F1E0FF1}" srcOrd="2" destOrd="0" parTransId="{1673CE54-1D89-4E40-B774-038F0F0DBD61}" sibTransId="{286C04DE-FD54-46CA-9124-06BAAE9AA7DB}"/>
    <dgm:cxn modelId="{41A22378-1922-4808-BB17-3ECDCC0CE9DC}" srcId="{0AC4E725-B5F0-4D7A-A85E-850D7CCD659D}" destId="{AF1ACA50-AC10-44CD-AC44-A6A91F50897D}" srcOrd="1" destOrd="0" parTransId="{3209088F-E555-4E9F-9A10-BE59AAFA27FF}" sibTransId="{CC80C7A5-540C-4F7E-B3F3-5C24ED50FABB}"/>
    <dgm:cxn modelId="{FF93FC80-5BFA-4849-A777-B4C18B0E51CD}" srcId="{110A78EF-A372-4C02-90F9-4C5CF214962C}" destId="{60A3892A-9A23-4DBF-8034-3C27D6A5EBC1}" srcOrd="0" destOrd="0" parTransId="{3BD96F63-1721-4E8B-9032-55070A8B4690}" sibTransId="{55A676AD-C429-4A82-A067-814B4EAB20FB}"/>
    <dgm:cxn modelId="{D5CBDCB5-58F8-4DFE-8904-67A4E9AC9499}" type="presOf" srcId="{AF812B1E-75A0-4B41-93C1-FDE73F1E0FF1}" destId="{7C769DE7-8FF7-43C8-B7D8-4E54E1BC6E2E}" srcOrd="0" destOrd="0" presId="urn:microsoft.com/office/officeart/2005/8/layout/chevron2"/>
    <dgm:cxn modelId="{FBF27BDA-58AC-4429-9157-E0AAEC0137B0}" type="presOf" srcId="{9DE62FE0-DF2F-4B0B-8B9A-CE514D55A472}" destId="{CC237104-D709-4904-AE8A-118ABF58B52F}" srcOrd="0" destOrd="0" presId="urn:microsoft.com/office/officeart/2005/8/layout/chevron2"/>
    <dgm:cxn modelId="{4A9092E3-5593-4573-A5FF-EFD9CB1C8EF9}" srcId="{AF1ACA50-AC10-44CD-AC44-A6A91F50897D}" destId="{32AD7BDD-988F-4464-9E32-0BAFB905417E}" srcOrd="0" destOrd="0" parTransId="{6701C9FB-B215-42EA-8920-B434FD267698}" sibTransId="{64BC0AB7-D5D8-45D4-8F5D-957D82063786}"/>
    <dgm:cxn modelId="{7749BBE4-D9CA-4572-AD9A-9F526D7D44A7}" type="presOf" srcId="{0AC4E725-B5F0-4D7A-A85E-850D7CCD659D}" destId="{1F78A9DB-5B4A-42D5-A29D-08585D96257B}" srcOrd="0" destOrd="0" presId="urn:microsoft.com/office/officeart/2005/8/layout/chevron2"/>
    <dgm:cxn modelId="{0C50B827-265F-4AD3-9AAC-20E76F8D3B8E}" type="presParOf" srcId="{1F78A9DB-5B4A-42D5-A29D-08585D96257B}" destId="{AE56538E-40DE-498A-962C-400F63D9AF56}" srcOrd="0" destOrd="0" presId="urn:microsoft.com/office/officeart/2005/8/layout/chevron2"/>
    <dgm:cxn modelId="{4942B60F-C228-4216-8ECF-D117D5C0FDE2}" type="presParOf" srcId="{AE56538E-40DE-498A-962C-400F63D9AF56}" destId="{B85F056B-1810-4794-AE5F-43A4BAB43BC9}" srcOrd="0" destOrd="0" presId="urn:microsoft.com/office/officeart/2005/8/layout/chevron2"/>
    <dgm:cxn modelId="{E7D3E231-D2AD-44F5-9C86-8C36D90C44B9}" type="presParOf" srcId="{AE56538E-40DE-498A-962C-400F63D9AF56}" destId="{2683BF9A-CB24-4388-9D94-BB033FD7CED4}" srcOrd="1" destOrd="0" presId="urn:microsoft.com/office/officeart/2005/8/layout/chevron2"/>
    <dgm:cxn modelId="{6D382FAC-D7B5-4320-9B75-AFD188603D65}" type="presParOf" srcId="{1F78A9DB-5B4A-42D5-A29D-08585D96257B}" destId="{DD5DEA33-DBA6-466B-8071-7E1B09ADD710}" srcOrd="1" destOrd="0" presId="urn:microsoft.com/office/officeart/2005/8/layout/chevron2"/>
    <dgm:cxn modelId="{C3EC16E8-BA11-415B-BBCC-6AADC5DE598E}" type="presParOf" srcId="{1F78A9DB-5B4A-42D5-A29D-08585D96257B}" destId="{880C3F4F-3507-479B-BD8B-2FA6E8631741}" srcOrd="2" destOrd="0" presId="urn:microsoft.com/office/officeart/2005/8/layout/chevron2"/>
    <dgm:cxn modelId="{C5F0A8D4-A90E-4C35-901A-E90F3FAD093B}" type="presParOf" srcId="{880C3F4F-3507-479B-BD8B-2FA6E8631741}" destId="{B35547F5-B7E2-4F8E-BFE4-25FC8C35A44D}" srcOrd="0" destOrd="0" presId="urn:microsoft.com/office/officeart/2005/8/layout/chevron2"/>
    <dgm:cxn modelId="{2EA43129-0EF3-42CE-9B82-E0E6110F24F4}" type="presParOf" srcId="{880C3F4F-3507-479B-BD8B-2FA6E8631741}" destId="{1A12BADD-5526-44A0-B279-44B1D3E85949}" srcOrd="1" destOrd="0" presId="urn:microsoft.com/office/officeart/2005/8/layout/chevron2"/>
    <dgm:cxn modelId="{EB5E51B7-1076-4CA7-920D-02C598583467}" type="presParOf" srcId="{1F78A9DB-5B4A-42D5-A29D-08585D96257B}" destId="{C18C9885-226A-4FC4-AC8C-DF4080388916}" srcOrd="3" destOrd="0" presId="urn:microsoft.com/office/officeart/2005/8/layout/chevron2"/>
    <dgm:cxn modelId="{B26A3F4C-5554-4AB1-88F9-73E31579397F}" type="presParOf" srcId="{1F78A9DB-5B4A-42D5-A29D-08585D96257B}" destId="{420C4ECD-B1D3-41C0-96AE-298E04B11709}" srcOrd="4" destOrd="0" presId="urn:microsoft.com/office/officeart/2005/8/layout/chevron2"/>
    <dgm:cxn modelId="{C536834D-94E8-4064-9DA6-AE7182AC9BB0}" type="presParOf" srcId="{420C4ECD-B1D3-41C0-96AE-298E04B11709}" destId="{7C769DE7-8FF7-43C8-B7D8-4E54E1BC6E2E}" srcOrd="0" destOrd="0" presId="urn:microsoft.com/office/officeart/2005/8/layout/chevron2"/>
    <dgm:cxn modelId="{42149433-77D0-4D9F-A024-A3ABD63240DE}" type="presParOf" srcId="{420C4ECD-B1D3-41C0-96AE-298E04B11709}" destId="{CC237104-D709-4904-AE8A-118ABF58B52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C4E725-B5F0-4D7A-A85E-850D7CCD659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110A78EF-A372-4C02-90F9-4C5CF214962C}">
      <dgm:prSet phldrT="[Szöveg]" phldr="1"/>
      <dgm:spPr>
        <a:solidFill>
          <a:srgbClr val="FF0000">
            <a:alpha val="15000"/>
          </a:srgbClr>
        </a:solidFill>
      </dgm:spPr>
      <dgm:t>
        <a:bodyPr/>
        <a:lstStyle/>
        <a:p>
          <a:endParaRPr lang="hu-HU" dirty="0"/>
        </a:p>
      </dgm:t>
    </dgm:pt>
    <dgm:pt modelId="{37D69A3A-E817-4C76-B0DA-ACF55195EB0E}" type="parTrans" cxnId="{3710745B-A972-4664-800D-44FD6C485C64}">
      <dgm:prSet/>
      <dgm:spPr/>
      <dgm:t>
        <a:bodyPr/>
        <a:lstStyle/>
        <a:p>
          <a:endParaRPr lang="hu-HU"/>
        </a:p>
      </dgm:t>
    </dgm:pt>
    <dgm:pt modelId="{D520839E-E5CD-40A7-A102-58C4F9A418F3}" type="sibTrans" cxnId="{3710745B-A972-4664-800D-44FD6C485C64}">
      <dgm:prSet/>
      <dgm:spPr/>
      <dgm:t>
        <a:bodyPr/>
        <a:lstStyle/>
        <a:p>
          <a:endParaRPr lang="hu-HU"/>
        </a:p>
      </dgm:t>
    </dgm:pt>
    <dgm:pt modelId="{60A3892A-9A23-4DBF-8034-3C27D6A5EBC1}">
      <dgm:prSet phldrT="[Szöveg]" custT="1"/>
      <dgm:spPr>
        <a:solidFill>
          <a:srgbClr val="FF0000">
            <a:alpha val="15000"/>
          </a:srgbClr>
        </a:solidFill>
      </dgm:spPr>
      <dgm:t>
        <a:bodyPr/>
        <a:lstStyle/>
        <a:p>
          <a:r>
            <a:rPr lang="hu-HU" sz="2400" dirty="0"/>
            <a:t>VÁLSÁG</a:t>
          </a:r>
        </a:p>
      </dgm:t>
    </dgm:pt>
    <dgm:pt modelId="{3BD96F63-1721-4E8B-9032-55070A8B4690}" type="parTrans" cxnId="{FF93FC80-5BFA-4849-A777-B4C18B0E51CD}">
      <dgm:prSet/>
      <dgm:spPr/>
      <dgm:t>
        <a:bodyPr/>
        <a:lstStyle/>
        <a:p>
          <a:endParaRPr lang="hu-HU"/>
        </a:p>
      </dgm:t>
    </dgm:pt>
    <dgm:pt modelId="{55A676AD-C429-4A82-A067-814B4EAB20FB}" type="sibTrans" cxnId="{FF93FC80-5BFA-4849-A777-B4C18B0E51CD}">
      <dgm:prSet/>
      <dgm:spPr/>
      <dgm:t>
        <a:bodyPr/>
        <a:lstStyle/>
        <a:p>
          <a:endParaRPr lang="hu-HU"/>
        </a:p>
      </dgm:t>
    </dgm:pt>
    <dgm:pt modelId="{AF1ACA50-AC10-44CD-AC44-A6A91F50897D}">
      <dgm:prSet phldrT="[Szöveg]" phldr="1"/>
      <dgm:spPr>
        <a:solidFill>
          <a:srgbClr val="FF0000">
            <a:alpha val="46000"/>
          </a:srgbClr>
        </a:solidFill>
      </dgm:spPr>
      <dgm:t>
        <a:bodyPr/>
        <a:lstStyle/>
        <a:p>
          <a:endParaRPr lang="hu-HU" dirty="0"/>
        </a:p>
      </dgm:t>
    </dgm:pt>
    <dgm:pt modelId="{3209088F-E555-4E9F-9A10-BE59AAFA27FF}" type="parTrans" cxnId="{41A22378-1922-4808-BB17-3ECDCC0CE9DC}">
      <dgm:prSet/>
      <dgm:spPr/>
      <dgm:t>
        <a:bodyPr/>
        <a:lstStyle/>
        <a:p>
          <a:endParaRPr lang="hu-HU"/>
        </a:p>
      </dgm:t>
    </dgm:pt>
    <dgm:pt modelId="{CC80C7A5-540C-4F7E-B3F3-5C24ED50FABB}" type="sibTrans" cxnId="{41A22378-1922-4808-BB17-3ECDCC0CE9DC}">
      <dgm:prSet/>
      <dgm:spPr/>
      <dgm:t>
        <a:bodyPr/>
        <a:lstStyle/>
        <a:p>
          <a:endParaRPr lang="hu-HU"/>
        </a:p>
      </dgm:t>
    </dgm:pt>
    <dgm:pt modelId="{32AD7BDD-988F-4464-9E32-0BAFB905417E}">
      <dgm:prSet phldrT="[Szöveg]" custT="1"/>
      <dgm:spPr>
        <a:solidFill>
          <a:srgbClr val="FF0000">
            <a:alpha val="46000"/>
          </a:srgbClr>
        </a:solidFill>
      </dgm:spPr>
      <dgm:t>
        <a:bodyPr/>
        <a:lstStyle/>
        <a:p>
          <a:r>
            <a:rPr lang="hu-HU" sz="2400" dirty="0"/>
            <a:t>KONFLIKTUS</a:t>
          </a:r>
        </a:p>
      </dgm:t>
    </dgm:pt>
    <dgm:pt modelId="{6701C9FB-B215-42EA-8920-B434FD267698}" type="parTrans" cxnId="{4A9092E3-5593-4573-A5FF-EFD9CB1C8EF9}">
      <dgm:prSet/>
      <dgm:spPr/>
      <dgm:t>
        <a:bodyPr/>
        <a:lstStyle/>
        <a:p>
          <a:endParaRPr lang="hu-HU"/>
        </a:p>
      </dgm:t>
    </dgm:pt>
    <dgm:pt modelId="{64BC0AB7-D5D8-45D4-8F5D-957D82063786}" type="sibTrans" cxnId="{4A9092E3-5593-4573-A5FF-EFD9CB1C8EF9}">
      <dgm:prSet/>
      <dgm:spPr/>
      <dgm:t>
        <a:bodyPr/>
        <a:lstStyle/>
        <a:p>
          <a:endParaRPr lang="hu-HU"/>
        </a:p>
      </dgm:t>
    </dgm:pt>
    <dgm:pt modelId="{AF812B1E-75A0-4B41-93C1-FDE73F1E0FF1}">
      <dgm:prSet phldrT="[Szöveg]" phldr="1"/>
      <dgm:spPr>
        <a:solidFill>
          <a:srgbClr val="FF0000"/>
        </a:solidFill>
      </dgm:spPr>
      <dgm:t>
        <a:bodyPr/>
        <a:lstStyle/>
        <a:p>
          <a:endParaRPr lang="hu-HU" dirty="0"/>
        </a:p>
      </dgm:t>
    </dgm:pt>
    <dgm:pt modelId="{1673CE54-1D89-4E40-B774-038F0F0DBD61}" type="parTrans" cxnId="{412D8E48-8D3D-444F-8092-AB1143717E98}">
      <dgm:prSet/>
      <dgm:spPr/>
      <dgm:t>
        <a:bodyPr/>
        <a:lstStyle/>
        <a:p>
          <a:endParaRPr lang="hu-HU"/>
        </a:p>
      </dgm:t>
    </dgm:pt>
    <dgm:pt modelId="{286C04DE-FD54-46CA-9124-06BAAE9AA7DB}" type="sibTrans" cxnId="{412D8E48-8D3D-444F-8092-AB1143717E98}">
      <dgm:prSet/>
      <dgm:spPr/>
      <dgm:t>
        <a:bodyPr/>
        <a:lstStyle/>
        <a:p>
          <a:endParaRPr lang="hu-HU"/>
        </a:p>
      </dgm:t>
    </dgm:pt>
    <dgm:pt modelId="{9DE62FE0-DF2F-4B0B-8B9A-CE514D55A472}">
      <dgm:prSet phldrT="[Szöveg]" custT="1"/>
      <dgm:spPr>
        <a:solidFill>
          <a:srgbClr val="FF0000"/>
        </a:solidFill>
      </dgm:spPr>
      <dgm:t>
        <a:bodyPr/>
        <a:lstStyle/>
        <a:p>
          <a:r>
            <a:rPr lang="hu-HU" sz="2400" dirty="0"/>
            <a:t>HÁBORÚ</a:t>
          </a:r>
        </a:p>
      </dgm:t>
    </dgm:pt>
    <dgm:pt modelId="{36BA5282-80C8-4B37-969D-FA009ACE3324}" type="parTrans" cxnId="{AAE28019-BE27-4227-A28D-18D491B818B5}">
      <dgm:prSet/>
      <dgm:spPr/>
      <dgm:t>
        <a:bodyPr/>
        <a:lstStyle/>
        <a:p>
          <a:endParaRPr lang="hu-HU"/>
        </a:p>
      </dgm:t>
    </dgm:pt>
    <dgm:pt modelId="{C6CA435F-08C2-4D08-82AE-A9EC4DE3D1FC}" type="sibTrans" cxnId="{AAE28019-BE27-4227-A28D-18D491B818B5}">
      <dgm:prSet/>
      <dgm:spPr/>
      <dgm:t>
        <a:bodyPr/>
        <a:lstStyle/>
        <a:p>
          <a:endParaRPr lang="hu-HU"/>
        </a:p>
      </dgm:t>
    </dgm:pt>
    <dgm:pt modelId="{1F78A9DB-5B4A-42D5-A29D-08585D96257B}" type="pres">
      <dgm:prSet presAssocID="{0AC4E725-B5F0-4D7A-A85E-850D7CCD659D}" presName="linearFlow" presStyleCnt="0">
        <dgm:presLayoutVars>
          <dgm:dir/>
          <dgm:animLvl val="lvl"/>
          <dgm:resizeHandles val="exact"/>
        </dgm:presLayoutVars>
      </dgm:prSet>
      <dgm:spPr/>
    </dgm:pt>
    <dgm:pt modelId="{AE56538E-40DE-498A-962C-400F63D9AF56}" type="pres">
      <dgm:prSet presAssocID="{110A78EF-A372-4C02-90F9-4C5CF214962C}" presName="composite" presStyleCnt="0"/>
      <dgm:spPr/>
    </dgm:pt>
    <dgm:pt modelId="{B85F056B-1810-4794-AE5F-43A4BAB43BC9}" type="pres">
      <dgm:prSet presAssocID="{110A78EF-A372-4C02-90F9-4C5CF214962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2683BF9A-CB24-4388-9D94-BB033FD7CED4}" type="pres">
      <dgm:prSet presAssocID="{110A78EF-A372-4C02-90F9-4C5CF214962C}" presName="descendantText" presStyleLbl="alignAcc1" presStyleIdx="0" presStyleCnt="3" custLinFactNeighborX="-58" custLinFactNeighborY="-9061">
        <dgm:presLayoutVars>
          <dgm:bulletEnabled val="1"/>
        </dgm:presLayoutVars>
      </dgm:prSet>
      <dgm:spPr/>
    </dgm:pt>
    <dgm:pt modelId="{DD5DEA33-DBA6-466B-8071-7E1B09ADD710}" type="pres">
      <dgm:prSet presAssocID="{D520839E-E5CD-40A7-A102-58C4F9A418F3}" presName="sp" presStyleCnt="0"/>
      <dgm:spPr/>
    </dgm:pt>
    <dgm:pt modelId="{880C3F4F-3507-479B-BD8B-2FA6E8631741}" type="pres">
      <dgm:prSet presAssocID="{AF1ACA50-AC10-44CD-AC44-A6A91F50897D}" presName="composite" presStyleCnt="0"/>
      <dgm:spPr/>
    </dgm:pt>
    <dgm:pt modelId="{B35547F5-B7E2-4F8E-BFE4-25FC8C35A44D}" type="pres">
      <dgm:prSet presAssocID="{AF1ACA50-AC10-44CD-AC44-A6A91F50897D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A12BADD-5526-44A0-B279-44B1D3E85949}" type="pres">
      <dgm:prSet presAssocID="{AF1ACA50-AC10-44CD-AC44-A6A91F50897D}" presName="descendantText" presStyleLbl="alignAcc1" presStyleIdx="1" presStyleCnt="3" custLinFactNeighborX="-49" custLinFactNeighborY="5819">
        <dgm:presLayoutVars>
          <dgm:bulletEnabled val="1"/>
        </dgm:presLayoutVars>
      </dgm:prSet>
      <dgm:spPr/>
    </dgm:pt>
    <dgm:pt modelId="{C18C9885-226A-4FC4-AC8C-DF4080388916}" type="pres">
      <dgm:prSet presAssocID="{CC80C7A5-540C-4F7E-B3F3-5C24ED50FABB}" presName="sp" presStyleCnt="0"/>
      <dgm:spPr/>
    </dgm:pt>
    <dgm:pt modelId="{420C4ECD-B1D3-41C0-96AE-298E04B11709}" type="pres">
      <dgm:prSet presAssocID="{AF812B1E-75A0-4B41-93C1-FDE73F1E0FF1}" presName="composite" presStyleCnt="0"/>
      <dgm:spPr/>
    </dgm:pt>
    <dgm:pt modelId="{7C769DE7-8FF7-43C8-B7D8-4E54E1BC6E2E}" type="pres">
      <dgm:prSet presAssocID="{AF812B1E-75A0-4B41-93C1-FDE73F1E0FF1}" presName="parentText" presStyleLbl="alignNode1" presStyleIdx="2" presStyleCnt="3" custLinFactNeighborX="0" custLinFactNeighborY="-4669">
        <dgm:presLayoutVars>
          <dgm:chMax val="1"/>
          <dgm:bulletEnabled val="1"/>
        </dgm:presLayoutVars>
      </dgm:prSet>
      <dgm:spPr/>
    </dgm:pt>
    <dgm:pt modelId="{CC237104-D709-4904-AE8A-118ABF58B52F}" type="pres">
      <dgm:prSet presAssocID="{AF812B1E-75A0-4B41-93C1-FDE73F1E0FF1}" presName="descendantText" presStyleLbl="alignAcc1" presStyleIdx="2" presStyleCnt="3" custLinFactNeighborX="0" custLinFactNeighborY="-7183">
        <dgm:presLayoutVars>
          <dgm:bulletEnabled val="1"/>
        </dgm:presLayoutVars>
      </dgm:prSet>
      <dgm:spPr/>
    </dgm:pt>
  </dgm:ptLst>
  <dgm:cxnLst>
    <dgm:cxn modelId="{F06FEA0C-04E4-467B-B197-54156E42F469}" type="presOf" srcId="{AF1ACA50-AC10-44CD-AC44-A6A91F50897D}" destId="{B35547F5-B7E2-4F8E-BFE4-25FC8C35A44D}" srcOrd="0" destOrd="0" presId="urn:microsoft.com/office/officeart/2005/8/layout/chevron2"/>
    <dgm:cxn modelId="{AAE28019-BE27-4227-A28D-18D491B818B5}" srcId="{AF812B1E-75A0-4B41-93C1-FDE73F1E0FF1}" destId="{9DE62FE0-DF2F-4B0B-8B9A-CE514D55A472}" srcOrd="0" destOrd="0" parTransId="{36BA5282-80C8-4B37-969D-FA009ACE3324}" sibTransId="{C6CA435F-08C2-4D08-82AE-A9EC4DE3D1FC}"/>
    <dgm:cxn modelId="{3710745B-A972-4664-800D-44FD6C485C64}" srcId="{0AC4E725-B5F0-4D7A-A85E-850D7CCD659D}" destId="{110A78EF-A372-4C02-90F9-4C5CF214962C}" srcOrd="0" destOrd="0" parTransId="{37D69A3A-E817-4C76-B0DA-ACF55195EB0E}" sibTransId="{D520839E-E5CD-40A7-A102-58C4F9A418F3}"/>
    <dgm:cxn modelId="{97EC2767-0CA4-408C-9FC7-27BD30C1F166}" type="presOf" srcId="{9DE62FE0-DF2F-4B0B-8B9A-CE514D55A472}" destId="{CC237104-D709-4904-AE8A-118ABF58B52F}" srcOrd="0" destOrd="0" presId="urn:microsoft.com/office/officeart/2005/8/layout/chevron2"/>
    <dgm:cxn modelId="{412D8E48-8D3D-444F-8092-AB1143717E98}" srcId="{0AC4E725-B5F0-4D7A-A85E-850D7CCD659D}" destId="{AF812B1E-75A0-4B41-93C1-FDE73F1E0FF1}" srcOrd="2" destOrd="0" parTransId="{1673CE54-1D89-4E40-B774-038F0F0DBD61}" sibTransId="{286C04DE-FD54-46CA-9124-06BAAE9AA7DB}"/>
    <dgm:cxn modelId="{56E4256B-3FD3-48F6-A6E4-31E83927647F}" type="presOf" srcId="{110A78EF-A372-4C02-90F9-4C5CF214962C}" destId="{B85F056B-1810-4794-AE5F-43A4BAB43BC9}" srcOrd="0" destOrd="0" presId="urn:microsoft.com/office/officeart/2005/8/layout/chevron2"/>
    <dgm:cxn modelId="{74CF806C-D45B-42CE-91C9-F626A2AC0F31}" type="presOf" srcId="{32AD7BDD-988F-4464-9E32-0BAFB905417E}" destId="{1A12BADD-5526-44A0-B279-44B1D3E85949}" srcOrd="0" destOrd="0" presId="urn:microsoft.com/office/officeart/2005/8/layout/chevron2"/>
    <dgm:cxn modelId="{BFAA8851-B7AA-4AEA-B95C-36F5C6912CE9}" type="presOf" srcId="{AF812B1E-75A0-4B41-93C1-FDE73F1E0FF1}" destId="{7C769DE7-8FF7-43C8-B7D8-4E54E1BC6E2E}" srcOrd="0" destOrd="0" presId="urn:microsoft.com/office/officeart/2005/8/layout/chevron2"/>
    <dgm:cxn modelId="{41A22378-1922-4808-BB17-3ECDCC0CE9DC}" srcId="{0AC4E725-B5F0-4D7A-A85E-850D7CCD659D}" destId="{AF1ACA50-AC10-44CD-AC44-A6A91F50897D}" srcOrd="1" destOrd="0" parTransId="{3209088F-E555-4E9F-9A10-BE59AAFA27FF}" sibTransId="{CC80C7A5-540C-4F7E-B3F3-5C24ED50FABB}"/>
    <dgm:cxn modelId="{FF93FC80-5BFA-4849-A777-B4C18B0E51CD}" srcId="{110A78EF-A372-4C02-90F9-4C5CF214962C}" destId="{60A3892A-9A23-4DBF-8034-3C27D6A5EBC1}" srcOrd="0" destOrd="0" parTransId="{3BD96F63-1721-4E8B-9032-55070A8B4690}" sibTransId="{55A676AD-C429-4A82-A067-814B4EAB20FB}"/>
    <dgm:cxn modelId="{278B5982-7FDB-4ABA-8339-5EBA189032BF}" type="presOf" srcId="{60A3892A-9A23-4DBF-8034-3C27D6A5EBC1}" destId="{2683BF9A-CB24-4388-9D94-BB033FD7CED4}" srcOrd="0" destOrd="0" presId="urn:microsoft.com/office/officeart/2005/8/layout/chevron2"/>
    <dgm:cxn modelId="{9EAB1D88-02F7-4504-9A16-D710EC3A1EAC}" type="presOf" srcId="{0AC4E725-B5F0-4D7A-A85E-850D7CCD659D}" destId="{1F78A9DB-5B4A-42D5-A29D-08585D96257B}" srcOrd="0" destOrd="0" presId="urn:microsoft.com/office/officeart/2005/8/layout/chevron2"/>
    <dgm:cxn modelId="{4A9092E3-5593-4573-A5FF-EFD9CB1C8EF9}" srcId="{AF1ACA50-AC10-44CD-AC44-A6A91F50897D}" destId="{32AD7BDD-988F-4464-9E32-0BAFB905417E}" srcOrd="0" destOrd="0" parTransId="{6701C9FB-B215-42EA-8920-B434FD267698}" sibTransId="{64BC0AB7-D5D8-45D4-8F5D-957D82063786}"/>
    <dgm:cxn modelId="{3C96E14B-B508-444E-8E33-7BAAC76CE9C1}" type="presParOf" srcId="{1F78A9DB-5B4A-42D5-A29D-08585D96257B}" destId="{AE56538E-40DE-498A-962C-400F63D9AF56}" srcOrd="0" destOrd="0" presId="urn:microsoft.com/office/officeart/2005/8/layout/chevron2"/>
    <dgm:cxn modelId="{6397BA5D-FBA8-4380-B4FA-811E1AD0AAED}" type="presParOf" srcId="{AE56538E-40DE-498A-962C-400F63D9AF56}" destId="{B85F056B-1810-4794-AE5F-43A4BAB43BC9}" srcOrd="0" destOrd="0" presId="urn:microsoft.com/office/officeart/2005/8/layout/chevron2"/>
    <dgm:cxn modelId="{4DE03D54-E993-4081-AF0A-9568D526F3A2}" type="presParOf" srcId="{AE56538E-40DE-498A-962C-400F63D9AF56}" destId="{2683BF9A-CB24-4388-9D94-BB033FD7CED4}" srcOrd="1" destOrd="0" presId="urn:microsoft.com/office/officeart/2005/8/layout/chevron2"/>
    <dgm:cxn modelId="{B9CC4F5C-3A55-45CF-A53C-34D97CE18569}" type="presParOf" srcId="{1F78A9DB-5B4A-42D5-A29D-08585D96257B}" destId="{DD5DEA33-DBA6-466B-8071-7E1B09ADD710}" srcOrd="1" destOrd="0" presId="urn:microsoft.com/office/officeart/2005/8/layout/chevron2"/>
    <dgm:cxn modelId="{67857DB3-3223-4644-9152-63B5A1762A39}" type="presParOf" srcId="{1F78A9DB-5B4A-42D5-A29D-08585D96257B}" destId="{880C3F4F-3507-479B-BD8B-2FA6E8631741}" srcOrd="2" destOrd="0" presId="urn:microsoft.com/office/officeart/2005/8/layout/chevron2"/>
    <dgm:cxn modelId="{8FB78467-FF45-4F26-BC13-1F6BB9C6E709}" type="presParOf" srcId="{880C3F4F-3507-479B-BD8B-2FA6E8631741}" destId="{B35547F5-B7E2-4F8E-BFE4-25FC8C35A44D}" srcOrd="0" destOrd="0" presId="urn:microsoft.com/office/officeart/2005/8/layout/chevron2"/>
    <dgm:cxn modelId="{FECB9538-44B6-48DD-9BD2-47BE800BFAAD}" type="presParOf" srcId="{880C3F4F-3507-479B-BD8B-2FA6E8631741}" destId="{1A12BADD-5526-44A0-B279-44B1D3E85949}" srcOrd="1" destOrd="0" presId="urn:microsoft.com/office/officeart/2005/8/layout/chevron2"/>
    <dgm:cxn modelId="{D17028A1-A12A-43D1-8926-E451D8480837}" type="presParOf" srcId="{1F78A9DB-5B4A-42D5-A29D-08585D96257B}" destId="{C18C9885-226A-4FC4-AC8C-DF4080388916}" srcOrd="3" destOrd="0" presId="urn:microsoft.com/office/officeart/2005/8/layout/chevron2"/>
    <dgm:cxn modelId="{14A3F273-E1F8-43B8-B498-877731D1C87F}" type="presParOf" srcId="{1F78A9DB-5B4A-42D5-A29D-08585D96257B}" destId="{420C4ECD-B1D3-41C0-96AE-298E04B11709}" srcOrd="4" destOrd="0" presId="urn:microsoft.com/office/officeart/2005/8/layout/chevron2"/>
    <dgm:cxn modelId="{B979BC3F-20F1-46DF-BCE2-E00C57F0720A}" type="presParOf" srcId="{420C4ECD-B1D3-41C0-96AE-298E04B11709}" destId="{7C769DE7-8FF7-43C8-B7D8-4E54E1BC6E2E}" srcOrd="0" destOrd="0" presId="urn:microsoft.com/office/officeart/2005/8/layout/chevron2"/>
    <dgm:cxn modelId="{E2730D7B-F261-4250-AFAC-D82A737F4D38}" type="presParOf" srcId="{420C4ECD-B1D3-41C0-96AE-298E04B11709}" destId="{CC237104-D709-4904-AE8A-118ABF58B52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5F056B-1810-4794-AE5F-43A4BAB43BC9}">
      <dsp:nvSpPr>
        <dsp:cNvPr id="0" name=""/>
        <dsp:cNvSpPr/>
      </dsp:nvSpPr>
      <dsp:spPr>
        <a:xfrm rot="5400000">
          <a:off x="-146749" y="147334"/>
          <a:ext cx="978331" cy="684831"/>
        </a:xfrm>
        <a:prstGeom prst="chevron">
          <a:avLst/>
        </a:prstGeom>
        <a:solidFill>
          <a:srgbClr val="00B0F0">
            <a:alpha val="15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100" kern="1200" dirty="0"/>
        </a:p>
      </dsp:txBody>
      <dsp:txXfrm rot="-5400000">
        <a:off x="2" y="343000"/>
        <a:ext cx="684831" cy="293500"/>
      </dsp:txXfrm>
    </dsp:sp>
    <dsp:sp modelId="{2683BF9A-CB24-4388-9D94-BB033FD7CED4}">
      <dsp:nvSpPr>
        <dsp:cNvPr id="0" name=""/>
        <dsp:cNvSpPr/>
      </dsp:nvSpPr>
      <dsp:spPr>
        <a:xfrm rot="5400000">
          <a:off x="2469805" y="-1799418"/>
          <a:ext cx="635915" cy="4299769"/>
        </a:xfrm>
        <a:prstGeom prst="round2SameRect">
          <a:avLst/>
        </a:prstGeom>
        <a:solidFill>
          <a:srgbClr val="00B0F0">
            <a:alpha val="15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KIHÍVÁS</a:t>
          </a:r>
        </a:p>
      </dsp:txBody>
      <dsp:txXfrm rot="-5400000">
        <a:off x="637879" y="63551"/>
        <a:ext cx="4268726" cy="573829"/>
      </dsp:txXfrm>
    </dsp:sp>
    <dsp:sp modelId="{B35547F5-B7E2-4F8E-BFE4-25FC8C35A44D}">
      <dsp:nvSpPr>
        <dsp:cNvPr id="0" name=""/>
        <dsp:cNvSpPr/>
      </dsp:nvSpPr>
      <dsp:spPr>
        <a:xfrm rot="5400000">
          <a:off x="-146749" y="917724"/>
          <a:ext cx="978331" cy="684831"/>
        </a:xfrm>
        <a:prstGeom prst="chevron">
          <a:avLst/>
        </a:prstGeom>
        <a:solidFill>
          <a:srgbClr val="00B0F0">
            <a:alpha val="46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100" kern="1200" dirty="0"/>
        </a:p>
      </dsp:txBody>
      <dsp:txXfrm rot="-5400000">
        <a:off x="2" y="1113390"/>
        <a:ext cx="684831" cy="293500"/>
      </dsp:txXfrm>
    </dsp:sp>
    <dsp:sp modelId="{1A12BADD-5526-44A0-B279-44B1D3E85949}">
      <dsp:nvSpPr>
        <dsp:cNvPr id="0" name=""/>
        <dsp:cNvSpPr/>
      </dsp:nvSpPr>
      <dsp:spPr>
        <a:xfrm rot="5400000">
          <a:off x="2516758" y="-1060952"/>
          <a:ext cx="635915" cy="4299769"/>
        </a:xfrm>
        <a:prstGeom prst="round2SameRect">
          <a:avLst/>
        </a:prstGeom>
        <a:solidFill>
          <a:srgbClr val="00B0F0">
            <a:alpha val="46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KOCKÁZAT</a:t>
          </a:r>
        </a:p>
      </dsp:txBody>
      <dsp:txXfrm rot="-5400000">
        <a:off x="684832" y="802017"/>
        <a:ext cx="4268726" cy="573829"/>
      </dsp:txXfrm>
    </dsp:sp>
    <dsp:sp modelId="{7C769DE7-8FF7-43C8-B7D8-4E54E1BC6E2E}">
      <dsp:nvSpPr>
        <dsp:cNvPr id="0" name=""/>
        <dsp:cNvSpPr/>
      </dsp:nvSpPr>
      <dsp:spPr>
        <a:xfrm rot="5400000">
          <a:off x="-146749" y="1688113"/>
          <a:ext cx="978331" cy="684831"/>
        </a:xfrm>
        <a:prstGeom prst="chevron">
          <a:avLst/>
        </a:prstGeom>
        <a:solidFill>
          <a:srgbClr val="00B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100" kern="1200" dirty="0"/>
        </a:p>
      </dsp:txBody>
      <dsp:txXfrm rot="-5400000">
        <a:off x="2" y="1883779"/>
        <a:ext cx="684831" cy="293500"/>
      </dsp:txXfrm>
    </dsp:sp>
    <dsp:sp modelId="{CC237104-D709-4904-AE8A-118ABF58B52F}">
      <dsp:nvSpPr>
        <dsp:cNvPr id="0" name=""/>
        <dsp:cNvSpPr/>
      </dsp:nvSpPr>
      <dsp:spPr>
        <a:xfrm rot="5400000">
          <a:off x="2516758" y="-290563"/>
          <a:ext cx="635915" cy="4299769"/>
        </a:xfrm>
        <a:prstGeom prst="round2SameRect">
          <a:avLst/>
        </a:prstGeom>
        <a:solidFill>
          <a:srgbClr val="00B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FENYEGETÉS</a:t>
          </a:r>
        </a:p>
      </dsp:txBody>
      <dsp:txXfrm rot="-5400000">
        <a:off x="684832" y="1572406"/>
        <a:ext cx="4268726" cy="5738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5F056B-1810-4794-AE5F-43A4BAB43BC9}">
      <dsp:nvSpPr>
        <dsp:cNvPr id="0" name=""/>
        <dsp:cNvSpPr/>
      </dsp:nvSpPr>
      <dsp:spPr>
        <a:xfrm rot="5400000">
          <a:off x="-174621" y="176222"/>
          <a:ext cx="1164145" cy="814901"/>
        </a:xfrm>
        <a:prstGeom prst="chevron">
          <a:avLst/>
        </a:prstGeom>
        <a:solidFill>
          <a:srgbClr val="FF0000">
            <a:alpha val="15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300" kern="1200" dirty="0"/>
        </a:p>
      </dsp:txBody>
      <dsp:txXfrm rot="-5400000">
        <a:off x="2" y="409051"/>
        <a:ext cx="814901" cy="349244"/>
      </dsp:txXfrm>
    </dsp:sp>
    <dsp:sp modelId="{2683BF9A-CB24-4388-9D94-BB033FD7CED4}">
      <dsp:nvSpPr>
        <dsp:cNvPr id="0" name=""/>
        <dsp:cNvSpPr/>
      </dsp:nvSpPr>
      <dsp:spPr>
        <a:xfrm rot="5400000">
          <a:off x="2554947" y="-1742505"/>
          <a:ext cx="756694" cy="4241706"/>
        </a:xfrm>
        <a:prstGeom prst="round2SameRect">
          <a:avLst/>
        </a:prstGeom>
        <a:solidFill>
          <a:srgbClr val="FF0000">
            <a:alpha val="15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VÁLSÁG</a:t>
          </a:r>
        </a:p>
      </dsp:txBody>
      <dsp:txXfrm rot="-5400000">
        <a:off x="812442" y="36939"/>
        <a:ext cx="4204767" cy="682816"/>
      </dsp:txXfrm>
    </dsp:sp>
    <dsp:sp modelId="{B35547F5-B7E2-4F8E-BFE4-25FC8C35A44D}">
      <dsp:nvSpPr>
        <dsp:cNvPr id="0" name=""/>
        <dsp:cNvSpPr/>
      </dsp:nvSpPr>
      <dsp:spPr>
        <a:xfrm rot="5400000">
          <a:off x="-174621" y="1138703"/>
          <a:ext cx="1164145" cy="814901"/>
        </a:xfrm>
        <a:prstGeom prst="chevron">
          <a:avLst/>
        </a:prstGeom>
        <a:solidFill>
          <a:srgbClr val="FF0000">
            <a:alpha val="46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300" kern="1200" dirty="0"/>
        </a:p>
      </dsp:txBody>
      <dsp:txXfrm rot="-5400000">
        <a:off x="2" y="1371532"/>
        <a:ext cx="814901" cy="349244"/>
      </dsp:txXfrm>
    </dsp:sp>
    <dsp:sp modelId="{1A12BADD-5526-44A0-B279-44B1D3E85949}">
      <dsp:nvSpPr>
        <dsp:cNvPr id="0" name=""/>
        <dsp:cNvSpPr/>
      </dsp:nvSpPr>
      <dsp:spPr>
        <a:xfrm rot="5400000">
          <a:off x="2555329" y="-734391"/>
          <a:ext cx="756694" cy="4241706"/>
        </a:xfrm>
        <a:prstGeom prst="round2SameRect">
          <a:avLst/>
        </a:prstGeom>
        <a:solidFill>
          <a:srgbClr val="FF0000">
            <a:alpha val="46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KONFLIKTUS</a:t>
          </a:r>
        </a:p>
      </dsp:txBody>
      <dsp:txXfrm rot="-5400000">
        <a:off x="812824" y="1045053"/>
        <a:ext cx="4204767" cy="682816"/>
      </dsp:txXfrm>
    </dsp:sp>
    <dsp:sp modelId="{7C769DE7-8FF7-43C8-B7D8-4E54E1BC6E2E}">
      <dsp:nvSpPr>
        <dsp:cNvPr id="0" name=""/>
        <dsp:cNvSpPr/>
      </dsp:nvSpPr>
      <dsp:spPr>
        <a:xfrm rot="5400000">
          <a:off x="-174621" y="2046830"/>
          <a:ext cx="1164145" cy="814901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300" kern="1200" dirty="0"/>
        </a:p>
      </dsp:txBody>
      <dsp:txXfrm rot="-5400000">
        <a:off x="2" y="2279659"/>
        <a:ext cx="814901" cy="349244"/>
      </dsp:txXfrm>
    </dsp:sp>
    <dsp:sp modelId="{CC237104-D709-4904-AE8A-118ABF58B52F}">
      <dsp:nvSpPr>
        <dsp:cNvPr id="0" name=""/>
        <dsp:cNvSpPr/>
      </dsp:nvSpPr>
      <dsp:spPr>
        <a:xfrm rot="5400000">
          <a:off x="2557407" y="129703"/>
          <a:ext cx="756694" cy="4241706"/>
        </a:xfrm>
        <a:prstGeom prst="round2SameRect">
          <a:avLst/>
        </a:prstGeom>
        <a:solidFill>
          <a:srgbClr val="FF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HÁBORÚ</a:t>
          </a:r>
        </a:p>
      </dsp:txBody>
      <dsp:txXfrm rot="-5400000">
        <a:off x="814902" y="1909148"/>
        <a:ext cx="4204767" cy="6828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AF3AA-42EB-4C6A-AB75-90860809CEBF}" type="datetimeFigureOut">
              <a:rPr lang="hu-HU" smtClean="0"/>
              <a:pPr/>
              <a:t>2026.09.03.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FE55B-E0A5-4C21-A6D6-68C1F369AFCE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06658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6" name="Jegyzetek hely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 altLang="hu-HU">
              <a:latin typeface="Arial" charset="0"/>
            </a:endParaRPr>
          </a:p>
        </p:txBody>
      </p:sp>
      <p:sp>
        <p:nvSpPr>
          <p:cNvPr id="119812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086652-5BD8-4E4E-87EF-D5D8C0FE151D}" type="slidenum">
              <a:rPr lang="hu-HU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4513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D4F42-AE28-4E3D-86BA-17BF367BFDB9}" type="slidenum">
              <a:rPr lang="hu-HU" smtClean="0"/>
              <a:pPr>
                <a:defRPr/>
              </a:pPr>
              <a:t>80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53333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7183FC-9D5C-40DD-85E4-3309DFC20B4E}" type="slidenum">
              <a:rPr lang="hu-HU" smtClean="0"/>
              <a:pPr>
                <a:defRPr/>
              </a:pPr>
              <a:t>81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8338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7183FC-9D5C-40DD-85E4-3309DFC20B4E}" type="slidenum">
              <a:rPr lang="hu-HU" smtClean="0"/>
              <a:pPr>
                <a:defRPr/>
              </a:pPr>
              <a:t>82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94252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7183FC-9D5C-40DD-85E4-3309DFC20B4E}" type="slidenum">
              <a:rPr lang="hu-HU" smtClean="0"/>
              <a:pPr>
                <a:defRPr/>
              </a:pPr>
              <a:t>83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53680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7183FC-9D5C-40DD-85E4-3309DFC20B4E}" type="slidenum">
              <a:rPr lang="hu-HU" smtClean="0"/>
              <a:pPr>
                <a:defRPr/>
              </a:pPr>
              <a:t>85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700968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7183FC-9D5C-40DD-85E4-3309DFC20B4E}" type="slidenum">
              <a:rPr lang="hu-HU" smtClean="0"/>
              <a:pPr>
                <a:defRPr/>
              </a:pPr>
              <a:t>86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6013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7183FC-9D5C-40DD-85E4-3309DFC20B4E}" type="slidenum">
              <a:rPr lang="hu-HU" smtClean="0"/>
              <a:pPr>
                <a:defRPr/>
              </a:pPr>
              <a:t>93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3786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58DBDD-0E94-4A38-889B-AB3A054973CF}" type="slidenum">
              <a:rPr lang="hu-HU" smtClean="0"/>
              <a:pPr>
                <a:defRPr/>
              </a:pPr>
              <a:t>128</a:t>
            </a:fld>
            <a:endParaRPr lang="hu-HU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8050"/>
            <a:ext cx="4981575" cy="4468813"/>
          </a:xfrm>
          <a:noFill/>
          <a:ln/>
        </p:spPr>
        <p:txBody>
          <a:bodyPr/>
          <a:lstStyle/>
          <a:p>
            <a:pPr eaLnBrk="1" hangingPunct="1"/>
            <a:endParaRPr lang="hu-HU" altLang="hu-H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461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59C9D-AA75-18F3-4C26-7D2211540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Diakép helye 1">
            <a:extLst>
              <a:ext uri="{FF2B5EF4-FFF2-40B4-BE49-F238E27FC236}">
                <a16:creationId xmlns:a16="http://schemas.microsoft.com/office/drawing/2014/main" id="{96FA217E-F9A6-1564-4EA1-699E46E8435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6" name="Jegyzetek helye 2">
            <a:extLst>
              <a:ext uri="{FF2B5EF4-FFF2-40B4-BE49-F238E27FC236}">
                <a16:creationId xmlns:a16="http://schemas.microsoft.com/office/drawing/2014/main" id="{F84CDF74-7F2E-BD7C-E5E4-AD855C6063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 altLang="hu-HU">
              <a:latin typeface="Arial" charset="0"/>
            </a:endParaRPr>
          </a:p>
        </p:txBody>
      </p:sp>
      <p:sp>
        <p:nvSpPr>
          <p:cNvPr id="119812" name="Dia számának helye 3">
            <a:extLst>
              <a:ext uri="{FF2B5EF4-FFF2-40B4-BE49-F238E27FC236}">
                <a16:creationId xmlns:a16="http://schemas.microsoft.com/office/drawing/2014/main" id="{97E95B24-C592-72CC-6471-E4F1A7A052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086652-5BD8-4E4E-87EF-D5D8C0FE151D}" type="slidenum">
              <a:rPr lang="hu-HU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168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7218" name="Jegyzetek hely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hu-HU" alt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5D7A45-3C48-43F7-834A-F1CED5880C97}" type="slidenum">
              <a:rPr lang="hu-HU" smtClean="0"/>
              <a:pPr>
                <a:defRPr/>
              </a:pPr>
              <a:t>42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6435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D4F42-AE28-4E3D-86BA-17BF367BFDB9}" type="slidenum">
              <a:rPr lang="hu-HU" smtClean="0"/>
              <a:pPr>
                <a:defRPr/>
              </a:pPr>
              <a:t>67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79387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D4F42-AE28-4E3D-86BA-17BF367BFDB9}" type="slidenum">
              <a:rPr lang="hu-HU" smtClean="0"/>
              <a:pPr>
                <a:defRPr/>
              </a:pPr>
              <a:t>68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9399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D4F42-AE28-4E3D-86BA-17BF367BFDB9}" type="slidenum">
              <a:rPr lang="hu-HU" smtClean="0"/>
              <a:pPr>
                <a:defRPr/>
              </a:pPr>
              <a:t>70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6253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D4F42-AE28-4E3D-86BA-17BF367BFDB9}" type="slidenum">
              <a:rPr lang="hu-HU" smtClean="0"/>
              <a:pPr>
                <a:defRPr/>
              </a:pPr>
              <a:t>71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69491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D4F42-AE28-4E3D-86BA-17BF367BFDB9}" type="slidenum">
              <a:rPr lang="hu-HU" smtClean="0"/>
              <a:pPr>
                <a:defRPr/>
              </a:pPr>
              <a:t>72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5369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58D61-7218-5473-F05A-DF3F024F3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1477111C-CAC8-52CD-AFA5-164E92AAAA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C391CE0B-BA00-9C56-6D57-AAA9E659FD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F302767-FC35-4E0E-7829-175847F5EB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D4F42-AE28-4E3D-86BA-17BF367BFDB9}" type="slidenum">
              <a:rPr lang="hu-HU" smtClean="0"/>
              <a:pPr>
                <a:defRPr/>
              </a:pPr>
              <a:t>73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4618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ctrTitle" hasCustomPrompt="1"/>
          </p:nvPr>
        </p:nvSpPr>
        <p:spPr>
          <a:xfrm>
            <a:off x="679620" y="1998663"/>
            <a:ext cx="10864680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 noChangeAspect="1"/>
          </p:cNvSpPr>
          <p:nvPr>
            <p:ph type="subTitle" idx="1" hasCustomPrompt="1"/>
          </p:nvPr>
        </p:nvSpPr>
        <p:spPr>
          <a:xfrm>
            <a:off x="679620" y="4478338"/>
            <a:ext cx="10864680" cy="1655762"/>
          </a:xfrm>
        </p:spPr>
        <p:txBody>
          <a:bodyPr/>
          <a:lstStyle>
            <a:lvl1pPr marL="0" indent="0" algn="l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35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11123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79538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974899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lköszöné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D7AA1C3A-253B-1943-BB4B-1CBB307C773F}"/>
              </a:ext>
            </a:extLst>
          </p:cNvPr>
          <p:cNvSpPr txBox="1"/>
          <p:nvPr userDrawn="1"/>
        </p:nvSpPr>
        <p:spPr>
          <a:xfrm>
            <a:off x="1968841" y="3674918"/>
            <a:ext cx="8254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KÖSZÖNÖM A FIGYELMET!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152DDE20-CDCF-CB4B-9425-464E9E684A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353047" y="4800617"/>
            <a:ext cx="1485900" cy="50800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07A45A2D-6A90-1B43-800C-079D9E16C1E7}"/>
              </a:ext>
            </a:extLst>
          </p:cNvPr>
          <p:cNvSpPr txBox="1"/>
          <p:nvPr userDrawn="1"/>
        </p:nvSpPr>
        <p:spPr>
          <a:xfrm>
            <a:off x="1968840" y="5019507"/>
            <a:ext cx="8254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uni-nke.hu</a:t>
            </a: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D03CCC5B-32D1-5145-ABFC-A0339EC06C6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5264490" y="1532536"/>
            <a:ext cx="1663013" cy="166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17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0349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679619" y="1709738"/>
            <a:ext cx="10828639" cy="2852737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 hasCustomPrompt="1"/>
          </p:nvPr>
        </p:nvSpPr>
        <p:spPr>
          <a:xfrm>
            <a:off x="679619" y="4589463"/>
            <a:ext cx="10828639" cy="1500187"/>
          </a:xfrm>
        </p:spPr>
        <p:txBody>
          <a:bodyPr/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4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62643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142178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978235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26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Üre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242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89980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 noChangeAspect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898451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hu-HU" sz="4600" dirty="0"/>
              <a:t>KÖZIGAZGATÁSI SZAKVIZSGA</a:t>
            </a:r>
            <a:br>
              <a:rPr lang="hu-HU" sz="4600" dirty="0"/>
            </a:br>
            <a:r>
              <a:rPr lang="hu-HU" sz="4600" dirty="0"/>
              <a:t>Választható vizsgatárgy</a:t>
            </a:r>
            <a:br>
              <a:rPr lang="hu-HU" sz="4600" dirty="0"/>
            </a:br>
            <a:r>
              <a:rPr lang="hu-HU" sz="4600" dirty="0" err="1"/>
              <a:t>Kül</a:t>
            </a:r>
            <a:r>
              <a:rPr lang="hu-HU" sz="4600" dirty="0"/>
              <a:t>- és biztonságpolitikai ágazat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hu-HU" i="0" dirty="0" err="1">
                <a:latin typeface="Verdana" panose="020B0604030504040204" pitchFamily="34" charset="0"/>
                <a:ea typeface="Verdana" panose="020B0604030504040204" pitchFamily="34" charset="0"/>
              </a:rPr>
              <a:t>Hatályosította</a:t>
            </a:r>
            <a:r>
              <a:rPr lang="hu-HU" i="0" dirty="0">
                <a:latin typeface="Verdana" panose="020B0604030504040204" pitchFamily="34" charset="0"/>
                <a:ea typeface="Verdana" panose="020B0604030504040204" pitchFamily="34" charset="0"/>
              </a:rPr>
              <a:t>: Dr. Kladek András és Dr. Szabó Máté Csaba</a:t>
            </a:r>
          </a:p>
          <a:p>
            <a:pPr algn="ctr"/>
            <a:r>
              <a:rPr lang="hu-HU" i="0" dirty="0">
                <a:latin typeface="Verdana" panose="020B0604030504040204" pitchFamily="34" charset="0"/>
                <a:ea typeface="Verdana" panose="020B0604030504040204" pitchFamily="34" charset="0"/>
              </a:rPr>
              <a:t>2026. augusztus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44972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Cím 1"/>
          <p:cNvSpPr>
            <a:spLocks noGrp="1"/>
          </p:cNvSpPr>
          <p:nvPr>
            <p:ph type="title" idx="4294967295"/>
          </p:nvPr>
        </p:nvSpPr>
        <p:spPr>
          <a:xfrm>
            <a:off x="1559496" y="153888"/>
            <a:ext cx="9144000" cy="1258888"/>
          </a:xfrm>
        </p:spPr>
        <p:txBody>
          <a:bodyPr anchor="t"/>
          <a:lstStyle/>
          <a:p>
            <a:pPr eaLnBrk="1" hangingPunct="1"/>
            <a:br>
              <a:rPr lang="hu-HU" sz="12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Az állam a nemzetközi jogban</a:t>
            </a:r>
          </a:p>
        </p:txBody>
      </p:sp>
      <p:sp>
        <p:nvSpPr>
          <p:cNvPr id="62466" name="Tartalom helye 2"/>
          <p:cNvSpPr>
            <a:spLocks noGrp="1"/>
          </p:cNvSpPr>
          <p:nvPr>
            <p:ph idx="4294967295"/>
          </p:nvPr>
        </p:nvSpPr>
        <p:spPr>
          <a:xfrm>
            <a:off x="742278" y="1412876"/>
            <a:ext cx="10295068" cy="5040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600" b="1" dirty="0">
                <a:cs typeface="Tahoma" pitchFamily="34" charset="0"/>
              </a:rPr>
              <a:t>Az államiság feltételei </a:t>
            </a:r>
          </a:p>
          <a:p>
            <a:pPr lvl="1" eaLnBrk="1" hangingPunct="1">
              <a:buFontTx/>
              <a:buChar char="•"/>
            </a:pPr>
            <a:r>
              <a:rPr lang="hu-HU" dirty="0">
                <a:cs typeface="Tahoma" pitchFamily="34" charset="0"/>
              </a:rPr>
              <a:t>1933. Montevideói egyezmény</a:t>
            </a:r>
            <a:r>
              <a:rPr lang="hu-HU" sz="2200" b="1" dirty="0">
                <a:cs typeface="Tahoma" pitchFamily="34" charset="0"/>
              </a:rPr>
              <a:t> 		</a:t>
            </a:r>
          </a:p>
          <a:p>
            <a:pPr marL="0" indent="0">
              <a:buNone/>
            </a:pPr>
            <a:r>
              <a:rPr lang="hu-HU" sz="2600" b="1" dirty="0">
                <a:cs typeface="Tahoma" pitchFamily="34" charset="0"/>
              </a:rPr>
              <a:t>Az állami szuverenitás és a népszuverenitás</a:t>
            </a:r>
          </a:p>
          <a:p>
            <a:pPr marL="0" indent="0">
              <a:buNone/>
            </a:pPr>
            <a:r>
              <a:rPr lang="hu-HU" sz="2600" b="1" dirty="0">
                <a:cs typeface="Tahoma" pitchFamily="34" charset="0"/>
              </a:rPr>
              <a:t>Az államelismerés fogalma és jelentősége</a:t>
            </a:r>
          </a:p>
          <a:p>
            <a:pPr lvl="1" eaLnBrk="1" hangingPunct="1">
              <a:buFont typeface="Arial" charset="0"/>
              <a:buChar char="•"/>
            </a:pPr>
            <a:r>
              <a:rPr lang="hu-HU" sz="2600" dirty="0">
                <a:cs typeface="Tahoma" pitchFamily="34" charset="0"/>
              </a:rPr>
              <a:t>Konstitutív / deklaratív aktus </a:t>
            </a:r>
          </a:p>
          <a:p>
            <a:pPr lvl="1" eaLnBrk="1" hangingPunct="1">
              <a:buFont typeface="Arial" charset="0"/>
              <a:buChar char="•"/>
            </a:pPr>
            <a:r>
              <a:rPr lang="hu-HU" sz="2600" i="1" dirty="0">
                <a:cs typeface="Tahoma" pitchFamily="34" charset="0"/>
              </a:rPr>
              <a:t>De </a:t>
            </a:r>
            <a:r>
              <a:rPr lang="hu-HU" sz="2600" i="1" dirty="0" err="1">
                <a:cs typeface="Tahoma" pitchFamily="34" charset="0"/>
              </a:rPr>
              <a:t>iure</a:t>
            </a:r>
            <a:r>
              <a:rPr lang="hu-HU" sz="2600" i="1" dirty="0">
                <a:cs typeface="Tahoma" pitchFamily="34" charset="0"/>
              </a:rPr>
              <a:t> </a:t>
            </a:r>
            <a:r>
              <a:rPr lang="hu-HU" sz="2600" dirty="0">
                <a:cs typeface="Tahoma" pitchFamily="34" charset="0"/>
              </a:rPr>
              <a:t>/</a:t>
            </a:r>
            <a:r>
              <a:rPr lang="hu-HU" sz="2600" i="1" dirty="0">
                <a:cs typeface="Tahoma" pitchFamily="34" charset="0"/>
              </a:rPr>
              <a:t> de facto / ad hoc </a:t>
            </a:r>
            <a:r>
              <a:rPr lang="hu-HU" sz="2600" dirty="0">
                <a:cs typeface="Tahoma" pitchFamily="34" charset="0"/>
              </a:rPr>
              <a:t>elismerés</a:t>
            </a:r>
          </a:p>
          <a:p>
            <a:pPr lvl="1" eaLnBrk="1" hangingPunct="1">
              <a:buFont typeface="Arial" charset="0"/>
              <a:buChar char="•"/>
            </a:pPr>
            <a:r>
              <a:rPr lang="hu-HU" sz="2600" dirty="0">
                <a:cs typeface="Tahoma" pitchFamily="34" charset="0"/>
              </a:rPr>
              <a:t>Egyéni / kollektív elismerés</a:t>
            </a:r>
          </a:p>
          <a:p>
            <a:pPr lvl="1" eaLnBrk="1" hangingPunct="1">
              <a:buFont typeface="Arial" charset="0"/>
              <a:buChar char="•"/>
            </a:pPr>
            <a:r>
              <a:rPr lang="hu-HU" sz="2600" dirty="0">
                <a:cs typeface="Tahoma" pitchFamily="34" charset="0"/>
              </a:rPr>
              <a:t>Kifejezett / hallgatólagos elismerés</a:t>
            </a:r>
          </a:p>
          <a:p>
            <a:pPr lvl="1" eaLnBrk="1" hangingPunct="1">
              <a:buFont typeface="Arial" charset="0"/>
              <a:buChar char="•"/>
            </a:pPr>
            <a:r>
              <a:rPr lang="hu-HU" dirty="0"/>
              <a:t>Az el nem ismerési kötelezettség </a:t>
            </a:r>
            <a:endParaRPr lang="hu-HU" sz="2600" dirty="0">
              <a:cs typeface="Tahoma" pitchFamily="34" charset="0"/>
            </a:endParaRPr>
          </a:p>
          <a:p>
            <a:pPr marL="0" indent="0">
              <a:buNone/>
            </a:pPr>
            <a:r>
              <a:rPr lang="hu-HU" sz="2600" b="1" dirty="0">
                <a:cs typeface="Tahoma" pitchFamily="34" charset="0"/>
              </a:rPr>
              <a:t>A kormányelismerés fogalma és jelentősége</a:t>
            </a:r>
          </a:p>
          <a:p>
            <a:pPr lvl="1" eaLnBrk="1" hangingPunct="1">
              <a:buFont typeface="Arial" charset="0"/>
              <a:buChar char="•"/>
            </a:pPr>
            <a:r>
              <a:rPr lang="hu-HU" sz="2600" dirty="0">
                <a:cs typeface="Tahoma" pitchFamily="34" charset="0"/>
              </a:rPr>
              <a:t>Mi a különbség a </a:t>
            </a:r>
            <a:r>
              <a:rPr lang="hu-HU" sz="2600" i="1" dirty="0">
                <a:cs typeface="Tahoma" pitchFamily="34" charset="0"/>
              </a:rPr>
              <a:t>de </a:t>
            </a:r>
            <a:r>
              <a:rPr lang="hu-HU" sz="2600" i="1" dirty="0" err="1">
                <a:cs typeface="Tahoma" pitchFamily="34" charset="0"/>
              </a:rPr>
              <a:t>iure</a:t>
            </a:r>
            <a:r>
              <a:rPr lang="hu-HU" sz="2600" i="1" dirty="0">
                <a:cs typeface="Tahoma" pitchFamily="34" charset="0"/>
              </a:rPr>
              <a:t> </a:t>
            </a:r>
            <a:r>
              <a:rPr lang="hu-HU" sz="2600" dirty="0">
                <a:cs typeface="Tahoma" pitchFamily="34" charset="0"/>
              </a:rPr>
              <a:t>és a </a:t>
            </a:r>
            <a:r>
              <a:rPr lang="hu-HU" sz="2600" i="1" dirty="0">
                <a:cs typeface="Tahoma" pitchFamily="34" charset="0"/>
              </a:rPr>
              <a:t>de facto </a:t>
            </a:r>
            <a:r>
              <a:rPr lang="hu-HU" sz="2600" dirty="0">
                <a:cs typeface="Tahoma" pitchFamily="34" charset="0"/>
              </a:rPr>
              <a:t>kormány között?</a:t>
            </a:r>
          </a:p>
        </p:txBody>
      </p:sp>
    </p:spTree>
    <p:extLst>
      <p:ext uri="{BB962C8B-B14F-4D97-AF65-F5344CB8AC3E}">
        <p14:creationId xmlns:p14="http://schemas.microsoft.com/office/powerpoint/2010/main" val="3747353101"/>
      </p:ext>
    </p:extLst>
  </p:cSld>
  <p:clrMapOvr>
    <a:masterClrMapping/>
  </p:clrMapOvr>
  <p:transition>
    <p:zoom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150297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honvédelmi munkakötelezettség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06954" y="1382331"/>
            <a:ext cx="8568952" cy="5550634"/>
          </a:xfrm>
        </p:spPr>
        <p:txBody>
          <a:bodyPr/>
          <a:lstStyle/>
          <a:p>
            <a:pPr algn="just">
              <a:spcBef>
                <a:spcPts val="0"/>
              </a:spcBef>
              <a:defRPr/>
            </a:pPr>
            <a:endParaRPr lang="hu-HU" sz="2200" b="1" dirty="0">
              <a:latin typeface="+mj-lt"/>
              <a:cs typeface="Tahoma" pitchFamily="34" charset="0"/>
            </a:endParaRPr>
          </a:p>
          <a:p>
            <a:pPr marL="342000" lvl="1" indent="-342000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Célja az ország működőképességének fenntartásához és helyreállításához szükséges munkaerő biztosítása, </a:t>
            </a:r>
            <a:r>
              <a:rPr lang="hu-HU" dirty="0">
                <a:cs typeface="Times New Roman" panose="02020603050405020304" pitchFamily="18" charset="0"/>
              </a:rPr>
              <a:t>a 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hadiállapot kihirdetését követően </a:t>
            </a:r>
          </a:p>
          <a:p>
            <a:pPr marL="342000" lvl="1" indent="-342000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Teljesítése 65 éves életkor alatt, az állampolgár képességeinek és egészségi állapotának figyelembe vételével, kijelölt munkahelyen történhet</a:t>
            </a:r>
          </a:p>
          <a:p>
            <a:pPr marL="342000" lvl="1" indent="-342000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Részletes szabályait előkészítik, bevezetésük hadiállapotban történik.</a:t>
            </a:r>
          </a:p>
        </p:txBody>
      </p:sp>
    </p:spTree>
    <p:extLst>
      <p:ext uri="{BB962C8B-B14F-4D97-AF65-F5344CB8AC3E}">
        <p14:creationId xmlns:p14="http://schemas.microsoft.com/office/powerpoint/2010/main" val="190530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318739"/>
            <a:ext cx="9144000" cy="1143000"/>
          </a:xfrm>
        </p:spPr>
        <p:txBody>
          <a:bodyPr>
            <a:normAutofit fontScale="90000"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gazdasági és anyagi szolgáltatási kötelezettség </a:t>
            </a:r>
            <a:br>
              <a:rPr lang="hu-HU" sz="3200" dirty="0">
                <a:solidFill>
                  <a:srgbClr val="C00000"/>
                </a:solidFill>
              </a:rPr>
            </a:br>
            <a:endParaRPr lang="hu-HU" sz="3200" dirty="0">
              <a:solidFill>
                <a:srgbClr val="C000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55740" y="1307366"/>
            <a:ext cx="10364760" cy="4788634"/>
          </a:xfrm>
        </p:spPr>
        <p:txBody>
          <a:bodyPr>
            <a:normAutofit/>
          </a:bodyPr>
          <a:lstStyle/>
          <a:p>
            <a:pPr marL="342000" lvl="1" indent="-342000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Célja az anyagi javak és szolgáltatások biztosítása az ország védelmével és biztonságával összefüggő feladatok ellátásához</a:t>
            </a:r>
          </a:p>
          <a:p>
            <a:pPr marL="342000" lvl="1" indent="-342000">
              <a:spcBef>
                <a:spcPts val="0"/>
              </a:spcBef>
              <a:defRPr/>
            </a:pP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342000" lvl="1" indent="-342000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kötelezettség igénybevételével biztosítható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többek között: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799200" lvl="2" indent="-342000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védelmi és biztonsági szervezetek működéséhez szükséges anyagi javak és szolgáltatások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rendelkezésre állása,</a:t>
            </a:r>
          </a:p>
          <a:p>
            <a:pPr marL="799200" lvl="2" indent="-342000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kormányzati és a közigazgatási rendszer zavartalan működése,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799200" lvl="2" indent="-342000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nemzetgazdaság működőképessége vagy annak helyreállítása,</a:t>
            </a:r>
          </a:p>
          <a:p>
            <a:pPr marL="799200" lvl="2" indent="-342000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polgári védelmi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feladatok ellátása,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799200" lvl="2" indent="-342000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lakosság alapvető életfeltételeihez szükséges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szolgáltatások biztosítása,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799200" lvl="2" indent="-342000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az egészségügyi válsághelyzeti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feladatok ellátása,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799200" lvl="2" indent="-342000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szövetségi kötelezettség alapján feladatot végrehajtó fegyveres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erők ellátása.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457200" lvl="2" indent="0">
              <a:spcBef>
                <a:spcPts val="0"/>
              </a:spcBef>
              <a:buNone/>
              <a:defRPr/>
            </a:pP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14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318739"/>
            <a:ext cx="9144000" cy="1143000"/>
          </a:xfrm>
        </p:spPr>
        <p:txBody>
          <a:bodyPr>
            <a:normAutofit fontScale="90000"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gazdasági és anyagi szolgáltatási kötelezettség teljesítése</a:t>
            </a:r>
            <a:br>
              <a:rPr lang="hu-HU" sz="3200" dirty="0">
                <a:solidFill>
                  <a:srgbClr val="C00000"/>
                </a:solidFill>
              </a:rPr>
            </a:br>
            <a:endParaRPr lang="hu-HU" sz="3200" dirty="0">
              <a:solidFill>
                <a:srgbClr val="C000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55740" y="1307366"/>
            <a:ext cx="10364760" cy="4788634"/>
          </a:xfrm>
        </p:spPr>
        <p:txBody>
          <a:bodyPr>
            <a:normAutofit/>
          </a:bodyPr>
          <a:lstStyle/>
          <a:p>
            <a:pPr marL="342000" lvl="1" indent="-342000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gazdasági és anyagi szolgáltatási kötelezettség minden magyar állampolgárra és minden Magyarországon működő gazdasági szervezetre vonatkozik</a:t>
            </a:r>
          </a:p>
          <a:p>
            <a:pPr marL="0" lvl="1" indent="0">
              <a:spcBef>
                <a:spcPts val="0"/>
              </a:spcBef>
              <a:buNone/>
              <a:defRPr/>
            </a:pP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342000" lvl="1" indent="-342000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szolgáltatási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kötelezettség kiterjed: 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799200" lvl="2" indent="-342000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meghatározott gazdasági és anyagi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szolgáltatás teljesítésére,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799200" lvl="2" indent="-342000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szolgáltatás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igénybevételének tűrésére, 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799200" lvl="2" indent="-342000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valamely tevékenységtől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való tartózkodásra, 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799200" lvl="2" indent="-342000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az igénybevételhez szükséges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előkészületi tevékenységre, 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799200" lvl="2" indent="-342000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az igénybevétel tervezéséhez szükséges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adatok közlésére.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342000" lvl="1" indent="-342000">
              <a:spcBef>
                <a:spcPts val="0"/>
              </a:spcBef>
              <a:defRPr/>
            </a:pP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19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318739"/>
            <a:ext cx="9144000" cy="1143000"/>
          </a:xfrm>
        </p:spPr>
        <p:txBody>
          <a:bodyPr>
            <a:normAutofit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Védelmi és biztonsági célú bejelentési kötelezettség kiterjed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7750" y="1669316"/>
            <a:ext cx="10267949" cy="4370227"/>
          </a:xfrm>
        </p:spPr>
        <p:txBody>
          <a:bodyPr>
            <a:normAutofit/>
          </a:bodyPr>
          <a:lstStyle/>
          <a:p>
            <a:pPr marL="0" lvl="1" indent="0">
              <a:spcBef>
                <a:spcPts val="0"/>
              </a:spcBef>
              <a:buNone/>
              <a:defRPr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• A közrend, a közbiztonság súlyos és erőszakos megzavarására alkalmas cselekmény, katasztrófa vagy ezek közvetlen veszélyének bejelentésére</a:t>
            </a:r>
          </a:p>
          <a:p>
            <a:pPr marL="0" lvl="1" indent="0">
              <a:spcBef>
                <a:spcPts val="0"/>
              </a:spcBef>
              <a:buNone/>
              <a:defRPr/>
            </a:pP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0" lvl="1" indent="0">
              <a:spcBef>
                <a:spcPts val="0"/>
              </a:spcBef>
              <a:buNone/>
              <a:defRPr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• Összehangolt védelmi tevékenység, valamint különleges jogrend fennállása idején a fentieken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túl kiterjed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799200" lvl="2" indent="-342000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az ország honvédelmi érdekeit súlyosan sértő vagy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veszélyeztető cselekményekre, 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799200" lvl="2" indent="-342000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az államhatár rendjét súlyosan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sértő cselekményekre,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799200" lvl="2" indent="-342000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az élet- és vagyonbiztonságot jelentős mértékben veszélyeztető kritikus infrastruktúra, az ország védelme és biztonsága szempontjából jelentős infrastruktúra rendkívüli eseményére, illetve károsítására vagy fentiek közvetlen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veszélyének bejelentésére.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66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1920240"/>
            <a:ext cx="9144000" cy="2403847"/>
          </a:xfrm>
        </p:spPr>
        <p:txBody>
          <a:bodyPr rtlCol="0">
            <a:noAutofit/>
          </a:bodyPr>
          <a:lstStyle/>
          <a:p>
            <a:pPr algn="ctr">
              <a:defRPr/>
            </a:pP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solidFill>
                  <a:srgbClr val="C00000"/>
                </a:solidFill>
              </a:rPr>
              <a:t>12. Fejezet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Nemzetbiztonsági ismeretek</a:t>
            </a:r>
            <a:endParaRPr lang="hu-HU" sz="4000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42497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257286"/>
            <a:ext cx="9036496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Nemzetbiztonsági ismeretek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826443"/>
            <a:ext cx="8424936" cy="5550634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dirty="0">
                <a:cs typeface="Tahoma" pitchFamily="34" charset="0"/>
              </a:rPr>
              <a:t>Elsajátítandó témák és fogalmak: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>
                <a:cs typeface="Tahoma" pitchFamily="34" charset="0"/>
              </a:rPr>
              <a:t>nemzetbiztonsági szolgálatok és feladataik,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>
                <a:cs typeface="Tahoma" pitchFamily="34" charset="0"/>
              </a:rPr>
              <a:t>nemzetbiztonsági szolgálatok működésének elvei,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>
                <a:cs typeface="Tahoma" pitchFamily="34" charset="0"/>
              </a:rPr>
              <a:t>nemzetbiztonsági szolgálatok által alkalmazható intézkedések,</a:t>
            </a:r>
            <a:endParaRPr lang="hu-HU" dirty="0">
              <a:cs typeface="Tahoma" pitchFamily="34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>
                <a:cs typeface="Tahoma" pitchFamily="34" charset="0"/>
              </a:rPr>
              <a:t>titkos információgyűjtés,</a:t>
            </a:r>
            <a:endParaRPr lang="hu-HU" dirty="0">
              <a:cs typeface="Tahoma" pitchFamily="34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>
                <a:cs typeface="Tahoma" pitchFamily="34" charset="0"/>
              </a:rPr>
              <a:t>nemzetbiztonsági </a:t>
            </a:r>
            <a:r>
              <a:rPr lang="hu-HU" dirty="0">
                <a:cs typeface="Tahoma" pitchFamily="34" charset="0"/>
              </a:rPr>
              <a:t>védelem </a:t>
            </a:r>
            <a:r>
              <a:rPr lang="hu-HU">
                <a:cs typeface="Tahoma" pitchFamily="34" charset="0"/>
              </a:rPr>
              <a:t>és ellenőrzés,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>
                <a:cs typeface="Tahoma" pitchFamily="34" charset="0"/>
              </a:rPr>
              <a:t>a nemzetbiztonsági szolgálatok parlamenti ellenőrzése.</a:t>
            </a:r>
            <a:endParaRPr lang="hu-HU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65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81150" y="378935"/>
            <a:ext cx="9036496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nemzetbiztonsági tevékenység alapjai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75410" y="1826735"/>
            <a:ext cx="10063942" cy="4330225"/>
          </a:xfrm>
        </p:spPr>
        <p:txBody>
          <a:bodyPr/>
          <a:lstStyle/>
          <a:p>
            <a:pPr algn="just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Nemzetbiztonsági feladatok: 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sz="2200" dirty="0">
                <a:cs typeface="Tahoma" pitchFamily="34" charset="0"/>
              </a:rPr>
              <a:t>Hírszerzés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sz="2200" dirty="0">
                <a:cs typeface="Tahoma" pitchFamily="34" charset="0"/>
              </a:rPr>
              <a:t>Elhárítás 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sz="2200" dirty="0">
                <a:cs typeface="Tahoma" pitchFamily="34" charset="0"/>
              </a:rPr>
              <a:t>Alkotmányvédelem 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sz="2200" dirty="0">
                <a:cs typeface="Tahoma" pitchFamily="34" charset="0"/>
              </a:rPr>
              <a:t>Gazdaságbiztonság 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sz="2200" dirty="0">
                <a:cs typeface="Tahoma" pitchFamily="34" charset="0"/>
              </a:rPr>
              <a:t>Kábítószer és fegyverkereskedelem elleni küzdelem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sz="2200" dirty="0">
                <a:cs typeface="Tahoma" pitchFamily="34" charset="0"/>
              </a:rPr>
              <a:t>Központi államhatalmi, és kormányzati tevékenység szempontjából fontos szervek és személyek nemzetbiztonsági védelme, illetve ellenőrzése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sz="2200" dirty="0">
                <a:cs typeface="Tahoma" pitchFamily="34" charset="0"/>
              </a:rPr>
              <a:t>Iparbiztonsági ellenőrzés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7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40625" y="228319"/>
            <a:ext cx="9144000" cy="1143000"/>
          </a:xfrm>
        </p:spPr>
        <p:txBody>
          <a:bodyPr>
            <a:normAutofit fontScale="90000"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magyar nemzetbiztonsági szolgálatok jogállása, irányítása, állománya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23579" y="1484784"/>
            <a:ext cx="8424936" cy="455856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Országos hatáskörű, önálló gazdálkodást folytató, a Kormány irányítása alatt álló költségvetési szervek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kormányzati irányítást miniszterek valósítják meg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szolgálatokat főigazgatók vezetik 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Személyi állományukba kormánytisztviselők és hivatásos szolgálati viszonyban álló munkatársak, </a:t>
            </a:r>
            <a:r>
              <a:rPr lang="hu-HU" sz="2000" dirty="0">
                <a:cs typeface="Times New Roman" panose="02020603050405020304" pitchFamily="18" charset="0"/>
              </a:rPr>
              <a:t>valamint rendvédelmi igazgatási, továbbá honvédelmi alkalmazottak és munkavállalók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cs typeface="Times New Roman" panose="02020603050405020304" pitchFamily="18" charset="0"/>
              </a:rPr>
              <a:t>A katonai nemzetbiztonsági szolgálat állományába fentieken túl önkéntes tartalékos katonák is tartoznak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cs typeface="Times New Roman" panose="02020603050405020304" pitchFamily="18" charset="0"/>
              </a:rPr>
              <a:t>A munkatársak fontos és bizalmas munkakört betöltő személyekként vállalják a szigorú titoktartási kötelezettséget és a nemzetbiztonsági ellenőrzöttséget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200" b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8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48939" y="377949"/>
            <a:ext cx="9144000" cy="1215008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magyar nemzetbiztonsági szolgálatok és főbb feladataik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49185" y="2094421"/>
            <a:ext cx="8424936" cy="3923994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Az Információs Hivatal a polgári hírszerzésért felelős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Az Alkotmányvédelmi Hivatal a polgári elhárításért felelős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Katonai Nemzetbiztonsági Szolgálat a katonai hírszerzésért és elhárításért felelős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Nemzetbiztonsági Szakszolgálat a titkos adatgyűjtésre jogosult szervezetek számára operatív-technikai hátteret biztosít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Nemzeti Információs Központ elemző, értékelő, döntés-előkészítő, tájékoztató és koordináló tevékenységet végez</a:t>
            </a:r>
          </a:p>
        </p:txBody>
      </p:sp>
    </p:spTree>
    <p:extLst>
      <p:ext uri="{BB962C8B-B14F-4D97-AF65-F5344CB8AC3E}">
        <p14:creationId xmlns:p14="http://schemas.microsoft.com/office/powerpoint/2010/main" val="330862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15687" y="440892"/>
            <a:ext cx="9144000" cy="106613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Az Információs Hivatal fő tevékenységi területei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70462" y="1842251"/>
            <a:ext cx="10515600" cy="435133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Polgári, külföldre irányuló hírszerzésre szakosodott nemzetbiztonsági szolgálat, </a:t>
            </a: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</a:rPr>
              <a:t>fő feladatai:</a:t>
            </a: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kül- és biztonságpolitikai környezet kockázati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</a:rPr>
              <a:t>tényezőinek előrejelzése, 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külföldi titkosszolgálatok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</a:rPr>
              <a:t>elleni küzdelem, 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transznacionális fenyegetésekkel kapcsolatos információgyűjtés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</a:rPr>
              <a:t>és értékelés, 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magyar gazdasági és pénzügyi biztonságot, az energiabiztonságot és az ökológiai biztonságot veszélyeztető külföldi szándékok és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</a:rPr>
              <a:t>cselekmények felderítése.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98678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Cím 1"/>
          <p:cNvSpPr>
            <a:spLocks noGrp="1"/>
          </p:cNvSpPr>
          <p:nvPr>
            <p:ph type="title" idx="4294967295"/>
          </p:nvPr>
        </p:nvSpPr>
        <p:spPr>
          <a:xfrm>
            <a:off x="1524000" y="332656"/>
            <a:ext cx="9144000" cy="1258888"/>
          </a:xfrm>
        </p:spPr>
        <p:txBody>
          <a:bodyPr anchor="t"/>
          <a:lstStyle/>
          <a:p>
            <a:pPr algn="ctr" eaLnBrk="1" hangingPunct="1"/>
            <a:r>
              <a:rPr lang="hu-HU" sz="3600" dirty="0">
                <a:solidFill>
                  <a:srgbClr val="C00000"/>
                </a:solidFill>
              </a:rPr>
              <a:t>A nemzetközi jog alanyai</a:t>
            </a:r>
          </a:p>
        </p:txBody>
      </p:sp>
      <p:sp>
        <p:nvSpPr>
          <p:cNvPr id="195587" name="Tartalom helye 2"/>
          <p:cNvSpPr>
            <a:spLocks noGrp="1"/>
          </p:cNvSpPr>
          <p:nvPr>
            <p:ph idx="4294967295"/>
          </p:nvPr>
        </p:nvSpPr>
        <p:spPr>
          <a:xfrm>
            <a:off x="494852" y="1485031"/>
            <a:ext cx="10434917" cy="50403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3000" b="1" dirty="0">
                <a:cs typeface="Tahoma" pitchFamily="34" charset="0"/>
              </a:rPr>
              <a:t>Az állam </a:t>
            </a:r>
          </a:p>
          <a:p>
            <a:pPr lvl="1" eaLnBrk="1" hangingPunct="1">
              <a:buFontTx/>
              <a:buChar char="•"/>
            </a:pPr>
            <a:r>
              <a:rPr lang="hu-HU" dirty="0">
                <a:cs typeface="Tahoma" pitchFamily="34" charset="0"/>
              </a:rPr>
              <a:t>Unitárius állam </a:t>
            </a:r>
          </a:p>
          <a:p>
            <a:pPr lvl="1" eaLnBrk="1" hangingPunct="1">
              <a:buFontTx/>
              <a:buChar char="•"/>
            </a:pPr>
            <a:r>
              <a:rPr lang="hu-HU" dirty="0">
                <a:cs typeface="Tahoma" pitchFamily="34" charset="0"/>
              </a:rPr>
              <a:t>Föderáció </a:t>
            </a:r>
          </a:p>
          <a:p>
            <a:pPr lvl="1" eaLnBrk="1" hangingPunct="1">
              <a:buFontTx/>
              <a:buChar char="•"/>
            </a:pPr>
            <a:r>
              <a:rPr lang="hu-HU" dirty="0">
                <a:cs typeface="Tahoma" pitchFamily="34" charset="0"/>
              </a:rPr>
              <a:t>Konföderáció </a:t>
            </a:r>
            <a:r>
              <a:rPr lang="hu-HU" sz="2600" b="1" dirty="0">
                <a:cs typeface="Tahoma" pitchFamily="34" charset="0"/>
              </a:rPr>
              <a:t> 	</a:t>
            </a:r>
          </a:p>
          <a:p>
            <a:pPr marL="0" indent="0">
              <a:buNone/>
            </a:pPr>
            <a:endParaRPr lang="hu-HU" sz="1000" b="1" dirty="0">
              <a:cs typeface="Tahoma" pitchFamily="34" charset="0"/>
            </a:endParaRPr>
          </a:p>
          <a:p>
            <a:pPr marL="0" indent="0">
              <a:buNone/>
            </a:pPr>
            <a:r>
              <a:rPr lang="hu-HU" sz="3000" b="1" dirty="0">
                <a:cs typeface="Tahoma" pitchFamily="34" charset="0"/>
              </a:rPr>
              <a:t>Az nemzetközi szervezet</a:t>
            </a:r>
          </a:p>
          <a:p>
            <a:pPr marL="0" indent="0">
              <a:buNone/>
            </a:pPr>
            <a:endParaRPr lang="hu-HU" sz="1000" b="1" dirty="0">
              <a:cs typeface="Tahoma" pitchFamily="34" charset="0"/>
            </a:endParaRPr>
          </a:p>
          <a:p>
            <a:pPr marL="0" indent="0">
              <a:buNone/>
            </a:pPr>
            <a:r>
              <a:rPr lang="hu-HU" sz="3000" b="1" dirty="0">
                <a:cs typeface="Tahoma" pitchFamily="34" charset="0"/>
              </a:rPr>
              <a:t>Az egyén</a:t>
            </a:r>
          </a:p>
          <a:p>
            <a:pPr lvl="1"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Milyen esetekben tekinthető a magánszemély a   nemzetközi jog alanyának?</a:t>
            </a:r>
          </a:p>
          <a:p>
            <a:pPr marL="0" indent="0">
              <a:buNone/>
            </a:pPr>
            <a:r>
              <a:rPr lang="hu-HU" sz="3000" b="1" dirty="0">
                <a:cs typeface="Tahoma" pitchFamily="34" charset="0"/>
              </a:rPr>
              <a:t>További jogalanyok</a:t>
            </a:r>
          </a:p>
          <a:p>
            <a:pPr lvl="1" eaLnBrk="1" hangingPunct="1">
              <a:buFontTx/>
              <a:buNone/>
            </a:pPr>
            <a:endParaRPr lang="hu-HU" sz="1000" dirty="0">
              <a:cs typeface="Tahoma" pitchFamily="34" charset="0"/>
            </a:endParaRPr>
          </a:p>
          <a:p>
            <a:pPr marL="0" indent="0">
              <a:buNone/>
            </a:pPr>
            <a:r>
              <a:rPr lang="hu-HU" sz="3000" b="1" dirty="0">
                <a:cs typeface="Tahoma" pitchFamily="34" charset="0"/>
              </a:rPr>
              <a:t>A jogalanyiság tartalma alanyonként</a:t>
            </a:r>
          </a:p>
          <a:p>
            <a:pPr marL="0" indent="0">
              <a:buNone/>
            </a:pPr>
            <a:endParaRPr lang="hu-HU" sz="3000" b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854123"/>
      </p:ext>
    </p:extLst>
  </p:cSld>
  <p:clrMapOvr>
    <a:masterClrMapping/>
  </p:clrMapOvr>
  <p:transition>
    <p:zoom/>
  </p:transition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471273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Az Alkotmányvédelmi Hivatal fő tevékenységi területei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813778"/>
            <a:ext cx="10311293" cy="4537145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400" dirty="0"/>
              <a:t>Polgári, felderítésre és elhárításra szakosodott nemzetbiztonsági szolgálat, amelynek </a:t>
            </a:r>
            <a:r>
              <a:rPr lang="hu-HU" sz="2400"/>
              <a:t>főbb feladatai:</a:t>
            </a:r>
            <a:endParaRPr lang="hu-HU" sz="24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/>
              <a:t>a külföldi titkosszolgálatok veszélyeztető törekvéseinek, </a:t>
            </a: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tevékenységének felderítése és elhárítása (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</a:rPr>
              <a:t>kémelhárítás),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az államellenes és a politikai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</a:rPr>
              <a:t>bűncselekmények felderítése,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az ország gazdasági, tudományos-technikai, pénzügyi biztonságát veszélyeztető törekvések felderítése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</a:rPr>
              <a:t>és elhárítása, 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szervezett bűnözés és jogellenes kábítószer- és fegyverkereskedelem felderítése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</a:rPr>
              <a:t>és elhárítása,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az illegális migrációval összefüggő kihívások, veszélyek és fenyegetések felderítése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</a:rPr>
              <a:t>és elhárítása. 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24545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48938" y="464699"/>
            <a:ext cx="9144000" cy="1152128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Katonai Nemzetbiztonsági Szolgálat főbb tevékenységi területei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62691" y="1616827"/>
            <a:ext cx="9684924" cy="45259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400" dirty="0"/>
              <a:t>Katonai hírszerzésre és elhárításra, védelemre és ellenőrzésre szakosodott, </a:t>
            </a: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külföldön és belföldön is tevékenységet végző nemzetbiztonsági szolgálat, </a:t>
            </a: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</a:rPr>
              <a:t>főbb feladatai:</a:t>
            </a: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/>
              <a:t>a biztonságpolitika katonai elemeire, a katonapolitikára, a hadiparra és a katonai potenciálra vonatkozó információk gyűjtése </a:t>
            </a:r>
            <a:r>
              <a:rPr lang="hu-HU" sz="2200"/>
              <a:t>és értékelése,</a:t>
            </a:r>
            <a:endParaRPr lang="hu-HU" sz="22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/>
              <a:t>a katonai </a:t>
            </a:r>
            <a:r>
              <a:rPr lang="hu-HU" sz="2200"/>
              <a:t>fenyegetések előrejelzése, </a:t>
            </a:r>
            <a:endParaRPr lang="hu-HU" sz="22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/>
              <a:t>a térségünkben formálódó </a:t>
            </a:r>
            <a:r>
              <a:rPr lang="hu-HU" sz="2200"/>
              <a:t>válságok előrejelzése, </a:t>
            </a:r>
            <a:endParaRPr lang="hu-HU" sz="22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/>
              <a:t>a már kialakult válságkörzetek eseményeinek </a:t>
            </a:r>
            <a:r>
              <a:rPr lang="hu-HU" sz="2200"/>
              <a:t>figyelemmel kisérése.</a:t>
            </a:r>
            <a:endParaRPr lang="hu-HU" sz="22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3323643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994122"/>
          </a:xfrm>
        </p:spPr>
        <p:txBody>
          <a:bodyPr>
            <a:normAutofit fontScale="90000"/>
          </a:bodyPr>
          <a:lstStyle/>
          <a:p>
            <a:br>
              <a:rPr lang="hu-HU" sz="3200" dirty="0">
                <a:solidFill>
                  <a:srgbClr val="C00000"/>
                </a:solidFill>
              </a:rPr>
            </a:br>
            <a:r>
              <a:rPr lang="hu-HU" sz="3200" dirty="0">
                <a:solidFill>
                  <a:srgbClr val="C00000"/>
                </a:solidFill>
              </a:rPr>
              <a:t>A Nemzetbiztonsági Szakszolgálat főbb tevékenységi területe</a:t>
            </a:r>
            <a:br>
              <a:rPr lang="hu-HU" sz="3200" dirty="0">
                <a:solidFill>
                  <a:srgbClr val="C00000"/>
                </a:solidFill>
              </a:rPr>
            </a:br>
            <a:r>
              <a:rPr lang="hu-HU" dirty="0"/>
              <a:t>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14895" y="1340768"/>
            <a:ext cx="10357657" cy="551723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400" dirty="0"/>
              <a:t>A titkos adatgyűjtés technikai feladatait végrehajtó polgári nemzetbiztonsági szolgálat, amelynek </a:t>
            </a:r>
            <a:r>
              <a:rPr lang="hu-HU" sz="2400"/>
              <a:t>főbb feladatai:</a:t>
            </a:r>
            <a:endParaRPr lang="hu-HU" sz="24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titkos információgyűjtés, adatszerzés végzése, illetve ahhoz szükséges technikai eszközök és anyagok biztosítása más, azok alkalmazására feljogosított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</a:rPr>
              <a:t>szervek részére,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minősített adat védelmével kapcsolatos hatósági feladatok, telephelyi iparbiztonsági hatósági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</a:rPr>
              <a:t>feladatok ellátása,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elektronikus információbiztonsági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</a:rPr>
              <a:t>feladatok ellátása,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nemzeti kiberbiztonsági hatóság, és a nemzeti kiberbiztonsági incidenskezelő központ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</a:rPr>
              <a:t>feladatainak ellátása,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biztonsági okmányok védelmével összefüggő hatósági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</a:rPr>
              <a:t>felügyelet ellátása.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2247632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238516"/>
            <a:ext cx="9036496" cy="1143000"/>
          </a:xfrm>
        </p:spPr>
        <p:txBody>
          <a:bodyPr>
            <a:normAutofit/>
          </a:bodyPr>
          <a:lstStyle/>
          <a:p>
            <a:r>
              <a:rPr lang="hu-HU" sz="3200" dirty="0">
                <a:solidFill>
                  <a:srgbClr val="C00000"/>
                </a:solidFill>
              </a:rPr>
              <a:t>A Nemzeti Információs Központ fő tevékenységi területei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595656"/>
            <a:ext cx="9664931" cy="504056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400" dirty="0"/>
              <a:t>Polgári, elemzésre, értékelésre és koordinációra szakosodott nemzetbiztonsági szolgálat, amelynek főbb feladatai: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hu-HU" sz="2000" dirty="0"/>
              <a:t>az ország biztonságára, nemzetbiztonsági, bűnügyi </a:t>
            </a:r>
            <a:r>
              <a:rPr lang="hu-HU" sz="2000"/>
              <a:t>és terrorfenyegetettségének helyzetére </a:t>
            </a:r>
            <a:r>
              <a:rPr lang="hu-HU" sz="2000" dirty="0"/>
              <a:t>vonatkozó információk figyelemmel kísérése, elemző-értékelő tevékenység végzése,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hu-HU" sz="2000" dirty="0"/>
              <a:t>kormányzati tájékoztató és döntés-előkészítő tevékenység végzése,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hu-HU" sz="2000" dirty="0"/>
              <a:t>országos jelentőségű, több szervet érintő ügyekben elemző-értékelő és koordinációs tevékenység ellátása,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hu-HU" sz="2000" dirty="0"/>
              <a:t>az együttműködő szervek, valamint az együttműködő szervek és az ügyészség, valamint a Nemzeti Vagyonvisszaszerzési és Vagyonvédelmi Hivatal (NVVH) által párhuzamosan folytatott eljárások feltárása,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hu-HU" sz="2000" dirty="0"/>
              <a:t>a Magyarország terrorhelyzetére vonatkozó információk értékelése, javaslat a terrorfenyegetettség szintjének meghatározására.</a:t>
            </a:r>
          </a:p>
        </p:txBody>
      </p:sp>
    </p:spTree>
    <p:extLst>
      <p:ext uri="{BB962C8B-B14F-4D97-AF65-F5344CB8AC3E}">
        <p14:creationId xmlns:p14="http://schemas.microsoft.com/office/powerpoint/2010/main" val="272701278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15687" y="319759"/>
            <a:ext cx="9144000" cy="1143000"/>
          </a:xfrm>
        </p:spPr>
        <p:txBody>
          <a:bodyPr>
            <a:normAutofit fontScale="90000"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magyar nemzetbiztonsági szolgálatok működésének elvei és gyakorlata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31892" y="1680857"/>
            <a:ext cx="9856792" cy="3406532"/>
          </a:xfrm>
        </p:spPr>
        <p:txBody>
          <a:bodyPr/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Törvényi meghatározottság és egyéni felelősség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Alá-fölérendeltség, utasításos rendszer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Eljárás jogellenes utasítás esetén vagy jogellenes működés tapasztalásakor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Együttműködési kötelezettség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Szükségesség-arányosság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hu-HU" sz="2200" b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10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14475" y="339502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nemzetbiztonsági szolgálatok által alkalmazható intézkedések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08547" y="1824776"/>
            <a:ext cx="9696043" cy="447124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Nyomozóhatósági jogkört nem gyakorolnak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Alapvető állampolgári jogokat törvényhez kötötten korlátozhatnak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Feladataik ellátása során nyílt és titkos módszereket és eszközöket alkalmaznak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Lőfegyvert és kényszerítő eszközt törvényben meghatározottak szerint használhatnak</a:t>
            </a:r>
          </a:p>
          <a:p>
            <a:pPr>
              <a:spcAft>
                <a:spcPts val="600"/>
              </a:spcAft>
              <a:defRPr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Munkatársaikat a nemzetbiztonsági szempontból különleges fontosságú szervek és szervezetek </a:t>
            </a:r>
            <a:r>
              <a:rPr lang="hu-HU" sz="2200" strike="sngStrike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fedett</a:t>
            </a: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 munkaviszonyban kötelesek alkalmazni</a:t>
            </a:r>
          </a:p>
        </p:txBody>
      </p:sp>
    </p:spTree>
    <p:extLst>
      <p:ext uri="{BB962C8B-B14F-4D97-AF65-F5344CB8AC3E}">
        <p14:creationId xmlns:p14="http://schemas.microsoft.com/office/powerpoint/2010/main" val="49078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04950" y="380541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titkos információgyűjtés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51571" y="1523541"/>
            <a:ext cx="8424936" cy="5550634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400" dirty="0">
                <a:cs typeface="Times New Roman" panose="02020603050405020304" pitchFamily="18" charset="0"/>
              </a:rPr>
              <a:t>Akkor </a:t>
            </a: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alkalmazható, ha az adatok más módon nem szerezhetők be 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Külső engedélyhez nem kötött vagy külső engedélyhez kötött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külső </a:t>
            </a: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engedélyező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kijelölt bíró,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az igazságügyért felelős miniszter,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kivételes 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eljárásban a főigazgató (a miniszter/bíró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döntéséig). 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42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87905" y="435755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nemzetbiztonsági védelem és ellenőrzés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57077" y="1779402"/>
            <a:ext cx="9682398" cy="3830823"/>
          </a:xfrm>
        </p:spPr>
        <p:txBody>
          <a:bodyPr/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Jogellenes befolyásolási szándéknak, leplezett támadásnak vagy fenyegetésnek fokozottan kitett munkakört betöltő vezetők, munkatársak, </a:t>
            </a: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illetve minősített adatot felhasználó személyek esetében kerül végrehajtásra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Cél a kockázati tényezők felderítése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Az érintett hozzájárulásával történik, megtagadása kizáró ok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Az eredményről biztonsági szakvélemény készül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200" b="1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67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225202"/>
            <a:ext cx="9036496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nemzetbiztonsági szolgálatok parlamenti ellenőrzése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32048" y="1493674"/>
            <a:ext cx="10820400" cy="4935701"/>
          </a:xfrm>
        </p:spPr>
        <p:txBody>
          <a:bodyPr>
            <a:normAutofit/>
          </a:bodyPr>
          <a:lstStyle/>
          <a:p>
            <a:pPr lvl="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Kétirányú garanciarendszer, óvja a társadalmat a szolgálatok túlkapásaitól, és  óvja a szolgálatokat a jogellenes befolyásolástól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Nemzetbiztonsági Bizottság </a:t>
            </a:r>
            <a:r>
              <a:rPr lang="hu-HU" sz="200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főbb eszközei:</a:t>
            </a:r>
            <a:endParaRPr lang="hu-HU" sz="2000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széleskörű </a:t>
            </a:r>
            <a:r>
              <a:rPr lang="hu-HU" sz="200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ellenőrzési jogosítványok,</a:t>
            </a:r>
            <a:endParaRPr lang="hu-HU" sz="2000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rendszeres tájékoztatás a felügyelő minisztertől és </a:t>
            </a:r>
            <a:r>
              <a:rPr lang="hu-HU" sz="200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főigazgatóktól,</a:t>
            </a:r>
            <a:endParaRPr lang="hu-HU" sz="2000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betekintés a nemzet biztonsága szempontjából fontos értékelő jelentésekbe, nem konkrét ügyekre vonatkozó </a:t>
            </a:r>
            <a:r>
              <a:rPr lang="hu-HU" sz="200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tájékoztató jelentésekbe,</a:t>
            </a:r>
            <a:endParaRPr lang="hu-HU" sz="2000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vizsgálat lefolytatásának kérése az </a:t>
            </a:r>
            <a:r>
              <a:rPr lang="hu-HU" sz="200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irányító minisztertől,</a:t>
            </a:r>
            <a:endParaRPr lang="hu-HU" sz="2000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saját ténymegállapító vizsgálat lefolytatása, a forrás, illetve az alkalmazott módszer védelmének </a:t>
            </a:r>
            <a:r>
              <a:rPr lang="hu-HU" sz="200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figyelembe vételével.</a:t>
            </a:r>
            <a:endParaRPr lang="hu-HU" sz="2000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96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1920240"/>
            <a:ext cx="9144000" cy="2403847"/>
          </a:xfrm>
        </p:spPr>
        <p:txBody>
          <a:bodyPr rtlCol="0">
            <a:noAutofit/>
          </a:bodyPr>
          <a:lstStyle/>
          <a:p>
            <a:pPr algn="ctr">
              <a:defRPr/>
            </a:pP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solidFill>
                  <a:srgbClr val="C00000"/>
                </a:solidFill>
              </a:rPr>
              <a:t>13. Fejezet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A nemzeti minősített információk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 védelme</a:t>
            </a:r>
            <a:endParaRPr lang="hu-HU" sz="4000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701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ím 1"/>
          <p:cNvSpPr>
            <a:spLocks noGrp="1"/>
          </p:cNvSpPr>
          <p:nvPr>
            <p:ph type="title" idx="4294967295"/>
          </p:nvPr>
        </p:nvSpPr>
        <p:spPr>
          <a:xfrm>
            <a:off x="1524000" y="337446"/>
            <a:ext cx="9144000" cy="1331913"/>
          </a:xfrm>
        </p:spPr>
        <p:txBody>
          <a:bodyPr anchor="t">
            <a:noAutofit/>
          </a:bodyPr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(kormányközi) nemzetközi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szervezetek</a:t>
            </a:r>
          </a:p>
        </p:txBody>
      </p:sp>
      <p:sp>
        <p:nvSpPr>
          <p:cNvPr id="22531" name="Tartalom helye 2"/>
          <p:cNvSpPr>
            <a:spLocks noGrp="1"/>
          </p:cNvSpPr>
          <p:nvPr>
            <p:ph idx="4294967295"/>
          </p:nvPr>
        </p:nvSpPr>
        <p:spPr>
          <a:xfrm>
            <a:off x="828339" y="1700040"/>
            <a:ext cx="10338099" cy="5113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b="1" dirty="0">
                <a:cs typeface="Tahoma" pitchFamily="34" charset="0"/>
              </a:rPr>
              <a:t>A nemzetközi szervezetek általános jellemzői </a:t>
            </a:r>
          </a:p>
          <a:p>
            <a:pPr marL="0" indent="0">
              <a:buNone/>
            </a:pPr>
            <a:endParaRPr lang="hu-HU" sz="900" b="1" dirty="0">
              <a:cs typeface="Tahoma" pitchFamily="34" charset="0"/>
            </a:endParaRPr>
          </a:p>
          <a:p>
            <a:pPr marL="0" indent="0">
              <a:buNone/>
            </a:pPr>
            <a:r>
              <a:rPr lang="hu-HU" b="1" dirty="0">
                <a:cs typeface="Tahoma" pitchFamily="34" charset="0"/>
              </a:rPr>
              <a:t>A nemzetközi szervezetek tagsága</a:t>
            </a:r>
          </a:p>
          <a:p>
            <a:pPr marL="696913" lvl="1" indent="-342900"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Melyek a tagsági „fokozatok”?</a:t>
            </a:r>
          </a:p>
          <a:p>
            <a:pPr marL="696913" lvl="1" indent="-342900"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A nemzetközi szervezetek osztályozása</a:t>
            </a:r>
          </a:p>
          <a:p>
            <a:pPr marL="696913" lvl="1" indent="-342900">
              <a:buFont typeface="Arial" charset="0"/>
              <a:buChar char="•"/>
            </a:pPr>
            <a:endParaRPr lang="hu-HU" sz="900" dirty="0">
              <a:cs typeface="Tahoma" pitchFamily="34" charset="0"/>
            </a:endParaRPr>
          </a:p>
          <a:p>
            <a:pPr marL="0" indent="0">
              <a:buNone/>
            </a:pPr>
            <a:r>
              <a:rPr lang="hu-HU" b="1" dirty="0">
                <a:cs typeface="Tahoma" pitchFamily="34" charset="0"/>
              </a:rPr>
              <a:t>Fogalmak: </a:t>
            </a:r>
          </a:p>
          <a:p>
            <a:pPr marL="696913" lvl="1" indent="-342900"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Székhelyegyezmény  </a:t>
            </a:r>
          </a:p>
          <a:p>
            <a:pPr marL="696913" lvl="1" indent="-342900"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Állandó képviselet</a:t>
            </a:r>
          </a:p>
          <a:p>
            <a:pPr marL="696913" lvl="1" indent="-342900">
              <a:buFont typeface="Arial" charset="0"/>
              <a:buChar char="•"/>
            </a:pPr>
            <a:endParaRPr lang="hu-HU" sz="900" dirty="0">
              <a:cs typeface="Tahoma" pitchFamily="34" charset="0"/>
            </a:endParaRPr>
          </a:p>
          <a:p>
            <a:pPr marL="0" indent="0">
              <a:buNone/>
            </a:pPr>
            <a:r>
              <a:rPr lang="hu-HU" b="1" dirty="0">
                <a:cs typeface="Tahoma" pitchFamily="34" charset="0"/>
              </a:rPr>
              <a:t>A magyar állandó képviseletek nemzetközi szervezeteknél és a Duna bizottság</a:t>
            </a:r>
          </a:p>
        </p:txBody>
      </p:sp>
    </p:spTree>
    <p:extLst>
      <p:ext uri="{BB962C8B-B14F-4D97-AF65-F5344CB8AC3E}">
        <p14:creationId xmlns:p14="http://schemas.microsoft.com/office/powerpoint/2010/main" val="172108375"/>
      </p:ext>
    </p:extLst>
  </p:cSld>
  <p:clrMapOvr>
    <a:masterClrMapping/>
  </p:clrMapOvr>
  <p:transition>
    <p:zoom/>
  </p:transition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16458" y="434742"/>
            <a:ext cx="9144000" cy="1224135"/>
          </a:xfrm>
        </p:spPr>
        <p:txBody>
          <a:bodyPr>
            <a:normAutofit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A nemzeti minősített információk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védelme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30733" y="1992252"/>
            <a:ext cx="9556341" cy="3951348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hu-HU" sz="2400" dirty="0">
                <a:cs typeface="Times New Roman" panose="02020603050405020304" pitchFamily="18" charset="0"/>
              </a:rPr>
              <a:t>Elsajátítandó témák és fogalmak: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200">
                <a:cs typeface="Times New Roman" panose="02020603050405020304" pitchFamily="18" charset="0"/>
              </a:rPr>
              <a:t>a minősített </a:t>
            </a:r>
            <a:r>
              <a:rPr lang="hu-HU" sz="2200" dirty="0">
                <a:cs typeface="Times New Roman" panose="02020603050405020304" pitchFamily="18" charset="0"/>
              </a:rPr>
              <a:t>információk védelméért felelős szervek </a:t>
            </a:r>
            <a:r>
              <a:rPr lang="hu-HU" sz="2200">
                <a:cs typeface="Times New Roman" panose="02020603050405020304" pitchFamily="18" charset="0"/>
              </a:rPr>
              <a:t>és személyek,</a:t>
            </a:r>
            <a:endParaRPr lang="hu-HU" sz="2200" dirty="0">
              <a:cs typeface="Times New Roman" panose="02020603050405020304" pitchFamily="18" charset="0"/>
            </a:endParaRP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200">
                <a:cs typeface="Times New Roman" panose="02020603050405020304" pitchFamily="18" charset="0"/>
              </a:rPr>
              <a:t>a biztonsági alapelvek,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200">
                <a:cs typeface="Times New Roman" panose="02020603050405020304" pitchFamily="18" charset="0"/>
              </a:rPr>
              <a:t>a minősített információk védelmének elemei:</a:t>
            </a:r>
          </a:p>
          <a:p>
            <a:pPr marL="800100" lvl="2" indent="-342900">
              <a:spcBef>
                <a:spcPts val="600"/>
              </a:spcBef>
              <a:spcAft>
                <a:spcPts val="600"/>
              </a:spcAft>
              <a:defRPr/>
            </a:pPr>
            <a:r>
              <a:rPr lang="hu-HU">
                <a:cs typeface="Times New Roman" panose="02020603050405020304" pitchFamily="18" charset="0"/>
              </a:rPr>
              <a:t>személyi biztonság,</a:t>
            </a:r>
          </a:p>
          <a:p>
            <a:pPr marL="800100" lvl="2" indent="-342900">
              <a:spcBef>
                <a:spcPts val="600"/>
              </a:spcBef>
              <a:spcAft>
                <a:spcPts val="600"/>
              </a:spcAft>
              <a:defRPr/>
            </a:pPr>
            <a:r>
              <a:rPr lang="hu-HU">
                <a:cs typeface="Times New Roman" panose="02020603050405020304" pitchFamily="18" charset="0"/>
              </a:rPr>
              <a:t>fizikai biztonság,</a:t>
            </a:r>
          </a:p>
          <a:p>
            <a:pPr marL="800100" lvl="2" indent="-342900">
              <a:spcBef>
                <a:spcPts val="600"/>
              </a:spcBef>
              <a:spcAft>
                <a:spcPts val="600"/>
              </a:spcAft>
              <a:defRPr/>
            </a:pPr>
            <a:r>
              <a:rPr lang="hu-HU">
                <a:cs typeface="Times New Roman" panose="02020603050405020304" pitchFamily="18" charset="0"/>
              </a:rPr>
              <a:t>adminisztratív biztonság,</a:t>
            </a:r>
          </a:p>
          <a:p>
            <a:pPr marL="800100" lvl="2" indent="-342900">
              <a:spcBef>
                <a:spcPts val="600"/>
              </a:spcBef>
              <a:spcAft>
                <a:spcPts val="600"/>
              </a:spcAft>
              <a:defRPr/>
            </a:pPr>
            <a:r>
              <a:rPr lang="hu-HU">
                <a:cs typeface="Times New Roman" panose="02020603050405020304" pitchFamily="18" charset="0"/>
              </a:rPr>
              <a:t>elektronikus biztonság.</a:t>
            </a:r>
            <a:endParaRPr lang="hu-HU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59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78546" y="606494"/>
            <a:ext cx="9073008" cy="1143000"/>
          </a:xfrm>
        </p:spPr>
        <p:txBody>
          <a:bodyPr>
            <a:normAutofit fontScale="90000"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minősített adatok védelméért </a:t>
            </a:r>
            <a:br>
              <a:rPr lang="hu-HU" sz="3200" dirty="0">
                <a:solidFill>
                  <a:srgbClr val="C00000"/>
                </a:solidFill>
              </a:rPr>
            </a:br>
            <a:r>
              <a:rPr lang="hu-HU" sz="3200" dirty="0">
                <a:solidFill>
                  <a:srgbClr val="C00000"/>
                </a:solidFill>
              </a:rPr>
              <a:t>felelős nemzeti biztonsági szervek és személyek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87254" y="2147103"/>
            <a:ext cx="8772664" cy="404414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cs typeface="Times New Roman" panose="02020603050405020304" pitchFamily="18" charset="0"/>
              </a:rPr>
              <a:t>A </a:t>
            </a: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minősített adatot kezelő szerveknél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biztonsági vezető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rendszerbiztonsági felügyelő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titkos ügykezelő 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rendszeradminisztrátor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342900" lvl="1" indent="-342900"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Állami szinten </a:t>
            </a:r>
          </a:p>
          <a:p>
            <a:pPr marL="742950" lvl="2" indent="-342900">
              <a:buFont typeface="Courier New" panose="02070309020205020404" pitchFamily="49" charset="0"/>
              <a:buChar char="o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Times New Roman" panose="02020603050405020304" pitchFamily="18" charset="0"/>
              </a:rPr>
              <a:t>Nemzeti Biztonsági Felügyelet </a:t>
            </a:r>
          </a:p>
          <a:p>
            <a:pPr marL="742950" lvl="2" indent="-342900">
              <a:buFont typeface="Courier New" panose="02070309020205020404" pitchFamily="49" charset="0"/>
              <a:buChar char="o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n</a:t>
            </a: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Times New Roman" panose="02020603050405020304" pitchFamily="18" charset="0"/>
              </a:rPr>
              <a:t>emzetbiztonsági szolgálatok</a:t>
            </a:r>
            <a:endParaRPr lang="hu-HU" sz="2400" dirty="0">
              <a:ea typeface="+mn-ea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hu-HU" dirty="0">
              <a:cs typeface="Tahoma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hu-HU" cap="all" dirty="0">
              <a:cs typeface="Tahoma" pitchFamily="34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95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1524000" y="125760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Biztonsági alapelvek</a:t>
            </a:r>
          </a:p>
        </p:txBody>
      </p:sp>
      <p:sp>
        <p:nvSpPr>
          <p:cNvPr id="4" name="Tartalom helye 3"/>
          <p:cNvSpPr>
            <a:spLocks noGrp="1"/>
          </p:cNvSpPr>
          <p:nvPr>
            <p:ph idx="1"/>
          </p:nvPr>
        </p:nvSpPr>
        <p:spPr>
          <a:xfrm>
            <a:off x="990601" y="1365706"/>
            <a:ext cx="10220324" cy="5256584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Szükségszerűség és arányosság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Szükséges ismeret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Bizalmasság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Sértetlenség 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Rendelkezésre állás</a:t>
            </a:r>
            <a:endParaRPr lang="hu-HU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52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14475" y="430957"/>
            <a:ext cx="9108504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minősített információk</a:t>
            </a:r>
            <a:br>
              <a:rPr lang="hu-HU" sz="3200" dirty="0">
                <a:solidFill>
                  <a:srgbClr val="C00000"/>
                </a:solidFill>
              </a:rPr>
            </a:br>
            <a:r>
              <a:rPr lang="hu-HU" sz="3200" dirty="0">
                <a:solidFill>
                  <a:srgbClr val="C00000"/>
                </a:solidFill>
              </a:rPr>
              <a:t> védelmének elemei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79209" y="1736288"/>
            <a:ext cx="8363272" cy="4525963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Fizikai biztonság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Elektronikus biztonság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Személyi biztonság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Adminisztratív biztonság</a:t>
            </a:r>
            <a:endParaRPr lang="hu-HU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62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63387" y="402382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személyi biztonság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29999" y="1650077"/>
            <a:ext cx="9277387" cy="45259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Minősített információhoz csak az férhet hozzá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akinek elvégezték a nemzetbiztonsági ellenőrzését és az kockázati  tényezőt nem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tárt fel,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akinek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számára kiállították </a:t>
            </a: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megismerhető titok minősítésének megfelelő személyi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biztonsági tanúsítványt,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és oktatást követően aláírta a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titoktartási nyilatkozatot.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28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43050" y="211882"/>
            <a:ext cx="9108504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Fizikai biztonság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79209" y="1558637"/>
            <a:ext cx="10136516" cy="4525963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Célja – akadályozni és olyan időveszteségre kényszeríteni a behatolót, amíg a reagáló erő be tud avatkozni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Biztonsági intézkedések – mélységi védelem,</a:t>
            </a:r>
          </a:p>
          <a:p>
            <a:pPr lvl="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Biztonsági területek (I., II. osztályú terület, adminisztratív zóna)</a:t>
            </a:r>
          </a:p>
          <a:p>
            <a:pPr lvl="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Biztonsági elemek</a:t>
            </a:r>
            <a:endParaRPr lang="hu-HU" sz="2400" cap="all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63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59496" y="307132"/>
            <a:ext cx="9108504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Az adminisztratív biztonság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35753" y="1658390"/>
            <a:ext cx="10013271" cy="4525963"/>
          </a:xfrm>
        </p:spPr>
        <p:txBody>
          <a:bodyPr/>
          <a:lstStyle/>
          <a:p>
            <a:pPr lvl="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Célja: gondoskodni a minősített adatok nyomon követhetőségről, bizalmasságáról, sérthetetlenségéről és rendelkezésre állásáról</a:t>
            </a:r>
          </a:p>
          <a:p>
            <a:pPr lvl="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Eljárások: </a:t>
            </a: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minősítés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és kezelés,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ellenőrzés,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sokszorosítás, fordítás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, kivonat,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irattározás,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továbbítás,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átvétel, 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nyilvántart</a:t>
            </a:r>
            <a:r>
              <a:rPr lang="hu-HU" sz="2200">
                <a:solidFill>
                  <a:srgbClr val="000000"/>
                </a:solidFill>
                <a:cs typeface="Times New Roman" panose="02020603050405020304" pitchFamily="18" charset="0"/>
              </a:rPr>
              <a:t>ásba vétel,</a:t>
            </a:r>
            <a:endParaRPr lang="hu-HU" sz="22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hu-HU" sz="2200" dirty="0">
                <a:solidFill>
                  <a:srgbClr val="000000"/>
                </a:solidFill>
                <a:cs typeface="Times New Roman" panose="02020603050405020304" pitchFamily="18" charset="0"/>
              </a:rPr>
              <a:t>selejtezés</a:t>
            </a:r>
            <a:r>
              <a:rPr lang="hu-HU" sz="2200">
                <a:solidFill>
                  <a:srgbClr val="000000"/>
                </a:solidFill>
                <a:cs typeface="Times New Roman" panose="02020603050405020304" pitchFamily="18" charset="0"/>
              </a:rPr>
              <a:t>, megsemmisítés.</a:t>
            </a:r>
            <a:endParaRPr lang="hu-HU" sz="2200" cap="all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51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43050" y="269032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Az elektronikus biztonság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04147" y="1633452"/>
            <a:ext cx="8363272" cy="4525963"/>
          </a:xfrm>
        </p:spPr>
        <p:txBody>
          <a:bodyPr>
            <a:norm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Célja a minősített információk védelme biztonsági intézkedések alkalmazásával, a titoksértés felfedése, illetve  megakadályozása</a:t>
            </a:r>
          </a:p>
          <a:p>
            <a:pPr lvl="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Elemei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INFOSEC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COMPUS</a:t>
            </a:r>
            <a:r>
              <a:rPr lang="hu-HU" sz="2200" dirty="0">
                <a:solidFill>
                  <a:srgbClr val="000000"/>
                </a:solidFill>
                <a:cs typeface="Times New Roman" panose="02020603050405020304" pitchFamily="18" charset="0"/>
              </a:rPr>
              <a:t>EC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 sz="2200" dirty="0">
                <a:solidFill>
                  <a:srgbClr val="000000"/>
                </a:solidFill>
                <a:cs typeface="Times New Roman" panose="02020603050405020304" pitchFamily="18" charset="0"/>
              </a:rPr>
              <a:t>COMSEC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 sz="2200" dirty="0">
                <a:solidFill>
                  <a:srgbClr val="000000"/>
                </a:solidFill>
                <a:cs typeface="Times New Roman" panose="02020603050405020304" pitchFamily="18" charset="0"/>
              </a:rPr>
              <a:t>TEMPEST</a:t>
            </a:r>
          </a:p>
        </p:txBody>
      </p:sp>
    </p:spTree>
    <p:extLst>
      <p:ext uri="{BB962C8B-B14F-4D97-AF65-F5344CB8AC3E}">
        <p14:creationId xmlns:p14="http://schemas.microsoft.com/office/powerpoint/2010/main" val="55475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1524000" y="1268760"/>
            <a:ext cx="9144000" cy="4032448"/>
          </a:xfrm>
          <a:prstGeom prst="rect">
            <a:avLst/>
          </a:prstGeom>
        </p:spPr>
        <p:txBody>
          <a:bodyPr anchor="ctr"/>
          <a:lstStyle>
            <a:lvl1pPr marL="484188" algn="r" rtl="0" fontAlgn="base">
              <a:spcBef>
                <a:spcPct val="0"/>
              </a:spcBef>
              <a:spcAft>
                <a:spcPct val="0"/>
              </a:spcAft>
              <a:defRPr sz="44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965C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2pPr>
            <a:lvl3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3pPr>
            <a:lvl4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4pPr>
            <a:lvl5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5pPr>
            <a:lvl6pPr marL="9413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6pPr>
            <a:lvl7pPr marL="13985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7pPr>
            <a:lvl8pPr marL="18557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8pPr>
            <a:lvl9pPr marL="23129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9pPr>
          </a:lstStyle>
          <a:p>
            <a:pPr marL="484632" algn="ctr" fontAlgn="auto">
              <a:spcAft>
                <a:spcPts val="0"/>
              </a:spcAft>
              <a:defRPr/>
            </a:pPr>
            <a:r>
              <a:rPr lang="hu-HU" sz="36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köszönöm megtisztelő </a:t>
            </a:r>
          </a:p>
          <a:p>
            <a:pPr marL="484632" algn="ctr" fontAlgn="auto">
              <a:spcAft>
                <a:spcPts val="0"/>
              </a:spcAft>
              <a:defRPr/>
            </a:pPr>
            <a:r>
              <a:rPr lang="hu-HU" sz="36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figyelmüket!</a:t>
            </a:r>
          </a:p>
          <a:p>
            <a:pPr marL="484632" algn="ctr" fontAlgn="auto">
              <a:spcAft>
                <a:spcPts val="0"/>
              </a:spcAft>
              <a:defRPr/>
            </a:pPr>
            <a:endParaRPr lang="hu-HU" sz="2000" cap="all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4632" algn="ctr" fontAlgn="auto">
              <a:spcAft>
                <a:spcPts val="0"/>
              </a:spcAft>
              <a:defRPr/>
            </a:pPr>
            <a:endParaRPr lang="hu-HU" sz="2400" cap="all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4632" algn="ctr" fontAlgn="auto">
              <a:spcAft>
                <a:spcPts val="0"/>
              </a:spcAft>
              <a:defRPr/>
            </a:pPr>
            <a:r>
              <a:rPr lang="hu-HU" sz="24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Eredményes felkészülést </a:t>
            </a:r>
          </a:p>
          <a:p>
            <a:pPr marL="484632" algn="ctr" fontAlgn="auto">
              <a:spcAft>
                <a:spcPts val="0"/>
              </a:spcAft>
              <a:defRPr/>
            </a:pPr>
            <a:r>
              <a:rPr lang="hu-HU" sz="24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kívánok!</a:t>
            </a:r>
          </a:p>
        </p:txBody>
      </p:sp>
    </p:spTree>
    <p:extLst>
      <p:ext uri="{BB962C8B-B14F-4D97-AF65-F5344CB8AC3E}">
        <p14:creationId xmlns:p14="http://schemas.microsoft.com/office/powerpoint/2010/main" val="917654069"/>
      </p:ext>
    </p:extLst>
  </p:cSld>
  <p:clrMapOvr>
    <a:masterClrMapping/>
  </p:clrMapOvr>
  <p:transition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ím 1"/>
          <p:cNvSpPr>
            <a:spLocks noGrp="1"/>
          </p:cNvSpPr>
          <p:nvPr>
            <p:ph type="title" idx="4294967295"/>
          </p:nvPr>
        </p:nvSpPr>
        <p:spPr>
          <a:xfrm>
            <a:off x="1548063" y="265431"/>
            <a:ext cx="9144000" cy="1339850"/>
          </a:xfrm>
        </p:spPr>
        <p:txBody>
          <a:bodyPr anchor="t"/>
          <a:lstStyle/>
          <a:p>
            <a:pPr algn="ctr" eaLnBrk="1" hangingPunct="1"/>
            <a:r>
              <a:rPr lang="hu-HU" sz="3600" dirty="0">
                <a:solidFill>
                  <a:srgbClr val="C00000"/>
                </a:solidFill>
              </a:rPr>
              <a:t>A nemzetközi szerződések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joga és hatálya</a:t>
            </a:r>
          </a:p>
        </p:txBody>
      </p:sp>
      <p:sp>
        <p:nvSpPr>
          <p:cNvPr id="197635" name="Tartalom helye 2"/>
          <p:cNvSpPr>
            <a:spLocks noGrp="1"/>
          </p:cNvSpPr>
          <p:nvPr>
            <p:ph idx="4294967295"/>
          </p:nvPr>
        </p:nvSpPr>
        <p:spPr>
          <a:xfrm>
            <a:off x="634701" y="1481138"/>
            <a:ext cx="10736132" cy="5116512"/>
          </a:xfrm>
        </p:spPr>
        <p:txBody>
          <a:bodyPr/>
          <a:lstStyle/>
          <a:p>
            <a:pPr marL="0" indent="0">
              <a:buNone/>
            </a:pPr>
            <a:r>
              <a:rPr lang="hu-HU" sz="2400" b="1" dirty="0">
                <a:cs typeface="Tahoma" pitchFamily="34" charset="0"/>
              </a:rPr>
              <a:t>Nemzetközi szerződés fogalma és jellemzése</a:t>
            </a:r>
          </a:p>
          <a:p>
            <a:pPr marL="0" indent="0">
              <a:buNone/>
            </a:pPr>
            <a:endParaRPr lang="hu-HU" sz="2400" b="1" dirty="0">
              <a:cs typeface="Tahoma" pitchFamily="34" charset="0"/>
            </a:endParaRPr>
          </a:p>
          <a:p>
            <a:pPr marL="0" indent="0">
              <a:buNone/>
            </a:pPr>
            <a:r>
              <a:rPr lang="hu-HU" sz="2400" b="1" dirty="0">
                <a:cs typeface="Tahoma" pitchFamily="34" charset="0"/>
              </a:rPr>
              <a:t>Melyek a nemzetközi szerződések </a:t>
            </a:r>
            <a:r>
              <a:rPr lang="hu-HU" sz="2400" b="1" i="1" dirty="0">
                <a:cs typeface="Tahoma" pitchFamily="34" charset="0"/>
              </a:rPr>
              <a:t>tipikus</a:t>
            </a:r>
            <a:r>
              <a:rPr lang="hu-HU" sz="2400" b="1" dirty="0">
                <a:cs typeface="Tahoma" pitchFamily="34" charset="0"/>
              </a:rPr>
              <a:t> elnevezései?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Szerződés, egyezmény, megállapodás, alapokmány, jegyzőkönyv, kompromisszum, stb.</a:t>
            </a:r>
            <a:endParaRPr lang="hu-HU" sz="2000" b="1" dirty="0">
              <a:cs typeface="Tahoma" pitchFamily="34" charset="0"/>
            </a:endParaRPr>
          </a:p>
          <a:p>
            <a:pPr marL="0" indent="0" algn="just">
              <a:buNone/>
            </a:pPr>
            <a:endParaRPr lang="hu-HU" sz="2400" b="1" dirty="0">
              <a:cs typeface="Tahoma" pitchFamily="34" charset="0"/>
            </a:endParaRPr>
          </a:p>
          <a:p>
            <a:pPr marL="0" indent="0" algn="just">
              <a:buNone/>
            </a:pPr>
            <a:r>
              <a:rPr lang="hu-HU" sz="2400" b="1" dirty="0">
                <a:cs typeface="Tahoma" pitchFamily="34" charset="0"/>
              </a:rPr>
              <a:t>Nemzetközi szerződések területi hatálya</a:t>
            </a:r>
          </a:p>
          <a:p>
            <a:pPr lvl="1" eaLnBrk="1" hangingPunct="1"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Területi hatály</a:t>
            </a:r>
          </a:p>
          <a:p>
            <a:pPr lvl="1" eaLnBrk="1" hangingPunct="1"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Személyi hatály</a:t>
            </a:r>
          </a:p>
          <a:p>
            <a:pPr lvl="1" eaLnBrk="1" hangingPunct="1"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Időbeli hatály</a:t>
            </a:r>
            <a:endParaRPr lang="hu-HU" sz="2000" b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141069"/>
      </p:ext>
    </p:extLst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ím 1"/>
          <p:cNvSpPr>
            <a:spLocks noGrp="1"/>
          </p:cNvSpPr>
          <p:nvPr>
            <p:ph type="title" idx="4294967295"/>
          </p:nvPr>
        </p:nvSpPr>
        <p:spPr>
          <a:xfrm>
            <a:off x="1540545" y="216568"/>
            <a:ext cx="9115425" cy="1341438"/>
          </a:xfrm>
        </p:spPr>
        <p:txBody>
          <a:bodyPr anchor="t"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Nemzetközi szerződések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megkötése a magyar jogban</a:t>
            </a:r>
          </a:p>
        </p:txBody>
      </p:sp>
      <p:sp>
        <p:nvSpPr>
          <p:cNvPr id="24579" name="Tartalom helye 2"/>
          <p:cNvSpPr>
            <a:spLocks noGrp="1"/>
          </p:cNvSpPr>
          <p:nvPr>
            <p:ph idx="4294967295"/>
          </p:nvPr>
        </p:nvSpPr>
        <p:spPr>
          <a:xfrm>
            <a:off x="591672" y="1576536"/>
            <a:ext cx="10488704" cy="4876800"/>
          </a:xfrm>
        </p:spPr>
        <p:txBody>
          <a:bodyPr rtlCol="0"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buNone/>
              <a:defRPr/>
            </a:pPr>
            <a:r>
              <a:rPr lang="hu-HU" sz="2600" b="1" dirty="0">
                <a:cs typeface="Tahoma" pitchFamily="34" charset="0"/>
              </a:rPr>
              <a:t>Nemzetközi szerződés előkészítése</a:t>
            </a:r>
          </a:p>
          <a:p>
            <a:pPr marL="868680" lvl="1" indent="-457200">
              <a:lnSpc>
                <a:spcPct val="120000"/>
              </a:lnSpc>
              <a:defRPr/>
            </a:pPr>
            <a:r>
              <a:rPr lang="hu-HU" sz="2600" dirty="0">
                <a:cs typeface="Tahoma" pitchFamily="34" charset="0"/>
              </a:rPr>
              <a:t>Az első szövegtervezet elfogadásáig</a:t>
            </a:r>
          </a:p>
          <a:p>
            <a:pPr marL="868680" lvl="1" indent="-457200">
              <a:lnSpc>
                <a:spcPct val="120000"/>
              </a:lnSpc>
              <a:defRPr/>
            </a:pPr>
            <a:r>
              <a:rPr lang="hu-HU" sz="2600" dirty="0">
                <a:cs typeface="Tahoma" pitchFamily="34" charset="0"/>
              </a:rPr>
              <a:t>A hatáskörrel rendelkező miniszter a külpolitikáért felelős miniszterrel </a:t>
            </a:r>
            <a:r>
              <a:rPr lang="hu-HU" sz="2600" dirty="0">
                <a:ea typeface="Verdana" pitchFamily="34" charset="0"/>
                <a:cs typeface="Verdana" pitchFamily="34" charset="0"/>
              </a:rPr>
              <a:t>egyetértésben</a:t>
            </a:r>
            <a:r>
              <a:rPr lang="hu-HU" sz="2600" i="1" dirty="0">
                <a:cs typeface="Tahoma" pitchFamily="34" charset="0"/>
              </a:rPr>
              <a:t> </a:t>
            </a:r>
            <a:r>
              <a:rPr lang="hu-HU" sz="2600" dirty="0">
                <a:cs typeface="Tahoma" pitchFamily="34" charset="0"/>
              </a:rPr>
              <a:t>dönt.</a:t>
            </a: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hu-HU" sz="2600" b="1" dirty="0">
                <a:cs typeface="Tahoma" pitchFamily="34" charset="0"/>
              </a:rPr>
              <a:t>Nemzetközi szerződés létrehozása </a:t>
            </a:r>
            <a:endParaRPr lang="hu-HU" sz="2600" i="1" dirty="0">
              <a:cs typeface="Tahoma" pitchFamily="34" charset="0"/>
            </a:endParaRP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hu-HU" sz="2600" b="1" dirty="0">
                <a:cs typeface="Tahoma" pitchFamily="34" charset="0"/>
              </a:rPr>
              <a:t>Nemzetközi szerződés szövegének végleges megállapítása</a:t>
            </a: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hu-HU" sz="2600" b="1" dirty="0">
                <a:cs typeface="Tahoma" pitchFamily="34" charset="0"/>
              </a:rPr>
              <a:t>Felhatalmazás a kötelező hatály elismerésére</a:t>
            </a: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hu-HU" sz="2600" b="1" dirty="0">
                <a:cs typeface="Tahoma" pitchFamily="34" charset="0"/>
              </a:rPr>
              <a:t>Felhatalmazást követő eljárás</a:t>
            </a:r>
          </a:p>
          <a:p>
            <a:pPr marL="811530" lvl="1" indent="-457200" algn="just">
              <a:lnSpc>
                <a:spcPct val="120000"/>
              </a:lnSpc>
              <a:defRPr/>
            </a:pPr>
            <a:r>
              <a:rPr lang="hu-HU" sz="2600" dirty="0">
                <a:cs typeface="Tahoma" pitchFamily="34" charset="0"/>
              </a:rPr>
              <a:t>Nemzetközi szerződés </a:t>
            </a:r>
            <a:r>
              <a:rPr lang="hu-HU" sz="2600" i="1" dirty="0">
                <a:cs typeface="Tahoma" pitchFamily="34" charset="0"/>
              </a:rPr>
              <a:t>beiktatása (nyilvántartásba vétele), </a:t>
            </a:r>
            <a:r>
              <a:rPr lang="hu-HU" sz="2600" dirty="0">
                <a:cs typeface="Tahoma" pitchFamily="34" charset="0"/>
              </a:rPr>
              <a:t>illetve </a:t>
            </a:r>
            <a:r>
              <a:rPr lang="hu-HU" sz="2600" i="1" dirty="0">
                <a:cs typeface="Tahoma" pitchFamily="34" charset="0"/>
              </a:rPr>
              <a:t>nyilvántartása</a:t>
            </a:r>
          </a:p>
        </p:txBody>
      </p:sp>
    </p:spTree>
    <p:extLst>
      <p:ext uri="{BB962C8B-B14F-4D97-AF65-F5344CB8AC3E}">
        <p14:creationId xmlns:p14="http://schemas.microsoft.com/office/powerpoint/2010/main" val="1269647376"/>
      </p:ext>
    </p:extLst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ím 1"/>
          <p:cNvSpPr>
            <a:spLocks noGrp="1"/>
          </p:cNvSpPr>
          <p:nvPr>
            <p:ph type="title" idx="4294967295"/>
          </p:nvPr>
        </p:nvSpPr>
        <p:spPr>
          <a:xfrm>
            <a:off x="1524000" y="167591"/>
            <a:ext cx="9144000" cy="1341438"/>
          </a:xfrm>
        </p:spPr>
        <p:txBody>
          <a:bodyPr anchor="t"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nemzetközi szerződést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kihirdető jogszabály</a:t>
            </a:r>
          </a:p>
        </p:txBody>
      </p:sp>
      <p:sp>
        <p:nvSpPr>
          <p:cNvPr id="199683" name="Tartalom helye 2"/>
          <p:cNvSpPr>
            <a:spLocks noGrp="1"/>
          </p:cNvSpPr>
          <p:nvPr>
            <p:ph idx="4294967295"/>
          </p:nvPr>
        </p:nvSpPr>
        <p:spPr>
          <a:xfrm>
            <a:off x="742278" y="1628800"/>
            <a:ext cx="10488706" cy="5041900"/>
          </a:xfrm>
        </p:spPr>
        <p:txBody>
          <a:bodyPr>
            <a:normAutofit/>
          </a:bodyPr>
          <a:lstStyle/>
          <a:p>
            <a:pPr eaLnBrk="1" hangingPunct="1"/>
            <a:r>
              <a:rPr lang="hu-HU" sz="2400" b="1" dirty="0">
                <a:cs typeface="Tahoma" pitchFamily="34" charset="0"/>
              </a:rPr>
              <a:t>Mikor ad felhatalmazást a nemzetközi szerződés kötelező hatályának elismerésére az Országgyűlés?</a:t>
            </a:r>
            <a:r>
              <a:rPr lang="hu-HU" sz="2400" dirty="0">
                <a:cs typeface="Tahoma" pitchFamily="34" charset="0"/>
              </a:rPr>
              <a:t> </a:t>
            </a:r>
            <a:endParaRPr lang="hu-HU" sz="1000" dirty="0">
              <a:cs typeface="Tahoma" pitchFamily="34" charset="0"/>
            </a:endParaRPr>
          </a:p>
          <a:p>
            <a:pPr eaLnBrk="1" hangingPunct="1"/>
            <a:endParaRPr lang="hu-HU" sz="1000" dirty="0">
              <a:cs typeface="Tahoma" pitchFamily="34" charset="0"/>
            </a:endParaRPr>
          </a:p>
          <a:p>
            <a:pPr eaLnBrk="1" hangingPunct="1"/>
            <a:r>
              <a:rPr lang="hu-HU" sz="2400" b="1" dirty="0">
                <a:cs typeface="Tahoma" pitchFamily="34" charset="0"/>
              </a:rPr>
              <a:t>Melyek a kihirdető jogszabály </a:t>
            </a:r>
            <a:r>
              <a:rPr lang="hu-HU" sz="2400" b="1" i="1" dirty="0">
                <a:cs typeface="Tahoma" pitchFamily="34" charset="0"/>
              </a:rPr>
              <a:t>kötelező</a:t>
            </a:r>
            <a:r>
              <a:rPr lang="hu-HU" sz="2400" b="1" dirty="0">
                <a:cs typeface="Tahoma" pitchFamily="34" charset="0"/>
              </a:rPr>
              <a:t> tartalmi elemei?</a:t>
            </a:r>
          </a:p>
          <a:p>
            <a:pPr eaLnBrk="1" hangingPunct="1"/>
            <a:endParaRPr lang="hu-HU" sz="2400" b="1" dirty="0">
              <a:cs typeface="Tahoma" pitchFamily="34" charset="0"/>
            </a:endParaRPr>
          </a:p>
          <a:p>
            <a:pPr eaLnBrk="1" hangingPunct="1"/>
            <a:endParaRPr lang="hu-HU" sz="1000" dirty="0">
              <a:cs typeface="Tahoma" pitchFamily="34" charset="0"/>
            </a:endParaRPr>
          </a:p>
          <a:p>
            <a:pPr eaLnBrk="1" hangingPunct="1"/>
            <a:r>
              <a:rPr lang="hu-HU" sz="2400" b="1" dirty="0">
                <a:cs typeface="Tahoma" pitchFamily="34" charset="0"/>
              </a:rPr>
              <a:t>Melyek a kihirdető jogszabály </a:t>
            </a:r>
            <a:r>
              <a:rPr lang="hu-HU" sz="2400" b="1" i="1" dirty="0">
                <a:cs typeface="Tahoma" pitchFamily="34" charset="0"/>
              </a:rPr>
              <a:t>eshetőleges (szükség szerinti)</a:t>
            </a:r>
            <a:r>
              <a:rPr lang="hu-HU" sz="2400" b="1" dirty="0">
                <a:cs typeface="Tahoma" pitchFamily="34" charset="0"/>
              </a:rPr>
              <a:t> tartalmi elemei?</a:t>
            </a:r>
          </a:p>
          <a:p>
            <a:pPr eaLnBrk="1" hangingPunct="1"/>
            <a:endParaRPr lang="hu-HU" sz="2400" b="1" dirty="0">
              <a:cs typeface="Tahoma" pitchFamily="34" charset="0"/>
            </a:endParaRP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sz="2400" b="1" dirty="0">
                <a:cs typeface="Tahoma" pitchFamily="34" charset="0"/>
              </a:rPr>
              <a:t>Mit jelent a </a:t>
            </a:r>
            <a:r>
              <a:rPr lang="hu-HU" sz="2400" b="1" i="1" dirty="0">
                <a:cs typeface="Tahoma" pitchFamily="34" charset="0"/>
              </a:rPr>
              <a:t>fenntartás</a:t>
            </a:r>
            <a:r>
              <a:rPr lang="hu-HU" sz="2400" b="1" dirty="0">
                <a:cs typeface="Tahoma" pitchFamily="34" charset="0"/>
              </a:rPr>
              <a:t> intézménye és mi a joghatása?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endParaRPr lang="hu-HU" sz="2400" b="1" dirty="0">
              <a:cs typeface="Tahoma" pitchFamily="34" charset="0"/>
            </a:endParaRP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sz="2400" b="1" dirty="0">
                <a:cs typeface="Tahoma" pitchFamily="34" charset="0"/>
              </a:rPr>
              <a:t>Mit jelent a </a:t>
            </a:r>
            <a:r>
              <a:rPr lang="hu-HU" sz="2400" b="1" i="1" dirty="0">
                <a:cs typeface="Tahoma" pitchFamily="34" charset="0"/>
              </a:rPr>
              <a:t>kifogás</a:t>
            </a:r>
            <a:r>
              <a:rPr lang="hu-HU" sz="2400" b="1" dirty="0">
                <a:cs typeface="Tahoma" pitchFamily="34" charset="0"/>
              </a:rPr>
              <a:t> intézménye és mi a joghatása?</a:t>
            </a:r>
          </a:p>
          <a:p>
            <a:pPr lvl="1" algn="just" eaLnBrk="1" hangingPunct="1">
              <a:buFont typeface="Times New Roman" pitchFamily="18" charset="0"/>
              <a:buChar char="-"/>
            </a:pPr>
            <a:endParaRPr lang="hu-HU" dirty="0">
              <a:cs typeface="Tahoma" pitchFamily="34" charset="0"/>
            </a:endParaRPr>
          </a:p>
          <a:p>
            <a:pPr marL="457200" lvl="1" indent="0" algn="just">
              <a:buNone/>
            </a:pPr>
            <a:endParaRPr lang="hu-HU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667789"/>
      </p:ext>
    </p:extLst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81200" y="165100"/>
            <a:ext cx="8229600" cy="1143000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hu-HU" sz="3600" dirty="0">
                <a:solidFill>
                  <a:srgbClr val="C00000"/>
                </a:solidFill>
              </a:rPr>
              <a:t>A nemzetközi jog és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a belső jog viszonya</a:t>
            </a:r>
            <a:r>
              <a:rPr lang="hu-HU" sz="3600" dirty="0"/>
              <a:t> </a:t>
            </a:r>
          </a:p>
        </p:txBody>
      </p:sp>
      <p:sp>
        <p:nvSpPr>
          <p:cNvPr id="64514" name="Tartalom helye 2"/>
          <p:cNvSpPr>
            <a:spLocks noGrp="1"/>
          </p:cNvSpPr>
          <p:nvPr>
            <p:ph idx="1"/>
          </p:nvPr>
        </p:nvSpPr>
        <p:spPr>
          <a:xfrm>
            <a:off x="785308" y="1628776"/>
            <a:ext cx="10822193" cy="4525963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hu-HU" sz="2400" b="1" dirty="0">
                <a:cs typeface="Tahoma" pitchFamily="34" charset="0"/>
              </a:rPr>
              <a:t>Dualista elmélet</a:t>
            </a:r>
            <a:r>
              <a:rPr lang="hu-HU" sz="2400" dirty="0">
                <a:cs typeface="Tahoma" pitchFamily="34" charset="0"/>
              </a:rPr>
              <a:t>: a nemzetközi és belső jog két mellérendelt rendszer, transzformáció kell</a:t>
            </a:r>
          </a:p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hu-HU" sz="2400" b="1" dirty="0">
                <a:cs typeface="Tahoma" pitchFamily="34" charset="0"/>
              </a:rPr>
              <a:t>Monista elmélet</a:t>
            </a:r>
            <a:r>
              <a:rPr lang="hu-HU" sz="2400" dirty="0">
                <a:cs typeface="Tahoma" pitchFamily="34" charset="0"/>
              </a:rPr>
              <a:t>: a nemzetközi és belső jog közül valamelyiknek primátusa van másik felett</a:t>
            </a:r>
          </a:p>
          <a:p>
            <a:pPr algn="just">
              <a:lnSpc>
                <a:spcPct val="90000"/>
              </a:lnSpc>
              <a:spcBef>
                <a:spcPct val="0"/>
              </a:spcBef>
            </a:pPr>
            <a:endParaRPr lang="hu-HU" sz="2400" dirty="0">
              <a:cs typeface="Tahoma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hu-HU" sz="2400" b="1" dirty="0">
                <a:cs typeface="Tahoma" pitchFamily="34" charset="0"/>
              </a:rPr>
              <a:t>A magyar és a nemzetközi jog viszonya és összhangja:</a:t>
            </a:r>
            <a:r>
              <a:rPr lang="hu-HU" sz="2400" dirty="0">
                <a:cs typeface="Tahoma" pitchFamily="34" charset="0"/>
              </a:rPr>
              <a:t> Alaptörvény Q cikk (2)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hu-HU" sz="2400" dirty="0">
              <a:cs typeface="Tahoma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hu-HU" sz="2400" b="1" dirty="0">
                <a:cs typeface="Tahoma" pitchFamily="34" charset="0"/>
              </a:rPr>
              <a:t>Az uniós jog helye a magyar jogrendszerben:</a:t>
            </a:r>
            <a:r>
              <a:rPr lang="hu-HU" sz="2400" dirty="0">
                <a:cs typeface="Tahoma" pitchFamily="34" charset="0"/>
              </a:rPr>
              <a:t> </a:t>
            </a:r>
          </a:p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hu-HU" dirty="0">
                <a:cs typeface="Tahoma" pitchFamily="34" charset="0"/>
              </a:rPr>
              <a:t>az Alaptörvény E) cikk (2)-(3) szabályozza </a:t>
            </a:r>
          </a:p>
          <a:p>
            <a:pPr lvl="1">
              <a:spcBef>
                <a:spcPct val="0"/>
              </a:spcBef>
            </a:pPr>
            <a:r>
              <a:rPr lang="hu-HU" dirty="0">
                <a:cs typeface="Tahoma" pitchFamily="34" charset="0"/>
              </a:rPr>
              <a:t>2/2019. (III. 5.) AB Határozat-az uniós jog feltételes elsőbbsége</a:t>
            </a:r>
            <a:endParaRPr lang="hu-HU" sz="2400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725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3652875"/>
            <a:ext cx="9144000" cy="165092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 Az EU </a:t>
            </a:r>
            <a:r>
              <a:rPr lang="hu-HU" sz="4000" dirty="0" err="1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kül</a:t>
            </a: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-és biztonságpolitikája és Magyarország</a:t>
            </a:r>
          </a:p>
        </p:txBody>
      </p:sp>
    </p:spTree>
    <p:extLst>
      <p:ext uri="{BB962C8B-B14F-4D97-AF65-F5344CB8AC3E}">
        <p14:creationId xmlns:p14="http://schemas.microsoft.com/office/powerpoint/2010/main" val="17706812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title"/>
          </p:nvPr>
        </p:nvSpPr>
        <p:spPr>
          <a:xfrm>
            <a:off x="699247" y="297447"/>
            <a:ext cx="9357193" cy="1143000"/>
          </a:xfrm>
        </p:spPr>
        <p:txBody>
          <a:bodyPr>
            <a:normAutofit fontScale="90000"/>
          </a:bodyPr>
          <a:lstStyle/>
          <a:p>
            <a:pPr indent="-838200" algn="ctr">
              <a:lnSpc>
                <a:spcPct val="80000"/>
              </a:lnSpc>
            </a:pPr>
            <a:r>
              <a:rPr lang="hu-HU" sz="3600" dirty="0">
                <a:solidFill>
                  <a:srgbClr val="C00000"/>
                </a:solidFill>
              </a:rPr>
              <a:t>Az európai </a:t>
            </a:r>
            <a:r>
              <a:rPr lang="hu-HU" sz="3600" dirty="0" err="1">
                <a:solidFill>
                  <a:srgbClr val="C00000"/>
                </a:solidFill>
              </a:rPr>
              <a:t>kül-</a:t>
            </a:r>
            <a:r>
              <a:rPr lang="hu-HU" sz="3600" dirty="0">
                <a:solidFill>
                  <a:srgbClr val="C00000"/>
                </a:solidFill>
              </a:rPr>
              <a:t> és biztonságpolitika fejlődésének állomásai</a:t>
            </a:r>
          </a:p>
        </p:txBody>
      </p:sp>
      <p:sp>
        <p:nvSpPr>
          <p:cNvPr id="7" name="Tartalom helye 6"/>
          <p:cNvSpPr>
            <a:spLocks noGrp="1"/>
          </p:cNvSpPr>
          <p:nvPr>
            <p:ph idx="1"/>
          </p:nvPr>
        </p:nvSpPr>
        <p:spPr>
          <a:xfrm>
            <a:off x="699247" y="1634208"/>
            <a:ext cx="11005073" cy="4891087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altLang="zh-CN" sz="2400" b="1" dirty="0">
                <a:cs typeface="幼圆"/>
              </a:rPr>
              <a:t>Történelmi körülmények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altLang="zh-CN" sz="2400" b="1" dirty="0">
              <a:cs typeface="幼圆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altLang="zh-CN" sz="2400" b="1" dirty="0" err="1">
                <a:cs typeface="幼圆"/>
              </a:rPr>
              <a:t>Davignon</a:t>
            </a:r>
            <a:r>
              <a:rPr lang="hu-HU" altLang="zh-CN" sz="2400" b="1" dirty="0">
                <a:cs typeface="幼圆"/>
              </a:rPr>
              <a:t>-jelentés (1970)</a:t>
            </a:r>
            <a:endParaRPr lang="hu-HU" sz="2400" b="1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b="1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sz="2400" b="1" dirty="0">
                <a:cs typeface="Tahoma" pitchFamily="34" charset="0"/>
              </a:rPr>
              <a:t>Egységes Európai Okmány (1987) </a:t>
            </a:r>
          </a:p>
          <a:p>
            <a:pPr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Európai Politikai Együttműködés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b="1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sz="2400" b="1" dirty="0">
                <a:cs typeface="Tahoma" pitchFamily="34" charset="0"/>
              </a:rPr>
              <a:t>Maastrichti Szerződés (1992)</a:t>
            </a:r>
          </a:p>
          <a:p>
            <a:pPr algn="just">
              <a:spcBef>
                <a:spcPts val="0"/>
              </a:spcBef>
              <a:defRPr/>
            </a:pPr>
            <a:r>
              <a:rPr lang="hu-HU" sz="2400" b="1" dirty="0">
                <a:cs typeface="Tahoma" pitchFamily="34" charset="0"/>
              </a:rPr>
              <a:t>Közös </a:t>
            </a:r>
            <a:r>
              <a:rPr lang="hu-HU" sz="2400" b="1" dirty="0" err="1">
                <a:cs typeface="Tahoma" pitchFamily="34" charset="0"/>
              </a:rPr>
              <a:t>kül</a:t>
            </a:r>
            <a:r>
              <a:rPr lang="hu-HU" sz="2400" b="1" dirty="0">
                <a:cs typeface="Tahoma" pitchFamily="34" charset="0"/>
              </a:rPr>
              <a:t>- és biztonságpolitika (KKBP)</a:t>
            </a:r>
            <a:r>
              <a:rPr lang="hu-HU" sz="2400" dirty="0">
                <a:cs typeface="Tahoma" pitchFamily="34" charset="0"/>
              </a:rPr>
              <a:t> – kilátásban helyezi a közös védelmet is</a:t>
            </a:r>
          </a:p>
          <a:p>
            <a:pPr algn="just">
              <a:spcBef>
                <a:spcPts val="0"/>
              </a:spcBef>
              <a:defRPr/>
            </a:pPr>
            <a:r>
              <a:rPr lang="hu-HU" sz="2400" b="1" dirty="0">
                <a:cs typeface="Tahoma" pitchFamily="34" charset="0"/>
              </a:rPr>
              <a:t>Közös akcióban való részvétel</a:t>
            </a:r>
            <a:r>
              <a:rPr lang="hu-HU" sz="2400" dirty="0">
                <a:cs typeface="Tahoma" pitchFamily="34" charset="0"/>
              </a:rPr>
              <a:t> – konszenzussal, de elfogadás esetén kötelező</a:t>
            </a:r>
          </a:p>
          <a:p>
            <a:pPr algn="just">
              <a:spcBef>
                <a:spcPts val="0"/>
              </a:spcBef>
              <a:defRPr/>
            </a:pPr>
            <a:r>
              <a:rPr lang="hu-HU" sz="2400" b="1" dirty="0" err="1">
                <a:cs typeface="Tahoma" pitchFamily="34" charset="0"/>
              </a:rPr>
              <a:t>Petersbergi</a:t>
            </a:r>
            <a:r>
              <a:rPr lang="hu-HU" sz="2400" b="1" dirty="0">
                <a:cs typeface="Tahoma" pitchFamily="34" charset="0"/>
              </a:rPr>
              <a:t> feladatok</a:t>
            </a:r>
            <a:r>
              <a:rPr lang="hu-HU" sz="2400" dirty="0">
                <a:cs typeface="Tahoma" pitchFamily="34" charset="0"/>
              </a:rPr>
              <a:t> – válságkezelési, válságmegelőzési, béketeremtő és humanitárius akciók (WEU/NYEU)</a:t>
            </a:r>
          </a:p>
        </p:txBody>
      </p:sp>
    </p:spTree>
    <p:extLst>
      <p:ext uri="{BB962C8B-B14F-4D97-AF65-F5344CB8AC3E}">
        <p14:creationId xmlns:p14="http://schemas.microsoft.com/office/powerpoint/2010/main" val="3294824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title"/>
          </p:nvPr>
        </p:nvSpPr>
        <p:spPr>
          <a:xfrm>
            <a:off x="505609" y="309479"/>
            <a:ext cx="11575229" cy="1143000"/>
          </a:xfrm>
        </p:spPr>
        <p:txBody>
          <a:bodyPr>
            <a:normAutofit/>
          </a:bodyPr>
          <a:lstStyle/>
          <a:p>
            <a:pPr indent="-838200" algn="ctr">
              <a:lnSpc>
                <a:spcPct val="80000"/>
              </a:lnSpc>
            </a:pPr>
            <a:r>
              <a:rPr lang="hu-HU" sz="3600" dirty="0">
                <a:solidFill>
                  <a:srgbClr val="C00000"/>
                </a:solidFill>
              </a:rPr>
              <a:t>Az európai </a:t>
            </a:r>
            <a:r>
              <a:rPr lang="hu-HU" sz="3600" dirty="0" err="1">
                <a:solidFill>
                  <a:srgbClr val="C00000"/>
                </a:solidFill>
              </a:rPr>
              <a:t>kül-</a:t>
            </a:r>
            <a:r>
              <a:rPr lang="hu-HU" sz="3600" dirty="0">
                <a:solidFill>
                  <a:srgbClr val="C00000"/>
                </a:solidFill>
              </a:rPr>
              <a:t> és biztonságpolitika fejlődésének állomásai</a:t>
            </a:r>
          </a:p>
        </p:txBody>
      </p:sp>
      <p:sp>
        <p:nvSpPr>
          <p:cNvPr id="7" name="Tartalom helye 6"/>
          <p:cNvSpPr>
            <a:spLocks noGrp="1"/>
          </p:cNvSpPr>
          <p:nvPr>
            <p:ph idx="1"/>
          </p:nvPr>
        </p:nvSpPr>
        <p:spPr>
          <a:xfrm>
            <a:off x="355002" y="1550662"/>
            <a:ext cx="11343939" cy="527526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sz="2400" b="1" dirty="0">
                <a:cs typeface="Tahoma" pitchFamily="34" charset="0"/>
              </a:rPr>
              <a:t>Amszterdami Szerződés (1997)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b="1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sz="2400" b="1" dirty="0">
                <a:cs typeface="Tahoma" pitchFamily="34" charset="0"/>
              </a:rPr>
              <a:t>Eszközrendszere:</a:t>
            </a:r>
          </a:p>
          <a:p>
            <a:pPr algn="just">
              <a:spcBef>
                <a:spcPts val="0"/>
              </a:spcBef>
              <a:defRPr/>
            </a:pPr>
            <a:r>
              <a:rPr lang="hu-HU" sz="2400" b="1" dirty="0">
                <a:cs typeface="Tahoma" pitchFamily="34" charset="0"/>
              </a:rPr>
              <a:t>Közös stratégiák </a:t>
            </a:r>
            <a:r>
              <a:rPr lang="hu-HU" sz="2400" dirty="0">
                <a:cs typeface="Tahoma" pitchFamily="34" charset="0"/>
              </a:rPr>
              <a:t>– átfogó és komplex külpolitikai stratégiák</a:t>
            </a:r>
          </a:p>
          <a:p>
            <a:pPr algn="just">
              <a:spcBef>
                <a:spcPts val="0"/>
              </a:spcBef>
              <a:defRPr/>
            </a:pPr>
            <a:r>
              <a:rPr lang="hu-HU" sz="2400" b="1" dirty="0">
                <a:cs typeface="Tahoma" pitchFamily="34" charset="0"/>
              </a:rPr>
              <a:t>Közös álláspontok</a:t>
            </a:r>
            <a:r>
              <a:rPr lang="hu-HU" sz="2400" dirty="0">
                <a:cs typeface="Tahoma" pitchFamily="34" charset="0"/>
              </a:rPr>
              <a:t> – valamely konkrét nemzetközi kérdésben</a:t>
            </a:r>
          </a:p>
          <a:p>
            <a:pPr algn="just">
              <a:spcBef>
                <a:spcPts val="0"/>
              </a:spcBef>
              <a:defRPr/>
            </a:pPr>
            <a:r>
              <a:rPr lang="hu-HU" sz="2400" b="1" dirty="0">
                <a:cs typeface="Tahoma" pitchFamily="34" charset="0"/>
              </a:rPr>
              <a:t>Közös akciók</a:t>
            </a:r>
            <a:r>
              <a:rPr lang="hu-HU" sz="2400" dirty="0">
                <a:cs typeface="Tahoma" pitchFamily="34" charset="0"/>
              </a:rPr>
              <a:t> – operatív fellépés konkrét ügyekben</a:t>
            </a:r>
          </a:p>
          <a:p>
            <a:pPr algn="just">
              <a:spcBef>
                <a:spcPts val="0"/>
              </a:spcBef>
              <a:defRPr/>
            </a:pPr>
            <a:endParaRPr lang="hu-HU" sz="2400" dirty="0">
              <a:cs typeface="Tahoma" pitchFamily="34" charset="0"/>
            </a:endParaRPr>
          </a:p>
          <a:p>
            <a:pPr marL="360363" indent="-360363" algn="just">
              <a:spcBef>
                <a:spcPts val="0"/>
              </a:spcBef>
            </a:pPr>
            <a:r>
              <a:rPr lang="hu-HU" sz="2400" b="1" dirty="0">
                <a:cs typeface="Tahoma" pitchFamily="34" charset="0"/>
              </a:rPr>
              <a:t>Nemzetközi szerződések</a:t>
            </a:r>
          </a:p>
          <a:p>
            <a:pPr marL="360363" indent="-360363" algn="just">
              <a:spcBef>
                <a:spcPts val="0"/>
              </a:spcBef>
            </a:pPr>
            <a:r>
              <a:rPr lang="hu-HU" sz="2400" b="1" dirty="0">
                <a:cs typeface="Tahoma" pitchFamily="34" charset="0"/>
              </a:rPr>
              <a:t>Nyilatkozatok</a:t>
            </a:r>
          </a:p>
          <a:p>
            <a:pPr algn="just">
              <a:spcBef>
                <a:spcPts val="0"/>
              </a:spcBef>
              <a:defRPr/>
            </a:pPr>
            <a:endParaRPr lang="hu-HU" sz="2400" b="1" dirty="0">
              <a:cs typeface="Tahoma" pitchFamily="34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hu-HU" sz="2400" b="1" dirty="0">
                <a:cs typeface="Tahoma" pitchFamily="34" charset="0"/>
              </a:rPr>
              <a:t>Konstruktív tartózkodás</a:t>
            </a:r>
            <a:r>
              <a:rPr lang="hu-HU" sz="2400" dirty="0">
                <a:cs typeface="Tahoma" pitchFamily="34" charset="0"/>
              </a:rPr>
              <a:t> – lehetővé teszi a távolmaradást és döntés végrehajtását egyaránt</a:t>
            </a:r>
          </a:p>
          <a:p>
            <a:pPr algn="just">
              <a:spcBef>
                <a:spcPts val="0"/>
              </a:spcBef>
              <a:defRPr/>
            </a:pPr>
            <a:r>
              <a:rPr lang="hu-HU" sz="2400" b="1" dirty="0">
                <a:cs typeface="Tahoma" pitchFamily="34" charset="0"/>
              </a:rPr>
              <a:t>Közös </a:t>
            </a:r>
            <a:r>
              <a:rPr lang="hu-HU" sz="2400" b="1" dirty="0" err="1">
                <a:cs typeface="Tahoma" pitchFamily="34" charset="0"/>
              </a:rPr>
              <a:t>Kül</a:t>
            </a:r>
            <a:r>
              <a:rPr lang="hu-HU" sz="2400" b="1" dirty="0">
                <a:cs typeface="Tahoma" pitchFamily="34" charset="0"/>
              </a:rPr>
              <a:t>- és Biztonságpolitikai </a:t>
            </a:r>
            <a:r>
              <a:rPr lang="hu-HU" sz="2400" b="1" dirty="0" err="1">
                <a:cs typeface="Tahoma" pitchFamily="34" charset="0"/>
              </a:rPr>
              <a:t>Főképviselő</a:t>
            </a:r>
            <a:r>
              <a:rPr lang="hu-HU" sz="2400" b="1" dirty="0">
                <a:cs typeface="Tahoma" pitchFamily="34" charset="0"/>
              </a:rPr>
              <a:t> + Politikai és Biztonsági Bizottság, Katonai Bizottság, Katonai Törzs</a:t>
            </a:r>
          </a:p>
          <a:p>
            <a:pPr algn="just">
              <a:spcBef>
                <a:spcPts val="0"/>
              </a:spcBef>
              <a:defRPr/>
            </a:pPr>
            <a:r>
              <a:rPr lang="hu-HU" sz="2400" b="1" dirty="0" err="1">
                <a:cs typeface="Tahoma" pitchFamily="34" charset="0"/>
              </a:rPr>
              <a:t>Petersbergi</a:t>
            </a:r>
            <a:r>
              <a:rPr lang="hu-HU" sz="2400" b="1" dirty="0">
                <a:cs typeface="Tahoma" pitchFamily="34" charset="0"/>
              </a:rPr>
              <a:t> feladatok a KKBP része</a:t>
            </a:r>
          </a:p>
          <a:p>
            <a:pPr algn="just">
              <a:spcBef>
                <a:spcPts val="0"/>
              </a:spcBef>
              <a:defRPr/>
            </a:pPr>
            <a:endParaRPr lang="hu-HU" sz="2400" b="1" dirty="0">
              <a:cs typeface="Tahoma" pitchFamily="34" charset="0"/>
            </a:endParaRPr>
          </a:p>
          <a:p>
            <a:pPr algn="just">
              <a:spcBef>
                <a:spcPts val="0"/>
              </a:spcBef>
              <a:defRPr/>
            </a:pPr>
            <a:endParaRPr lang="hu-HU" sz="2400" b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633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2673161"/>
            <a:ext cx="9144000" cy="1650926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I. rész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Külpolitikai ágazat 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118150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title"/>
          </p:nvPr>
        </p:nvSpPr>
        <p:spPr>
          <a:xfrm>
            <a:off x="882127" y="273043"/>
            <a:ext cx="10122945" cy="1143000"/>
          </a:xfrm>
        </p:spPr>
        <p:txBody>
          <a:bodyPr>
            <a:normAutofit/>
          </a:bodyPr>
          <a:lstStyle/>
          <a:p>
            <a:pPr indent="-838200" algn="ctr">
              <a:lnSpc>
                <a:spcPct val="80000"/>
              </a:lnSpc>
            </a:pPr>
            <a:r>
              <a:rPr lang="hu-HU" sz="3600" dirty="0">
                <a:solidFill>
                  <a:srgbClr val="C00000"/>
                </a:solidFill>
              </a:rPr>
              <a:t>Az európai </a:t>
            </a:r>
            <a:r>
              <a:rPr lang="hu-HU" sz="3600" dirty="0" err="1">
                <a:solidFill>
                  <a:srgbClr val="C00000"/>
                </a:solidFill>
              </a:rPr>
              <a:t>kül-</a:t>
            </a:r>
            <a:r>
              <a:rPr lang="hu-HU" sz="3600" dirty="0">
                <a:solidFill>
                  <a:srgbClr val="C00000"/>
                </a:solidFill>
              </a:rPr>
              <a:t> és biztonságpolitika fejlődésének állomásai</a:t>
            </a:r>
          </a:p>
        </p:txBody>
      </p:sp>
      <p:sp>
        <p:nvSpPr>
          <p:cNvPr id="7" name="Tartalom helye 6"/>
          <p:cNvSpPr>
            <a:spLocks noGrp="1"/>
          </p:cNvSpPr>
          <p:nvPr>
            <p:ph idx="1"/>
          </p:nvPr>
        </p:nvSpPr>
        <p:spPr>
          <a:xfrm>
            <a:off x="311973" y="1533574"/>
            <a:ext cx="11327802" cy="5255914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sz="2400" b="1" dirty="0">
                <a:cs typeface="Tahoma" pitchFamily="34" charset="0"/>
              </a:rPr>
              <a:t>Lisszaboni Szerződés (2007)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b="1" dirty="0">
              <a:cs typeface="Tahoma" pitchFamily="34" charset="0"/>
            </a:endParaRPr>
          </a:p>
          <a:p>
            <a:pPr algn="just">
              <a:lnSpc>
                <a:spcPct val="80000"/>
              </a:lnSpc>
              <a:spcBef>
                <a:spcPts val="0"/>
              </a:spcBef>
              <a:defRPr/>
            </a:pPr>
            <a:r>
              <a:rPr lang="hu-HU" sz="2400" b="1" dirty="0">
                <a:cs typeface="Tahoma" pitchFamily="34" charset="0"/>
              </a:rPr>
              <a:t>Közös </a:t>
            </a:r>
            <a:r>
              <a:rPr lang="hu-HU" sz="2400" b="1" dirty="0" err="1">
                <a:cs typeface="Tahoma" pitchFamily="34" charset="0"/>
              </a:rPr>
              <a:t>kül-</a:t>
            </a:r>
            <a:r>
              <a:rPr lang="hu-HU" sz="2400" b="1" dirty="0">
                <a:cs typeface="Tahoma" pitchFamily="34" charset="0"/>
              </a:rPr>
              <a:t> és biztonságpolitika (KKBP)</a:t>
            </a:r>
            <a:r>
              <a:rPr lang="hu-HU" sz="2400" dirty="0">
                <a:cs typeface="Tahoma" pitchFamily="34" charset="0"/>
              </a:rPr>
              <a:t> 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hu-HU" sz="2400" dirty="0">
                <a:cs typeface="Tahoma" pitchFamily="34" charset="0"/>
              </a:rPr>
              <a:t>     – az egységes szerkezetű EU része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hu-HU" sz="2400" dirty="0">
                <a:cs typeface="Tahoma" pitchFamily="34" charset="0"/>
              </a:rPr>
              <a:t>     – alapelvek és célkitűzések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  <a:p>
            <a:pPr algn="just">
              <a:lnSpc>
                <a:spcPct val="80000"/>
              </a:lnSpc>
              <a:spcBef>
                <a:spcPts val="0"/>
              </a:spcBef>
              <a:defRPr/>
            </a:pPr>
            <a:r>
              <a:rPr lang="hu-HU" sz="2400" b="1" dirty="0">
                <a:cs typeface="Tahoma" pitchFamily="34" charset="0"/>
              </a:rPr>
              <a:t>EU külügyi- és biztonságpolitikai főképviselője</a:t>
            </a:r>
            <a:r>
              <a:rPr lang="hu-HU" sz="2400" dirty="0">
                <a:cs typeface="Tahoma" pitchFamily="34" charset="0"/>
              </a:rPr>
              <a:t> 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hu-HU" sz="2400" dirty="0">
                <a:cs typeface="Tahoma" pitchFamily="34" charset="0"/>
              </a:rPr>
              <a:t>     – 2024-től Kaja </a:t>
            </a:r>
            <a:r>
              <a:rPr lang="hu-HU" sz="2400" dirty="0" err="1">
                <a:cs typeface="Tahoma" pitchFamily="34" charset="0"/>
              </a:rPr>
              <a:t>Kallas</a:t>
            </a:r>
            <a:r>
              <a:rPr lang="hu-HU" sz="2400" dirty="0">
                <a:cs typeface="Tahoma" pitchFamily="34" charset="0"/>
              </a:rPr>
              <a:t> (észt) 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hu-HU" sz="2400" dirty="0">
                <a:cs typeface="Tahoma" pitchFamily="34" charset="0"/>
              </a:rPr>
              <a:t>     – Külügyek Tanácsának elnöke 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  <a:p>
            <a:pPr algn="just">
              <a:lnSpc>
                <a:spcPct val="80000"/>
              </a:lnSpc>
              <a:spcBef>
                <a:spcPts val="0"/>
              </a:spcBef>
              <a:defRPr/>
            </a:pPr>
            <a:r>
              <a:rPr lang="hu-HU" sz="2400" b="1" dirty="0">
                <a:cs typeface="Tahoma" pitchFamily="34" charset="0"/>
              </a:rPr>
              <a:t>Általános eljárási szabályok</a:t>
            </a:r>
            <a:r>
              <a:rPr lang="hu-HU" sz="2400" dirty="0">
                <a:cs typeface="Tahoma" pitchFamily="34" charset="0"/>
              </a:rPr>
              <a:t> 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hu-HU" sz="2400" dirty="0">
                <a:cs typeface="Tahoma" pitchFamily="34" charset="0"/>
              </a:rPr>
              <a:t>     – általános iránymutatás, határozatok, rendszeres együttműködés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  <a:p>
            <a:pPr algn="just">
              <a:lnSpc>
                <a:spcPct val="80000"/>
              </a:lnSpc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EU Tanácsa (miniszterek) egyhangúlag dönt, de lehet </a:t>
            </a:r>
            <a:r>
              <a:rPr lang="hu-HU" sz="2400" b="1" dirty="0">
                <a:cs typeface="Tahoma" pitchFamily="34" charset="0"/>
              </a:rPr>
              <a:t>minősített többség is, és állandó strukturált együttműködés </a:t>
            </a:r>
            <a:r>
              <a:rPr lang="hu-HU" sz="2400" dirty="0">
                <a:cs typeface="Tahoma" pitchFamily="34" charset="0"/>
              </a:rPr>
              <a:t>(</a:t>
            </a:r>
            <a:r>
              <a:rPr lang="hu-HU" sz="2400" dirty="0" err="1">
                <a:cs typeface="Tahoma" pitchFamily="34" charset="0"/>
              </a:rPr>
              <a:t>Permanent</a:t>
            </a:r>
            <a:r>
              <a:rPr lang="hu-HU" sz="2400" dirty="0">
                <a:cs typeface="Tahoma" pitchFamily="34" charset="0"/>
              </a:rPr>
              <a:t> </a:t>
            </a:r>
            <a:r>
              <a:rPr lang="hu-HU" sz="2400" dirty="0" err="1">
                <a:cs typeface="Tahoma" pitchFamily="34" charset="0"/>
              </a:rPr>
              <a:t>Structured</a:t>
            </a:r>
            <a:r>
              <a:rPr lang="hu-HU" sz="2400" dirty="0">
                <a:cs typeface="Tahoma" pitchFamily="34" charset="0"/>
              </a:rPr>
              <a:t> </a:t>
            </a:r>
            <a:r>
              <a:rPr lang="hu-HU" sz="2400" dirty="0" err="1">
                <a:cs typeface="Tahoma" pitchFamily="34" charset="0"/>
              </a:rPr>
              <a:t>Cooperation</a:t>
            </a:r>
            <a:r>
              <a:rPr lang="hu-HU" sz="2400" dirty="0">
                <a:cs typeface="Tahoma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1046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title"/>
          </p:nvPr>
        </p:nvSpPr>
        <p:spPr>
          <a:xfrm>
            <a:off x="1258645" y="354179"/>
            <a:ext cx="8797795" cy="1143000"/>
          </a:xfrm>
        </p:spPr>
        <p:txBody>
          <a:bodyPr>
            <a:normAutofit fontScale="90000"/>
          </a:bodyPr>
          <a:lstStyle/>
          <a:p>
            <a:pPr indent="-838200" algn="ctr">
              <a:lnSpc>
                <a:spcPct val="80000"/>
              </a:lnSpc>
            </a:pPr>
            <a:r>
              <a:rPr lang="hu-HU" sz="3600" dirty="0">
                <a:solidFill>
                  <a:srgbClr val="C00000"/>
                </a:solidFill>
              </a:rPr>
              <a:t>Az európai </a:t>
            </a:r>
            <a:r>
              <a:rPr lang="hu-HU" sz="3600" dirty="0" err="1">
                <a:solidFill>
                  <a:srgbClr val="C00000"/>
                </a:solidFill>
              </a:rPr>
              <a:t>kül-</a:t>
            </a:r>
            <a:r>
              <a:rPr lang="hu-HU" sz="3600" dirty="0">
                <a:solidFill>
                  <a:srgbClr val="C00000"/>
                </a:solidFill>
              </a:rPr>
              <a:t> és biztonságpolitika fejlődésének állomásai</a:t>
            </a:r>
          </a:p>
        </p:txBody>
      </p:sp>
      <p:sp>
        <p:nvSpPr>
          <p:cNvPr id="7" name="Tartalom helye 6"/>
          <p:cNvSpPr>
            <a:spLocks noGrp="1"/>
          </p:cNvSpPr>
          <p:nvPr>
            <p:ph idx="1"/>
          </p:nvPr>
        </p:nvSpPr>
        <p:spPr>
          <a:xfrm>
            <a:off x="677733" y="1629443"/>
            <a:ext cx="9727412" cy="4781550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sz="2600" b="1" dirty="0">
                <a:cs typeface="Tahoma" pitchFamily="34" charset="0"/>
              </a:rPr>
              <a:t>Lisszabon (2007)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600" b="1" dirty="0">
              <a:cs typeface="Tahoma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hu-HU" dirty="0">
              <a:cs typeface="Tahoma" pitchFamily="34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hu-HU" sz="2600" b="1" dirty="0">
                <a:cs typeface="Tahoma" pitchFamily="34" charset="0"/>
              </a:rPr>
              <a:t>Állandó strukturált együttműködés</a:t>
            </a:r>
            <a:r>
              <a:rPr lang="hu-HU" sz="2600" dirty="0">
                <a:cs typeface="Tahoma" pitchFamily="34" charset="0"/>
              </a:rPr>
              <a:t> (</a:t>
            </a:r>
            <a:r>
              <a:rPr lang="hu-HU" sz="2600" dirty="0" err="1">
                <a:cs typeface="Tahoma" pitchFamily="34" charset="0"/>
              </a:rPr>
              <a:t>Permanent</a:t>
            </a:r>
            <a:r>
              <a:rPr lang="hu-HU" sz="2600" dirty="0">
                <a:cs typeface="Tahoma" pitchFamily="34" charset="0"/>
              </a:rPr>
              <a:t> </a:t>
            </a:r>
            <a:r>
              <a:rPr lang="hu-HU" sz="2600" dirty="0" err="1">
                <a:cs typeface="Tahoma" pitchFamily="34" charset="0"/>
              </a:rPr>
              <a:t>Structured</a:t>
            </a:r>
            <a:r>
              <a:rPr lang="hu-HU" sz="2600" dirty="0">
                <a:cs typeface="Tahoma" pitchFamily="34" charset="0"/>
              </a:rPr>
              <a:t> </a:t>
            </a:r>
            <a:r>
              <a:rPr lang="hu-HU" sz="2600" dirty="0" err="1">
                <a:cs typeface="Tahoma" pitchFamily="34" charset="0"/>
              </a:rPr>
              <a:t>Cooperation</a:t>
            </a:r>
            <a:r>
              <a:rPr lang="hu-HU" sz="2600" dirty="0">
                <a:cs typeface="Tahoma" pitchFamily="34" charset="0"/>
              </a:rPr>
              <a:t>): </a:t>
            </a:r>
          </a:p>
          <a:p>
            <a:pPr marL="400050" lvl="1" indent="0" algn="just">
              <a:spcBef>
                <a:spcPts val="0"/>
              </a:spcBef>
              <a:buNone/>
              <a:defRPr/>
            </a:pPr>
            <a:r>
              <a:rPr lang="hu-HU" dirty="0">
                <a:cs typeface="Tahoma" pitchFamily="34" charset="0"/>
              </a:rPr>
              <a:t>magasabb követelményeket kielégítő katonai képességgel rendelkező legalább 9 tagállam között kialakítható szorosabb védelmi együttműködés (a beszerzés, a képességhiány csökkentése és a műveletek terén).</a:t>
            </a:r>
          </a:p>
          <a:p>
            <a:pPr marL="400050" lvl="1" indent="0" algn="just">
              <a:spcBef>
                <a:spcPts val="0"/>
              </a:spcBef>
              <a:buNone/>
              <a:defRPr/>
            </a:pPr>
            <a:endParaRPr lang="hu-HU" dirty="0">
              <a:cs typeface="Tahoma" pitchFamily="34" charset="0"/>
            </a:endParaRPr>
          </a:p>
          <a:p>
            <a:pPr algn="just">
              <a:lnSpc>
                <a:spcPct val="80000"/>
              </a:lnSpc>
              <a:spcBef>
                <a:spcPts val="0"/>
              </a:spcBef>
              <a:defRPr/>
            </a:pPr>
            <a:r>
              <a:rPr lang="hu-HU" sz="2600" b="1" dirty="0">
                <a:cs typeface="Tahoma" pitchFamily="34" charset="0"/>
              </a:rPr>
              <a:t>Politikai és Biztonsági Bizottság 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hu-HU" dirty="0">
                <a:cs typeface="Tahoma" pitchFamily="34" charset="0"/>
              </a:rPr>
              <a:t>     – </a:t>
            </a:r>
            <a:r>
              <a:rPr lang="hu-HU" sz="2400" dirty="0">
                <a:cs typeface="Tahoma" pitchFamily="34" charset="0"/>
              </a:rPr>
              <a:t>válságkezelési és stratégiai irányítás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600" b="1" dirty="0">
              <a:cs typeface="Tahoma" pitchFamily="34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  <a:defRPr/>
            </a:pPr>
            <a:endParaRPr lang="hu-HU" sz="22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399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78946" y="465548"/>
            <a:ext cx="9050237" cy="1143000"/>
          </a:xfrm>
        </p:spPr>
        <p:txBody>
          <a:bodyPr>
            <a:normAutofit fontScale="90000"/>
          </a:bodyPr>
          <a:lstStyle/>
          <a:p>
            <a:pPr indent="-838200" algn="ctr">
              <a:lnSpc>
                <a:spcPct val="80000"/>
              </a:lnSpc>
            </a:pPr>
            <a:r>
              <a:rPr lang="hu-HU" sz="3600" dirty="0">
                <a:solidFill>
                  <a:srgbClr val="C00000"/>
                </a:solidFill>
              </a:rPr>
              <a:t>Az európai </a:t>
            </a:r>
            <a:r>
              <a:rPr lang="hu-HU" sz="3600" dirty="0" err="1">
                <a:solidFill>
                  <a:srgbClr val="C00000"/>
                </a:solidFill>
              </a:rPr>
              <a:t>kül-</a:t>
            </a:r>
            <a:r>
              <a:rPr lang="hu-HU" sz="3600" dirty="0">
                <a:solidFill>
                  <a:srgbClr val="C00000"/>
                </a:solidFill>
              </a:rPr>
              <a:t> és biztonságpolitika fejlődésének állomásai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78946" y="1798638"/>
            <a:ext cx="9473154" cy="4397767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  <a:defRPr/>
            </a:pPr>
            <a:endParaRPr lang="hu-HU" sz="1600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sz="2600" b="1" dirty="0">
                <a:cs typeface="Tahoma" pitchFamily="34" charset="0"/>
              </a:rPr>
              <a:t>Európai Külügyi Szolgálat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600" b="1" dirty="0">
              <a:cs typeface="Tahoma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hu-HU" sz="2400" dirty="0">
                <a:cs typeface="Tahoma" pitchFamily="34" charset="0"/>
              </a:rPr>
              <a:t>Az EKSZ az Unió külügyi és biztonságpolitikai főképviselőjének irányítása alatt 2010-től működik 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hu-HU" sz="2400" dirty="0">
                <a:cs typeface="Tahoma" pitchFamily="34" charset="0"/>
              </a:rPr>
              <a:t>Az EU külügyi feladatait ellátó diplomáciai testülete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hu-HU" sz="2400" dirty="0">
                <a:cs typeface="Tahoma" pitchFamily="34" charset="0"/>
              </a:rPr>
              <a:t>Az EU </a:t>
            </a:r>
            <a:r>
              <a:rPr lang="hu-HU" sz="2400" dirty="0" err="1">
                <a:cs typeface="Tahoma" pitchFamily="34" charset="0"/>
              </a:rPr>
              <a:t>kül-</a:t>
            </a:r>
            <a:r>
              <a:rPr lang="hu-HU" sz="2400" dirty="0">
                <a:cs typeface="Tahoma" pitchFamily="34" charset="0"/>
              </a:rPr>
              <a:t> és biztonságpolitikájának végrehajtója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hu-HU" sz="2400" dirty="0">
                <a:cs typeface="Tahoma" pitchFamily="34" charset="0"/>
              </a:rPr>
              <a:t>2020-ban 172 képviseletet működtet tagállamokban és harmadik országban</a:t>
            </a:r>
            <a:endParaRPr lang="hu-HU" sz="2600" b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3363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1774825" y="404814"/>
            <a:ext cx="6121400" cy="720725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sz="2400" dirty="0">
                <a:solidFill>
                  <a:srgbClr val="FFFF00"/>
                </a:solidFill>
              </a:rPr>
              <a:t>Európai Tanács</a:t>
            </a:r>
          </a:p>
        </p:txBody>
      </p:sp>
      <p:sp>
        <p:nvSpPr>
          <p:cNvPr id="5" name="Téglalap 4"/>
          <p:cNvSpPr/>
          <p:nvPr/>
        </p:nvSpPr>
        <p:spPr>
          <a:xfrm>
            <a:off x="1774825" y="1412876"/>
            <a:ext cx="5473700" cy="576263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sz="2000" dirty="0">
                <a:solidFill>
                  <a:srgbClr val="FFFF00"/>
                </a:solidFill>
              </a:rPr>
              <a:t>Külügyek Tanácsa</a:t>
            </a:r>
          </a:p>
        </p:txBody>
      </p:sp>
      <p:sp>
        <p:nvSpPr>
          <p:cNvPr id="6" name="Téglalap 5"/>
          <p:cNvSpPr/>
          <p:nvPr/>
        </p:nvSpPr>
        <p:spPr>
          <a:xfrm>
            <a:off x="1774825" y="2060576"/>
            <a:ext cx="4681538" cy="360363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dirty="0">
                <a:solidFill>
                  <a:srgbClr val="FFFF00"/>
                </a:solidFill>
              </a:rPr>
              <a:t>Coreper</a:t>
            </a:r>
          </a:p>
        </p:txBody>
      </p:sp>
      <p:sp>
        <p:nvSpPr>
          <p:cNvPr id="7" name="Téglalap 6"/>
          <p:cNvSpPr/>
          <p:nvPr/>
        </p:nvSpPr>
        <p:spPr>
          <a:xfrm>
            <a:off x="1847850" y="2852738"/>
            <a:ext cx="4679950" cy="360362"/>
          </a:xfrm>
          <a:prstGeom prst="rect">
            <a:avLst/>
          </a:prstGeom>
          <a:solidFill>
            <a:srgbClr val="9BBB59"/>
          </a:solidFill>
          <a:ln>
            <a:solidFill>
              <a:srgbClr val="9BBB59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dirty="0"/>
              <a:t>Politikai és Biztonsági Bizottság</a:t>
            </a:r>
          </a:p>
        </p:txBody>
      </p:sp>
      <p:sp>
        <p:nvSpPr>
          <p:cNvPr id="8" name="Téglalap 7"/>
          <p:cNvSpPr/>
          <p:nvPr/>
        </p:nvSpPr>
        <p:spPr>
          <a:xfrm>
            <a:off x="8183563" y="1341439"/>
            <a:ext cx="2233612" cy="935037"/>
          </a:xfrm>
          <a:prstGeom prst="rect">
            <a:avLst/>
          </a:prstGeom>
          <a:solidFill>
            <a:srgbClr val="C0504D"/>
          </a:solidFill>
          <a:ln>
            <a:solidFill>
              <a:srgbClr val="C0504D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dirty="0"/>
              <a:t>Külügyi és biztonságpolitikai főképviselő</a:t>
            </a:r>
          </a:p>
        </p:txBody>
      </p:sp>
      <p:sp>
        <p:nvSpPr>
          <p:cNvPr id="9" name="Téglalap 8"/>
          <p:cNvSpPr/>
          <p:nvPr/>
        </p:nvSpPr>
        <p:spPr>
          <a:xfrm>
            <a:off x="6743701" y="2781301"/>
            <a:ext cx="2665413" cy="3743325"/>
          </a:xfrm>
          <a:prstGeom prst="rect">
            <a:avLst/>
          </a:prstGeom>
          <a:ln>
            <a:solidFill>
              <a:srgbClr val="C0504D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hu-HU" dirty="0"/>
              <a:t>Európai Külügyi Szolgálat</a:t>
            </a:r>
          </a:p>
          <a:p>
            <a:pPr algn="ctr">
              <a:defRPr/>
            </a:pPr>
            <a:endParaRPr lang="hu-HU" dirty="0"/>
          </a:p>
          <a:p>
            <a:pPr algn="ctr">
              <a:defRPr/>
            </a:pPr>
            <a:endParaRPr lang="hu-HU" dirty="0"/>
          </a:p>
          <a:p>
            <a:pPr algn="ctr">
              <a:defRPr/>
            </a:pPr>
            <a:endParaRPr lang="hu-HU" dirty="0"/>
          </a:p>
          <a:p>
            <a:pPr algn="ctr">
              <a:defRPr/>
            </a:pPr>
            <a:endParaRPr lang="hu-HU" dirty="0"/>
          </a:p>
          <a:p>
            <a:pPr algn="ctr">
              <a:defRPr/>
            </a:pPr>
            <a:endParaRPr lang="hu-HU" dirty="0"/>
          </a:p>
          <a:p>
            <a:pPr algn="ctr">
              <a:defRPr/>
            </a:pPr>
            <a:endParaRPr lang="hu-HU" dirty="0"/>
          </a:p>
          <a:p>
            <a:pPr algn="ctr">
              <a:defRPr/>
            </a:pPr>
            <a:endParaRPr lang="hu-HU" dirty="0"/>
          </a:p>
          <a:p>
            <a:pPr algn="ctr">
              <a:defRPr/>
            </a:pPr>
            <a:endParaRPr lang="hu-HU" dirty="0"/>
          </a:p>
          <a:p>
            <a:pPr algn="ctr">
              <a:defRPr/>
            </a:pPr>
            <a:endParaRPr lang="hu-HU" dirty="0"/>
          </a:p>
          <a:p>
            <a:pPr algn="ctr">
              <a:defRPr/>
            </a:pPr>
            <a:endParaRPr lang="hu-HU" dirty="0"/>
          </a:p>
          <a:p>
            <a:pPr algn="ctr">
              <a:defRPr/>
            </a:pPr>
            <a:endParaRPr lang="hu-HU" dirty="0"/>
          </a:p>
        </p:txBody>
      </p:sp>
      <p:sp>
        <p:nvSpPr>
          <p:cNvPr id="10" name="Téglalap 9"/>
          <p:cNvSpPr/>
          <p:nvPr/>
        </p:nvSpPr>
        <p:spPr>
          <a:xfrm>
            <a:off x="5159375" y="3933826"/>
            <a:ext cx="1441450" cy="1582736"/>
          </a:xfrm>
          <a:prstGeom prst="rect">
            <a:avLst/>
          </a:prstGeom>
          <a:solidFill>
            <a:srgbClr val="9BBB59"/>
          </a:solidFill>
          <a:ln>
            <a:solidFill>
              <a:srgbClr val="9BBB59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dirty="0"/>
              <a:t>Európai Unió Katonai Bizottság</a:t>
            </a:r>
          </a:p>
        </p:txBody>
      </p:sp>
      <p:sp>
        <p:nvSpPr>
          <p:cNvPr id="11" name="Téglalap 10"/>
          <p:cNvSpPr/>
          <p:nvPr/>
        </p:nvSpPr>
        <p:spPr>
          <a:xfrm>
            <a:off x="3575050" y="3933826"/>
            <a:ext cx="1512888" cy="1582736"/>
          </a:xfrm>
          <a:prstGeom prst="rect">
            <a:avLst/>
          </a:prstGeom>
          <a:solidFill>
            <a:srgbClr val="9BBB59"/>
          </a:solidFill>
          <a:ln>
            <a:solidFill>
              <a:srgbClr val="9BBB59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dirty="0"/>
              <a:t>Polgári Válságkezelő Bizottság</a:t>
            </a:r>
          </a:p>
        </p:txBody>
      </p:sp>
      <p:cxnSp>
        <p:nvCxnSpPr>
          <p:cNvPr id="18" name="Egyenes összekötő nyíllal 17"/>
          <p:cNvCxnSpPr/>
          <p:nvPr/>
        </p:nvCxnSpPr>
        <p:spPr>
          <a:xfrm flipH="1">
            <a:off x="7391400" y="1700213"/>
            <a:ext cx="649288" cy="0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gyenes összekötő nyíllal 19"/>
          <p:cNvCxnSpPr/>
          <p:nvPr/>
        </p:nvCxnSpPr>
        <p:spPr>
          <a:xfrm>
            <a:off x="8399463" y="2349501"/>
            <a:ext cx="0" cy="358775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nyíllal 21"/>
          <p:cNvCxnSpPr/>
          <p:nvPr/>
        </p:nvCxnSpPr>
        <p:spPr>
          <a:xfrm flipV="1">
            <a:off x="2063750" y="3284539"/>
            <a:ext cx="0" cy="504825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gyenes összekötő nyíllal 23"/>
          <p:cNvCxnSpPr/>
          <p:nvPr/>
        </p:nvCxnSpPr>
        <p:spPr>
          <a:xfrm>
            <a:off x="10344150" y="2349501"/>
            <a:ext cx="0" cy="358775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églalap 24"/>
          <p:cNvSpPr/>
          <p:nvPr/>
        </p:nvSpPr>
        <p:spPr>
          <a:xfrm>
            <a:off x="9409114" y="2781301"/>
            <a:ext cx="1258887" cy="1584325"/>
          </a:xfrm>
          <a:prstGeom prst="rect">
            <a:avLst/>
          </a:prstGeom>
          <a:solidFill>
            <a:srgbClr val="C0504D"/>
          </a:solidFill>
          <a:ln>
            <a:solidFill>
              <a:srgbClr val="C0504D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dirty="0"/>
              <a:t>Európai Védelmi Ügynökség</a:t>
            </a:r>
          </a:p>
        </p:txBody>
      </p:sp>
      <p:sp>
        <p:nvSpPr>
          <p:cNvPr id="96271" name="Szövegdoboz 27"/>
          <p:cNvSpPr txBox="1">
            <a:spLocks noChangeArrowheads="1"/>
          </p:cNvSpPr>
          <p:nvPr/>
        </p:nvSpPr>
        <p:spPr bwMode="auto">
          <a:xfrm>
            <a:off x="3792539" y="3357563"/>
            <a:ext cx="15570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dirty="0"/>
              <a:t>Tanácsot ad</a:t>
            </a:r>
          </a:p>
        </p:txBody>
      </p:sp>
      <p:sp>
        <p:nvSpPr>
          <p:cNvPr id="96272" name="Szövegdoboz 29"/>
          <p:cNvSpPr txBox="1">
            <a:spLocks noChangeArrowheads="1"/>
          </p:cNvSpPr>
          <p:nvPr/>
        </p:nvSpPr>
        <p:spPr bwMode="auto">
          <a:xfrm>
            <a:off x="7248525" y="1773239"/>
            <a:ext cx="1024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u-HU" dirty="0"/>
              <a:t>Elnököl</a:t>
            </a:r>
          </a:p>
        </p:txBody>
      </p:sp>
      <p:sp>
        <p:nvSpPr>
          <p:cNvPr id="96273" name="Szövegdoboz 32"/>
          <p:cNvSpPr txBox="1">
            <a:spLocks noChangeArrowheads="1"/>
          </p:cNvSpPr>
          <p:nvPr/>
        </p:nvSpPr>
        <p:spPr bwMode="auto">
          <a:xfrm>
            <a:off x="8363744" y="2206407"/>
            <a:ext cx="9366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dirty="0"/>
              <a:t>   Vezet</a:t>
            </a:r>
          </a:p>
        </p:txBody>
      </p:sp>
      <p:cxnSp>
        <p:nvCxnSpPr>
          <p:cNvPr id="35" name="Egyenes összekötő nyíllal 34"/>
          <p:cNvCxnSpPr/>
          <p:nvPr/>
        </p:nvCxnSpPr>
        <p:spPr>
          <a:xfrm flipV="1">
            <a:off x="3719513" y="3284539"/>
            <a:ext cx="0" cy="504825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églalap 36"/>
          <p:cNvSpPr/>
          <p:nvPr/>
        </p:nvSpPr>
        <p:spPr>
          <a:xfrm>
            <a:off x="1774825" y="3860803"/>
            <a:ext cx="1728788" cy="1655759"/>
          </a:xfrm>
          <a:prstGeom prst="rect">
            <a:avLst/>
          </a:prstGeom>
          <a:solidFill>
            <a:srgbClr val="9BBB59"/>
          </a:solidFill>
          <a:ln>
            <a:solidFill>
              <a:srgbClr val="9BBB59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dirty="0"/>
              <a:t>Politikai és Katonai Munkacsoport</a:t>
            </a:r>
          </a:p>
          <a:p>
            <a:pPr algn="ctr">
              <a:defRPr/>
            </a:pPr>
            <a:r>
              <a:rPr lang="hu-HU" dirty="0"/>
              <a:t>(Elnöke a főképviselő) </a:t>
            </a:r>
          </a:p>
        </p:txBody>
      </p:sp>
      <p:cxnSp>
        <p:nvCxnSpPr>
          <p:cNvPr id="38" name="Egyenes összekötő nyíllal 37"/>
          <p:cNvCxnSpPr/>
          <p:nvPr/>
        </p:nvCxnSpPr>
        <p:spPr>
          <a:xfrm flipV="1">
            <a:off x="5303838" y="3284539"/>
            <a:ext cx="0" cy="504825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277" name="Szövegdoboz 38"/>
          <p:cNvSpPr txBox="1">
            <a:spLocks noChangeArrowheads="1"/>
          </p:cNvSpPr>
          <p:nvPr/>
        </p:nvSpPr>
        <p:spPr bwMode="auto">
          <a:xfrm>
            <a:off x="2208214" y="3357563"/>
            <a:ext cx="12057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u-HU" dirty="0"/>
              <a:t>Előkészít</a:t>
            </a:r>
          </a:p>
        </p:txBody>
      </p:sp>
      <p:sp>
        <p:nvSpPr>
          <p:cNvPr id="96278" name="Szövegdoboz 39"/>
          <p:cNvSpPr txBox="1">
            <a:spLocks noChangeArrowheads="1"/>
          </p:cNvSpPr>
          <p:nvPr/>
        </p:nvSpPr>
        <p:spPr bwMode="auto">
          <a:xfrm>
            <a:off x="9534128" y="2205722"/>
            <a:ext cx="9366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dirty="0"/>
              <a:t>   Vezet</a:t>
            </a:r>
          </a:p>
        </p:txBody>
      </p:sp>
      <p:sp>
        <p:nvSpPr>
          <p:cNvPr id="41" name="Téglalap 40"/>
          <p:cNvSpPr/>
          <p:nvPr/>
        </p:nvSpPr>
        <p:spPr>
          <a:xfrm>
            <a:off x="6888164" y="3716339"/>
            <a:ext cx="2376487" cy="865187"/>
          </a:xfrm>
          <a:prstGeom prst="rect">
            <a:avLst/>
          </a:prstGeom>
          <a:solidFill>
            <a:srgbClr val="C0504D"/>
          </a:solidFill>
          <a:ln>
            <a:solidFill>
              <a:srgbClr val="C0504D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dirty="0"/>
              <a:t>Válságkezelési Tervezési Igazgatóság</a:t>
            </a:r>
          </a:p>
        </p:txBody>
      </p:sp>
      <p:sp>
        <p:nvSpPr>
          <p:cNvPr id="59" name="Téglalap 58"/>
          <p:cNvSpPr/>
          <p:nvPr/>
        </p:nvSpPr>
        <p:spPr>
          <a:xfrm>
            <a:off x="6888164" y="4652963"/>
            <a:ext cx="2376487" cy="863600"/>
          </a:xfrm>
          <a:prstGeom prst="rect">
            <a:avLst/>
          </a:prstGeom>
          <a:solidFill>
            <a:srgbClr val="C0504D"/>
          </a:solidFill>
          <a:ln>
            <a:solidFill>
              <a:srgbClr val="C0504D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dirty="0"/>
              <a:t>Polgári Tervezési és Irányítási Képesség</a:t>
            </a:r>
          </a:p>
        </p:txBody>
      </p:sp>
      <p:sp>
        <p:nvSpPr>
          <p:cNvPr id="96281" name="Szövegdoboz 61"/>
          <p:cNvSpPr txBox="1">
            <a:spLocks noChangeArrowheads="1"/>
          </p:cNvSpPr>
          <p:nvPr/>
        </p:nvSpPr>
        <p:spPr bwMode="auto">
          <a:xfrm>
            <a:off x="5780723" y="5499142"/>
            <a:ext cx="11074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u-HU" dirty="0"/>
              <a:t>Igazgat</a:t>
            </a:r>
          </a:p>
        </p:txBody>
      </p:sp>
      <p:sp>
        <p:nvSpPr>
          <p:cNvPr id="96282" name="Szövegdoboz 64"/>
          <p:cNvSpPr txBox="1">
            <a:spLocks noChangeArrowheads="1"/>
          </p:cNvSpPr>
          <p:nvPr/>
        </p:nvSpPr>
        <p:spPr bwMode="auto">
          <a:xfrm>
            <a:off x="5375276" y="3357564"/>
            <a:ext cx="13684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dirty="0"/>
              <a:t>Tanácsot ad</a:t>
            </a:r>
          </a:p>
        </p:txBody>
      </p:sp>
      <p:cxnSp>
        <p:nvCxnSpPr>
          <p:cNvPr id="68" name="Egyenes összekötő nyíllal 67"/>
          <p:cNvCxnSpPr/>
          <p:nvPr/>
        </p:nvCxnSpPr>
        <p:spPr>
          <a:xfrm>
            <a:off x="5582331" y="5551988"/>
            <a:ext cx="720725" cy="617538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églalap 77"/>
          <p:cNvSpPr/>
          <p:nvPr/>
        </p:nvSpPr>
        <p:spPr>
          <a:xfrm>
            <a:off x="6888164" y="5589588"/>
            <a:ext cx="2376487" cy="647700"/>
          </a:xfrm>
          <a:prstGeom prst="rect">
            <a:avLst/>
          </a:prstGeom>
          <a:solidFill>
            <a:srgbClr val="C0504D"/>
          </a:solidFill>
          <a:ln>
            <a:solidFill>
              <a:srgbClr val="C0504D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dirty="0"/>
              <a:t>Európai Unió Katonai Törzs</a:t>
            </a:r>
          </a:p>
        </p:txBody>
      </p:sp>
    </p:spTree>
    <p:extLst>
      <p:ext uri="{BB962C8B-B14F-4D97-AF65-F5344CB8AC3E}">
        <p14:creationId xmlns:p14="http://schemas.microsoft.com/office/powerpoint/2010/main" val="38855879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3652875"/>
            <a:ext cx="9144000" cy="1650926"/>
          </a:xfrm>
        </p:spPr>
        <p:txBody>
          <a:bodyPr rtlCol="0">
            <a:noAutofit/>
          </a:bodyPr>
          <a:lstStyle/>
          <a:p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3. </a:t>
            </a:r>
            <a:r>
              <a:rPr lang="hu-HU" sz="4000" dirty="0">
                <a:solidFill>
                  <a:srgbClr val="C00000"/>
                </a:solidFill>
              </a:rPr>
              <a:t>A magyar külpolitika 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intézmény- és szabályrendszere </a:t>
            </a:r>
          </a:p>
        </p:txBody>
      </p:sp>
    </p:spTree>
    <p:extLst>
      <p:ext uri="{BB962C8B-B14F-4D97-AF65-F5344CB8AC3E}">
        <p14:creationId xmlns:p14="http://schemas.microsoft.com/office/powerpoint/2010/main" val="41174679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47850" y="188914"/>
            <a:ext cx="8362950" cy="1119187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hu-HU" sz="3600" dirty="0">
                <a:solidFill>
                  <a:srgbClr val="C00000"/>
                </a:solidFill>
              </a:rPr>
              <a:t>A külügyi igazgatás fogalma,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szervei és sajátosságai</a:t>
            </a:r>
            <a:r>
              <a:rPr lang="hu-HU" sz="3600" dirty="0"/>
              <a:t>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99247" y="1567334"/>
            <a:ext cx="10252037" cy="4525963"/>
          </a:xfrm>
        </p:spPr>
        <p:txBody>
          <a:bodyPr/>
          <a:lstStyle/>
          <a:p>
            <a:pPr marL="341313" lvl="1" indent="-341313">
              <a:spcBef>
                <a:spcPct val="0"/>
              </a:spcBef>
              <a:buFont typeface="Arial" charset="0"/>
              <a:buChar char="•"/>
            </a:pPr>
            <a:r>
              <a:rPr lang="hu-HU" b="1" dirty="0">
                <a:cs typeface="Tahoma" pitchFamily="34" charset="0"/>
              </a:rPr>
              <a:t>Külügyi igazgatás:</a:t>
            </a:r>
            <a:r>
              <a:rPr lang="hu-HU" dirty="0">
                <a:cs typeface="Tahoma" pitchFamily="34" charset="0"/>
              </a:rPr>
              <a:t> </a:t>
            </a:r>
          </a:p>
          <a:p>
            <a:pPr marL="400050" lvl="2" indent="0" algn="just">
              <a:spcBef>
                <a:spcPct val="0"/>
              </a:spcBef>
              <a:buNone/>
            </a:pPr>
            <a:r>
              <a:rPr lang="hu-HU" dirty="0">
                <a:cs typeface="Tahoma" pitchFamily="34" charset="0"/>
              </a:rPr>
              <a:t>az állam érdekeit meghatározó döntések előkészítését és végrehajtását megvalósító szervek, hatáskörök összessége; szűk értelem (Külügyminisztérium, KüM), széles értelem (KüM + egyéb állami és önkormányzati szervek)</a:t>
            </a:r>
          </a:p>
          <a:p>
            <a:pPr marL="400050" lvl="2" indent="0" algn="just">
              <a:spcBef>
                <a:spcPct val="0"/>
              </a:spcBef>
              <a:buNone/>
            </a:pPr>
            <a:endParaRPr lang="hu-HU" dirty="0">
              <a:cs typeface="Tahoma" pitchFamily="34" charset="0"/>
            </a:endParaRPr>
          </a:p>
          <a:p>
            <a:pPr marL="341313" lvl="1" indent="-341313">
              <a:spcBef>
                <a:spcPct val="0"/>
              </a:spcBef>
              <a:buFont typeface="Arial" charset="0"/>
              <a:buChar char="•"/>
            </a:pPr>
            <a:r>
              <a:rPr lang="hu-HU" altLang="zh-CN" b="1" dirty="0">
                <a:cs typeface="Tahoma" pitchFamily="34" charset="0"/>
              </a:rPr>
              <a:t>A külügyi tevékenység jellemzői és sajátosságai</a:t>
            </a:r>
          </a:p>
          <a:p>
            <a:pPr marL="341313" lvl="1" indent="-341313">
              <a:spcBef>
                <a:spcPct val="0"/>
              </a:spcBef>
              <a:buFont typeface="Arial" charset="0"/>
              <a:buChar char="•"/>
            </a:pPr>
            <a:endParaRPr lang="hu-HU" b="1" dirty="0">
              <a:cs typeface="Tahoma" pitchFamily="34" charset="0"/>
            </a:endParaRPr>
          </a:p>
          <a:p>
            <a:pPr marL="341313" lvl="1" indent="-341313">
              <a:spcBef>
                <a:spcPct val="0"/>
              </a:spcBef>
              <a:buFont typeface="Arial" charset="0"/>
              <a:buChar char="•"/>
            </a:pPr>
            <a:r>
              <a:rPr lang="hu-HU" b="1" dirty="0">
                <a:cs typeface="Tahoma" pitchFamily="34" charset="0"/>
              </a:rPr>
              <a:t>Külpolitikai alapelvek, államcélok:</a:t>
            </a:r>
            <a:r>
              <a:rPr lang="hu-HU" dirty="0">
                <a:cs typeface="Tahoma" pitchFamily="34" charset="0"/>
              </a:rPr>
              <a:t> </a:t>
            </a:r>
          </a:p>
          <a:p>
            <a:pPr marL="341313" lvl="1" indent="-341313">
              <a:spcBef>
                <a:spcPct val="0"/>
              </a:spcBef>
              <a:buNone/>
            </a:pPr>
            <a:r>
              <a:rPr lang="hu-HU" dirty="0">
                <a:cs typeface="Tahoma" pitchFamily="34" charset="0"/>
              </a:rPr>
              <a:t>    Alaptörvény E) cikk (1); Alaptörvény Q) cikk (1)- (2)-(3)</a:t>
            </a:r>
          </a:p>
        </p:txBody>
      </p:sp>
    </p:spTree>
    <p:extLst>
      <p:ext uri="{BB962C8B-B14F-4D97-AF65-F5344CB8AC3E}">
        <p14:creationId xmlns:p14="http://schemas.microsoft.com/office/powerpoint/2010/main" val="19111074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08188" y="116632"/>
            <a:ext cx="82296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Az Országgyűlés szerepe</a:t>
            </a:r>
          </a:p>
        </p:txBody>
      </p:sp>
      <p:sp>
        <p:nvSpPr>
          <p:cNvPr id="105474" name="Tartalom helye 2"/>
          <p:cNvSpPr>
            <a:spLocks noGrp="1"/>
          </p:cNvSpPr>
          <p:nvPr>
            <p:ph idx="1"/>
          </p:nvPr>
        </p:nvSpPr>
        <p:spPr>
          <a:xfrm>
            <a:off x="580913" y="1538344"/>
            <a:ext cx="10772887" cy="4638619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  <a:spcAft>
                <a:spcPts val="200"/>
              </a:spcAft>
            </a:pPr>
            <a:r>
              <a:rPr lang="hu-HU" sz="2600" b="1" dirty="0">
                <a:cs typeface="Tahoma" pitchFamily="34" charset="0"/>
              </a:rPr>
              <a:t>Jogalkotási feladatkör:</a:t>
            </a:r>
            <a:r>
              <a:rPr lang="hu-HU" sz="2600" dirty="0">
                <a:cs typeface="Tahoma" pitchFamily="34" charset="0"/>
              </a:rPr>
              <a:t> a nemzetközi szerződést kihirdető törvény elfogadása</a:t>
            </a:r>
          </a:p>
          <a:p>
            <a:pPr>
              <a:spcBef>
                <a:spcPct val="0"/>
              </a:spcBef>
              <a:spcAft>
                <a:spcPts val="200"/>
              </a:spcAft>
            </a:pPr>
            <a:endParaRPr lang="hu-HU" sz="2600" dirty="0">
              <a:cs typeface="Tahoma" pitchFamily="34" charset="0"/>
            </a:endParaRPr>
          </a:p>
          <a:p>
            <a:pPr>
              <a:spcBef>
                <a:spcPct val="0"/>
              </a:spcBef>
              <a:spcAft>
                <a:spcPts val="200"/>
              </a:spcAft>
            </a:pPr>
            <a:r>
              <a:rPr lang="hu-HU" sz="2600" b="1" dirty="0">
                <a:cs typeface="Tahoma" pitchFamily="34" charset="0"/>
              </a:rPr>
              <a:t>Különleges jogrend kihirdetése</a:t>
            </a:r>
          </a:p>
          <a:p>
            <a:pPr>
              <a:spcBef>
                <a:spcPct val="0"/>
              </a:spcBef>
              <a:spcAft>
                <a:spcPts val="200"/>
              </a:spcAft>
            </a:pPr>
            <a:endParaRPr lang="hu-HU" sz="2600" b="1" dirty="0">
              <a:cs typeface="Tahoma" pitchFamily="34" charset="0"/>
            </a:endParaRPr>
          </a:p>
          <a:p>
            <a:pPr>
              <a:spcBef>
                <a:spcPct val="0"/>
              </a:spcBef>
              <a:spcAft>
                <a:spcPts val="200"/>
              </a:spcAft>
            </a:pPr>
            <a:r>
              <a:rPr lang="hu-HU" sz="2600" b="1" dirty="0">
                <a:cs typeface="Tahoma" pitchFamily="34" charset="0"/>
              </a:rPr>
              <a:t>A Kormány külpolitikai tevékenységének ellenőrzése: </a:t>
            </a:r>
            <a:r>
              <a:rPr lang="hu-HU" sz="2600" dirty="0">
                <a:cs typeface="Tahoma" pitchFamily="34" charset="0"/>
              </a:rPr>
              <a:t>(interpellációs jog, beszámoltatási jog)</a:t>
            </a:r>
          </a:p>
          <a:p>
            <a:pPr lvl="1">
              <a:spcBef>
                <a:spcPct val="0"/>
              </a:spcBef>
              <a:spcAft>
                <a:spcPts val="200"/>
              </a:spcAft>
              <a:buFont typeface="Arial" charset="0"/>
              <a:buChar char="•"/>
            </a:pPr>
            <a:r>
              <a:rPr lang="hu-HU" sz="2600" dirty="0">
                <a:cs typeface="Tahoma" pitchFamily="34" charset="0"/>
              </a:rPr>
              <a:t>Az Országgyűlés Külügyi bizottsága</a:t>
            </a:r>
          </a:p>
          <a:p>
            <a:pPr lvl="1">
              <a:spcBef>
                <a:spcPct val="0"/>
              </a:spcBef>
              <a:spcAft>
                <a:spcPts val="200"/>
              </a:spcAft>
              <a:buFont typeface="Arial" charset="0"/>
              <a:buChar char="•"/>
            </a:pPr>
            <a:r>
              <a:rPr lang="hu-HU" sz="2600" dirty="0">
                <a:cs typeface="Tahoma" pitchFamily="34" charset="0"/>
              </a:rPr>
              <a:t>Az Országgyűlés Európai ügyek bizottsága</a:t>
            </a:r>
          </a:p>
          <a:p>
            <a:pPr lvl="1">
              <a:spcBef>
                <a:spcPct val="0"/>
              </a:spcBef>
              <a:spcAft>
                <a:spcPts val="200"/>
              </a:spcAft>
              <a:buFont typeface="Arial" charset="0"/>
              <a:buChar char="•"/>
            </a:pPr>
            <a:endParaRPr lang="hu-HU" sz="2600" dirty="0">
              <a:cs typeface="Tahoma" pitchFamily="34" charset="0"/>
            </a:endParaRPr>
          </a:p>
          <a:p>
            <a:pPr>
              <a:spcBef>
                <a:spcPct val="0"/>
              </a:spcBef>
              <a:spcAft>
                <a:spcPts val="200"/>
              </a:spcAft>
            </a:pPr>
            <a:r>
              <a:rPr lang="hu-HU" sz="2600" b="1" dirty="0">
                <a:cs typeface="Tahoma" pitchFamily="34" charset="0"/>
              </a:rPr>
              <a:t>Az Országgyűlés elnökének szerepköre</a:t>
            </a:r>
          </a:p>
          <a:p>
            <a:pPr lvl="1">
              <a:spcBef>
                <a:spcPct val="0"/>
              </a:spcBef>
              <a:spcAft>
                <a:spcPts val="200"/>
              </a:spcAft>
              <a:buFont typeface="Arial" charset="0"/>
              <a:buChar char="•"/>
            </a:pPr>
            <a:r>
              <a:rPr lang="hu-HU" sz="2600" dirty="0">
                <a:cs typeface="Tahoma" pitchFamily="34" charset="0"/>
              </a:rPr>
              <a:t>Az Országgyűlés Külügyi Igazgatósága</a:t>
            </a:r>
          </a:p>
          <a:p>
            <a:pPr lvl="2">
              <a:spcBef>
                <a:spcPct val="0"/>
              </a:spcBef>
              <a:spcAft>
                <a:spcPts val="200"/>
              </a:spcAft>
            </a:pPr>
            <a:r>
              <a:rPr lang="hu-HU" sz="2600" dirty="0">
                <a:cs typeface="Tahoma" pitchFamily="34" charset="0"/>
              </a:rPr>
              <a:t>Az OGY „külügyminisztériuma”</a:t>
            </a:r>
          </a:p>
        </p:txBody>
      </p:sp>
    </p:spTree>
    <p:extLst>
      <p:ext uri="{BB962C8B-B14F-4D97-AF65-F5344CB8AC3E}">
        <p14:creationId xmlns:p14="http://schemas.microsoft.com/office/powerpoint/2010/main" val="23705319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81200" y="115888"/>
            <a:ext cx="82296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A Köztársasági elnök szerepe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50006" y="1171977"/>
            <a:ext cx="10026202" cy="549738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hu-HU" sz="2400" b="1" dirty="0">
                <a:cs typeface="Tahoma" pitchFamily="34" charset="0"/>
              </a:rPr>
              <a:t>Képviseli</a:t>
            </a:r>
            <a:r>
              <a:rPr lang="hu-HU" sz="2400" dirty="0">
                <a:cs typeface="Tahoma" pitchFamily="34" charset="0"/>
              </a:rPr>
              <a:t> Magyarországot</a:t>
            </a:r>
          </a:p>
          <a:p>
            <a:pPr>
              <a:spcBef>
                <a:spcPts val="0"/>
              </a:spcBef>
              <a:defRPr/>
            </a:pPr>
            <a:r>
              <a:rPr lang="hu-HU" sz="2400" b="1" dirty="0">
                <a:cs typeface="Tahoma" pitchFamily="34" charset="0"/>
              </a:rPr>
              <a:t>Elismeri</a:t>
            </a:r>
            <a:r>
              <a:rPr lang="hu-HU" sz="2400" dirty="0">
                <a:cs typeface="Tahoma" pitchFamily="34" charset="0"/>
              </a:rPr>
              <a:t> a nemzetközi szerződés kötelező hatályát</a:t>
            </a:r>
          </a:p>
          <a:p>
            <a:pPr>
              <a:spcBef>
                <a:spcPts val="0"/>
              </a:spcBef>
              <a:defRPr/>
            </a:pPr>
            <a:r>
              <a:rPr lang="hu-HU" sz="2400" b="1" dirty="0">
                <a:cs typeface="Tahoma" pitchFamily="34" charset="0"/>
              </a:rPr>
              <a:t>Aktív és passzív követküldési</a:t>
            </a:r>
            <a:r>
              <a:rPr lang="hu-HU" sz="2400" dirty="0">
                <a:cs typeface="Tahoma" pitchFamily="34" charset="0"/>
              </a:rPr>
              <a:t> jogot gyakorol</a:t>
            </a:r>
          </a:p>
          <a:p>
            <a:pPr marL="742950" lvl="2" indent="-342900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Magyar nagykövetek és követek megbízása</a:t>
            </a:r>
          </a:p>
          <a:p>
            <a:pPr marL="742950" lvl="2" indent="-342900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Más államok nagykövetei és követei megbízólevelének átvétele</a:t>
            </a:r>
          </a:p>
          <a:p>
            <a:pPr>
              <a:spcBef>
                <a:spcPts val="0"/>
              </a:spcBef>
              <a:defRPr/>
            </a:pPr>
            <a:r>
              <a:rPr lang="hu-HU" sz="2400" b="1" dirty="0">
                <a:cs typeface="Tahoma" pitchFamily="34" charset="0"/>
              </a:rPr>
              <a:t>Állampolgársági ügyek</a:t>
            </a:r>
          </a:p>
          <a:p>
            <a:pPr>
              <a:spcBef>
                <a:spcPts val="0"/>
              </a:spcBef>
              <a:defRPr/>
            </a:pPr>
            <a:r>
              <a:rPr lang="hu-HU" sz="2400" b="1" dirty="0">
                <a:cs typeface="Tahoma" pitchFamily="34" charset="0"/>
              </a:rPr>
              <a:t>Sándor Palota</a:t>
            </a:r>
          </a:p>
          <a:p>
            <a:pPr marL="742950" lvl="2" indent="-342900">
              <a:spcBef>
                <a:spcPts val="0"/>
              </a:spcBef>
              <a:defRPr/>
            </a:pPr>
            <a:r>
              <a:rPr lang="hu-HU" dirty="0">
                <a:cs typeface="Tahoma" pitchFamily="34" charset="0"/>
              </a:rPr>
              <a:t> Elnöki Titkárság,</a:t>
            </a:r>
          </a:p>
          <a:p>
            <a:pPr marL="742950" lvl="2" indent="-342900">
              <a:spcBef>
                <a:spcPts val="0"/>
              </a:spcBef>
              <a:defRPr/>
            </a:pPr>
            <a:r>
              <a:rPr lang="hu-HU" dirty="0">
                <a:cs typeface="Tahoma" pitchFamily="34" charset="0"/>
              </a:rPr>
              <a:t> Alkotmányossági és Jogi Igazgatóság,</a:t>
            </a:r>
          </a:p>
          <a:p>
            <a:pPr marL="742950" lvl="2" indent="-342900">
              <a:spcBef>
                <a:spcPts val="0"/>
              </a:spcBef>
              <a:defRPr/>
            </a:pPr>
            <a:r>
              <a:rPr lang="hu-HU" dirty="0">
                <a:cs typeface="Tahoma" pitchFamily="34" charset="0"/>
              </a:rPr>
              <a:t> Emberi Erőforrás és Projektmenedzsment Igazgatóság,</a:t>
            </a:r>
          </a:p>
          <a:p>
            <a:pPr marL="742950" lvl="2" indent="-342900">
              <a:spcBef>
                <a:spcPts val="0"/>
              </a:spcBef>
              <a:defRPr/>
            </a:pPr>
            <a:r>
              <a:rPr lang="hu-HU" dirty="0">
                <a:cs typeface="Tahoma" pitchFamily="34" charset="0"/>
              </a:rPr>
              <a:t> Gazdasági, Üzemeltetési és Műszaki Igazgatóság,</a:t>
            </a:r>
          </a:p>
          <a:p>
            <a:pPr marL="742950" lvl="2" indent="-342900">
              <a:spcBef>
                <a:spcPts val="0"/>
              </a:spcBef>
              <a:defRPr/>
            </a:pPr>
            <a:r>
              <a:rPr lang="hu-HU" dirty="0">
                <a:cs typeface="Tahoma" pitchFamily="34" charset="0"/>
              </a:rPr>
              <a:t> Honvédelmi Igazgatóság,</a:t>
            </a:r>
          </a:p>
          <a:p>
            <a:pPr marL="742950" lvl="2" indent="-342900">
              <a:spcBef>
                <a:spcPts val="0"/>
              </a:spcBef>
              <a:defRPr/>
            </a:pPr>
            <a:r>
              <a:rPr lang="hu-HU" dirty="0">
                <a:cs typeface="Tahoma" pitchFamily="34" charset="0"/>
              </a:rPr>
              <a:t> Kommunikációs Igazgatóság,</a:t>
            </a:r>
          </a:p>
          <a:p>
            <a:pPr marL="742950" lvl="2" indent="-342900">
              <a:spcBef>
                <a:spcPts val="0"/>
              </a:spcBef>
              <a:defRPr/>
            </a:pPr>
            <a:r>
              <a:rPr lang="hu-HU" dirty="0">
                <a:cs typeface="Tahoma" pitchFamily="34" charset="0"/>
              </a:rPr>
              <a:t> Protokoll Igazgatóság,</a:t>
            </a:r>
          </a:p>
          <a:p>
            <a:pPr marL="742950" lvl="2" indent="-342900">
              <a:spcBef>
                <a:spcPts val="0"/>
              </a:spcBef>
              <a:defRPr/>
            </a:pPr>
            <a:r>
              <a:rPr lang="hu-HU" dirty="0">
                <a:cs typeface="Tahoma" pitchFamily="34" charset="0"/>
              </a:rPr>
              <a:t> Társadalmi és Nemzetközi Kapcsolatok Igazgatóság.</a:t>
            </a:r>
          </a:p>
        </p:txBody>
      </p:sp>
    </p:spTree>
    <p:extLst>
      <p:ext uri="{BB962C8B-B14F-4D97-AF65-F5344CB8AC3E}">
        <p14:creationId xmlns:p14="http://schemas.microsoft.com/office/powerpoint/2010/main" val="12200115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ím 1"/>
          <p:cNvSpPr>
            <a:spLocks noGrp="1"/>
          </p:cNvSpPr>
          <p:nvPr>
            <p:ph type="title" idx="4294967295"/>
          </p:nvPr>
        </p:nvSpPr>
        <p:spPr>
          <a:xfrm>
            <a:off x="1559496" y="287382"/>
            <a:ext cx="9144000" cy="1020717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A Kormány, a miniszterelnök és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a miniszterek külügyi feladatai</a:t>
            </a:r>
          </a:p>
        </p:txBody>
      </p:sp>
      <p:sp>
        <p:nvSpPr>
          <p:cNvPr id="107522" name="Tartalom helye 2"/>
          <p:cNvSpPr>
            <a:spLocks noGrp="1"/>
          </p:cNvSpPr>
          <p:nvPr>
            <p:ph idx="4294967295"/>
          </p:nvPr>
        </p:nvSpPr>
        <p:spPr>
          <a:xfrm>
            <a:off x="570641" y="1268414"/>
            <a:ext cx="11337185" cy="5589586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110000"/>
              </a:lnSpc>
              <a:spcBef>
                <a:spcPct val="0"/>
              </a:spcBef>
            </a:pPr>
            <a:r>
              <a:rPr lang="hu-HU" sz="2400" b="1" dirty="0">
                <a:cs typeface="Tahoma" pitchFamily="34" charset="0"/>
              </a:rPr>
              <a:t>A külpolitikai tevékenység</a:t>
            </a:r>
            <a:r>
              <a:rPr lang="hu-HU" sz="2400" dirty="0">
                <a:cs typeface="Tahoma" pitchFamily="34" charset="0"/>
              </a:rPr>
              <a:t>et elsősorban a kormányfő és a  külügyminiszter látja el.</a:t>
            </a: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</a:pPr>
            <a:endParaRPr lang="hu-HU" sz="2400" dirty="0">
              <a:cs typeface="Tahoma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</a:pPr>
            <a:r>
              <a:rPr lang="hu-HU" sz="2400" b="1" dirty="0">
                <a:cs typeface="Tahoma" pitchFamily="34" charset="0"/>
              </a:rPr>
              <a:t>A Kormány:</a:t>
            </a:r>
            <a:r>
              <a:rPr lang="hu-HU" sz="2400" dirty="0">
                <a:cs typeface="Tahoma" pitchFamily="34" charset="0"/>
              </a:rPr>
              <a:t> külpolitika fő vonalainak kidolgozása és annak gyakorlati irányítása, megvalósítása</a:t>
            </a: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</a:pPr>
            <a:endParaRPr lang="hu-HU" sz="2400" dirty="0">
              <a:cs typeface="Tahoma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</a:pPr>
            <a:r>
              <a:rPr lang="hu-HU" sz="2400" b="1" dirty="0">
                <a:cs typeface="Tahoma" pitchFamily="34" charset="0"/>
              </a:rPr>
              <a:t>A Kormányfő:</a:t>
            </a:r>
            <a:r>
              <a:rPr lang="hu-HU" sz="2400" dirty="0">
                <a:cs typeface="Tahoma" pitchFamily="34" charset="0"/>
              </a:rPr>
              <a:t> a külkapcsolatok terén képviseleti joga teljes körű, formális meghatalmazásra nincs szüksége.</a:t>
            </a: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</a:pPr>
            <a:endParaRPr lang="hu-HU" sz="2400" dirty="0">
              <a:cs typeface="Tahoma" pitchFamily="34" charset="0"/>
            </a:endParaRPr>
          </a:p>
          <a:p>
            <a:pPr algn="just">
              <a:lnSpc>
                <a:spcPct val="110000"/>
              </a:lnSpc>
              <a:spcBef>
                <a:spcPct val="0"/>
              </a:spcBef>
            </a:pPr>
            <a:r>
              <a:rPr lang="hu-HU" sz="2400" b="1" dirty="0">
                <a:cs typeface="Tahoma" pitchFamily="34" charset="0"/>
              </a:rPr>
              <a:t>A Miniszterelnök Nemzetbiztonsági Főtanácsadója: </a:t>
            </a:r>
            <a:r>
              <a:rPr lang="hu-HU" sz="2400" dirty="0">
                <a:cs typeface="Tahoma" pitchFamily="34" charset="0"/>
              </a:rPr>
              <a:t>a miniszterelnök nemzetbiztonsági, honvédelmi, valamint rendvédelmi tevékenységének koordinálása; a kormányzati döntéshozatal és döntés-előkészítés nemzetbiztonsági, honvédelmi, és rendvédelmi politikai, stratégiai, külpolitikai és közpolitikai szempontú nyomon követése; a védelmi és biztonsági tevékenységek koordinálása; a miniszterelnöki háttéranyagok, felkészítők, elemzések előkészítése. Vezeti a Védelmi Tanács üléseit.</a:t>
            </a:r>
          </a:p>
        </p:txBody>
      </p:sp>
    </p:spTree>
    <p:extLst>
      <p:ext uri="{BB962C8B-B14F-4D97-AF65-F5344CB8AC3E}">
        <p14:creationId xmlns:p14="http://schemas.microsoft.com/office/powerpoint/2010/main" val="42004984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A230C-03FE-F03B-34D3-9C4026D06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ím 1">
            <a:extLst>
              <a:ext uri="{FF2B5EF4-FFF2-40B4-BE49-F238E27FC236}">
                <a16:creationId xmlns:a16="http://schemas.microsoft.com/office/drawing/2014/main" id="{A4BFA72F-83E9-1D12-9AF1-826645779B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59496" y="287382"/>
            <a:ext cx="9144000" cy="1020717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A Kormány, a miniszterelnök és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a miniszterek külügyi feladatai</a:t>
            </a:r>
          </a:p>
        </p:txBody>
      </p:sp>
      <p:sp>
        <p:nvSpPr>
          <p:cNvPr id="107522" name="Tartalom helye 2">
            <a:extLst>
              <a:ext uri="{FF2B5EF4-FFF2-40B4-BE49-F238E27FC236}">
                <a16:creationId xmlns:a16="http://schemas.microsoft.com/office/drawing/2014/main" id="{E07ABE0C-DC02-59D7-FF78-94D212917A5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5017" y="1268414"/>
            <a:ext cx="11158430" cy="5249952"/>
          </a:xfrm>
        </p:spPr>
        <p:txBody>
          <a:bodyPr>
            <a:normAutofit fontScale="92500"/>
          </a:bodyPr>
          <a:lstStyle/>
          <a:p>
            <a:pPr algn="just">
              <a:spcBef>
                <a:spcPct val="0"/>
              </a:spcBef>
            </a:pPr>
            <a:r>
              <a:rPr lang="hu-HU" sz="2400" b="1" dirty="0">
                <a:cs typeface="Tahoma" pitchFamily="34" charset="0"/>
              </a:rPr>
              <a:t>A Miniszterelnökséget vezető miniszter:</a:t>
            </a:r>
            <a:r>
              <a:rPr lang="hu-HU" sz="2400" dirty="0">
                <a:cs typeface="Tahoma" pitchFamily="34" charset="0"/>
              </a:rPr>
              <a:t> ellátja a miniszterelnök és a Kormány körüli állami protokollteendőket, felel a miniszterelnök külföldre történő kiutazásaival kapcsolatos feladatok ellátásáért, a nemzetközi állami rendezvények szervezéséért és lebonyolításáért. 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hu-HU" sz="2400" dirty="0">
                <a:cs typeface="Tahoma" pitchFamily="34" charset="0"/>
              </a:rPr>
              <a:t>  További feladatai: uniós ügyek kormányzati koordinációja, képviselet az EU  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hu-HU" sz="2400" dirty="0">
                <a:cs typeface="Tahoma" pitchFamily="34" charset="0"/>
              </a:rPr>
              <a:t>  Általános Ügyek Tanácsában; képviselet az EU bíróságai előtt.</a:t>
            </a:r>
          </a:p>
          <a:p>
            <a:pPr algn="just">
              <a:spcBef>
                <a:spcPct val="0"/>
              </a:spcBef>
            </a:pPr>
            <a:endParaRPr lang="hu-HU" sz="2400" b="1" dirty="0">
              <a:cs typeface="Tahoma" pitchFamily="34" charset="0"/>
            </a:endParaRPr>
          </a:p>
          <a:p>
            <a:pPr algn="just">
              <a:spcBef>
                <a:spcPct val="0"/>
              </a:spcBef>
            </a:pPr>
            <a:r>
              <a:rPr lang="hu-HU" sz="2400" b="1" dirty="0">
                <a:cs typeface="Tahoma" pitchFamily="34" charset="0"/>
              </a:rPr>
              <a:t>EKTB </a:t>
            </a:r>
            <a:r>
              <a:rPr lang="hu-HU" sz="2400" dirty="0">
                <a:cs typeface="Tahoma" pitchFamily="34" charset="0"/>
              </a:rPr>
              <a:t>Feladata az uniós ügyek kormányzati koordinációja, valamint az uniós tagságból fakadó feladatok előkészítésének és végrehajtásának koordinálása és ellenőrzése, és a tárgyalási álláspontok előkészítése és összehangolása. További speciális feladatok. </a:t>
            </a:r>
          </a:p>
          <a:p>
            <a:pPr algn="just">
              <a:spcBef>
                <a:spcPct val="0"/>
              </a:spcBef>
            </a:pPr>
            <a:endParaRPr lang="hu-HU" sz="2400" b="1" dirty="0">
              <a:cs typeface="Tahoma" pitchFamily="34" charset="0"/>
            </a:endParaRPr>
          </a:p>
          <a:p>
            <a:pPr algn="just">
              <a:spcBef>
                <a:spcPct val="0"/>
              </a:spcBef>
            </a:pPr>
            <a:r>
              <a:rPr lang="hu-HU" sz="2400" b="1" dirty="0">
                <a:cs typeface="Tahoma" pitchFamily="34" charset="0"/>
              </a:rPr>
              <a:t>Igazságügyi Minisztériumot vezető miniszter </a:t>
            </a:r>
            <a:r>
              <a:rPr lang="hu-HU" sz="2400" dirty="0">
                <a:cs typeface="Tahoma" pitchFamily="34" charset="0"/>
              </a:rPr>
              <a:t>nemzetközi szerződések jogszabályi kereteinek kidolgozása, jogharmonizáció </a:t>
            </a:r>
          </a:p>
          <a:p>
            <a:pPr algn="just">
              <a:spcBef>
                <a:spcPct val="0"/>
              </a:spcBef>
            </a:pPr>
            <a:endParaRPr lang="hu-HU" sz="2400" b="1" dirty="0">
              <a:cs typeface="Tahoma" pitchFamily="34" charset="0"/>
            </a:endParaRPr>
          </a:p>
          <a:p>
            <a:pPr algn="just">
              <a:spcBef>
                <a:spcPct val="0"/>
              </a:spcBef>
            </a:pPr>
            <a:r>
              <a:rPr lang="hu-HU" sz="2400" b="1" dirty="0">
                <a:cs typeface="Tahoma" pitchFamily="34" charset="0"/>
              </a:rPr>
              <a:t>Más miniszterek:</a:t>
            </a:r>
            <a:r>
              <a:rPr lang="hu-HU" sz="2400" dirty="0">
                <a:cs typeface="Tahoma" pitchFamily="34" charset="0"/>
              </a:rPr>
              <a:t> szakterületi nemzetközi szerződések előkészítése, felhatalmazás alapján képviselet az EU-ban</a:t>
            </a:r>
          </a:p>
        </p:txBody>
      </p:sp>
    </p:spTree>
    <p:extLst>
      <p:ext uri="{BB962C8B-B14F-4D97-AF65-F5344CB8AC3E}">
        <p14:creationId xmlns:p14="http://schemas.microsoft.com/office/powerpoint/2010/main" val="1672527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3652875"/>
            <a:ext cx="9144000" cy="165092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 A nemzetközi kapcsolatok alapfogalmai és nemzetközi jogi alapvetés</a:t>
            </a:r>
          </a:p>
        </p:txBody>
      </p:sp>
    </p:spTree>
    <p:extLst>
      <p:ext uri="{BB962C8B-B14F-4D97-AF65-F5344CB8AC3E}">
        <p14:creationId xmlns:p14="http://schemas.microsoft.com/office/powerpoint/2010/main" val="10326182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ím 1"/>
          <p:cNvSpPr>
            <a:spLocks noGrp="1"/>
          </p:cNvSpPr>
          <p:nvPr>
            <p:ph type="title" idx="4294967295"/>
          </p:nvPr>
        </p:nvSpPr>
        <p:spPr>
          <a:xfrm>
            <a:off x="1075765" y="235951"/>
            <a:ext cx="9567754" cy="1417638"/>
          </a:xfrm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A külügyminiszter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feladat- és hatáskörei</a:t>
            </a:r>
          </a:p>
        </p:txBody>
      </p:sp>
      <p:sp>
        <p:nvSpPr>
          <p:cNvPr id="51203" name="Tartalom helye 2"/>
          <p:cNvSpPr>
            <a:spLocks noGrp="1"/>
          </p:cNvSpPr>
          <p:nvPr>
            <p:ph idx="4294967295"/>
          </p:nvPr>
        </p:nvSpPr>
        <p:spPr>
          <a:xfrm>
            <a:off x="828339" y="1398494"/>
            <a:ext cx="10531735" cy="5223555"/>
          </a:xfrm>
        </p:spPr>
        <p:txBody>
          <a:bodyPr rtlCol="0">
            <a:noAutofit/>
          </a:bodyPr>
          <a:lstStyle/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hu-HU" b="1" dirty="0">
                <a:ea typeface="+mn-ea"/>
                <a:cs typeface="Tahoma" pitchFamily="34" charset="0"/>
              </a:rPr>
              <a:t>A Kormány </a:t>
            </a:r>
            <a:r>
              <a:rPr lang="hu-HU" b="1" dirty="0">
                <a:cs typeface="Tahoma" pitchFamily="34" charset="0"/>
              </a:rPr>
              <a:t>Statútum szerint a </a:t>
            </a:r>
            <a:r>
              <a:rPr lang="hu-HU" b="1" dirty="0">
                <a:ea typeface="+mn-ea"/>
                <a:cs typeface="Tahoma" pitchFamily="34" charset="0"/>
              </a:rPr>
              <a:t>külügyminiszter az alábbi területekért visel felelősséget: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hu-HU" sz="2400" dirty="0"/>
              <a:t>Kulturális diplomáciáért és a külföldi magyar kulturális intézetekért,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hu-HU" sz="2400" dirty="0"/>
              <a:t>Külpolitikáért,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hu-HU" sz="2400" dirty="0"/>
              <a:t>Polgári hírszerzési tevékenység irányításáért,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hu-HU" sz="2400" dirty="0"/>
              <a:t>Üldözött keresztények megsegítéséért és a Hungary </a:t>
            </a:r>
            <a:r>
              <a:rPr lang="hu-HU" sz="2400" dirty="0" err="1"/>
              <a:t>Helps</a:t>
            </a:r>
            <a:r>
              <a:rPr lang="hu-HU" sz="2400" dirty="0"/>
              <a:t> Program megvalósításáért</a:t>
            </a:r>
          </a:p>
          <a:p>
            <a:pPr marL="0" lvl="1" indent="0">
              <a:spcBef>
                <a:spcPts val="0"/>
              </a:spcBef>
              <a:buNone/>
              <a:defRPr/>
            </a:pPr>
            <a:endParaRPr lang="hu-HU" b="1" dirty="0">
              <a:ea typeface="+mn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6344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ím 1"/>
          <p:cNvSpPr>
            <a:spLocks noGrp="1"/>
          </p:cNvSpPr>
          <p:nvPr>
            <p:ph type="title" idx="4294967295"/>
          </p:nvPr>
        </p:nvSpPr>
        <p:spPr>
          <a:xfrm>
            <a:off x="1343472" y="106010"/>
            <a:ext cx="9144000" cy="1417638"/>
          </a:xfrm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A külügyminiszter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feladat- és hatáskörei</a:t>
            </a:r>
          </a:p>
        </p:txBody>
      </p:sp>
      <p:sp>
        <p:nvSpPr>
          <p:cNvPr id="51203" name="Tartalom helye 2"/>
          <p:cNvSpPr>
            <a:spLocks noGrp="1"/>
          </p:cNvSpPr>
          <p:nvPr>
            <p:ph idx="4294967295"/>
          </p:nvPr>
        </p:nvSpPr>
        <p:spPr>
          <a:xfrm>
            <a:off x="534473" y="1358720"/>
            <a:ext cx="10818254" cy="5499279"/>
          </a:xfrm>
        </p:spPr>
        <p:txBody>
          <a:bodyPr rtlCol="0">
            <a:noAutofit/>
          </a:bodyPr>
          <a:lstStyle/>
          <a:p>
            <a:pPr marL="0" lvl="1" indent="0">
              <a:spcBef>
                <a:spcPts val="0"/>
              </a:spcBef>
              <a:buNone/>
              <a:defRPr/>
            </a:pPr>
            <a:r>
              <a:rPr lang="hu-HU" b="1" dirty="0">
                <a:cs typeface="Tahoma" pitchFamily="34" charset="0"/>
              </a:rPr>
              <a:t>Külpolitikai felelősségi körei: </a:t>
            </a:r>
          </a:p>
          <a:p>
            <a:pPr marL="342000" lvl="1" indent="-342900">
              <a:spcBef>
                <a:spcPts val="0"/>
              </a:spcBef>
              <a:defRPr/>
            </a:pPr>
            <a:endParaRPr lang="hu-HU" b="1" dirty="0">
              <a:cs typeface="Tahoma" pitchFamily="34" charset="0"/>
            </a:endParaRPr>
          </a:p>
          <a:p>
            <a:pPr marL="742050" lvl="2" indent="-270000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a </a:t>
            </a:r>
            <a:r>
              <a:rPr lang="hu-HU" sz="2400" dirty="0" err="1">
                <a:cs typeface="Tahoma" pitchFamily="34" charset="0"/>
              </a:rPr>
              <a:t>kül</a:t>
            </a:r>
            <a:r>
              <a:rPr lang="hu-HU" sz="2400" dirty="0">
                <a:cs typeface="Tahoma" pitchFamily="34" charset="0"/>
              </a:rPr>
              <a:t>-, biztonság- és védelempolitika, </a:t>
            </a:r>
          </a:p>
          <a:p>
            <a:pPr marL="742050" lvl="2" indent="-270000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az egységes külpolitika koordinálása, </a:t>
            </a:r>
          </a:p>
          <a:p>
            <a:pPr marL="742050" lvl="2" indent="-270000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Magyarország képviselete a nemzetközi szervezetekben, </a:t>
            </a:r>
          </a:p>
          <a:p>
            <a:pPr marL="742050" lvl="2" indent="-270000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a konzuli szolgálat irányítása, </a:t>
            </a:r>
          </a:p>
          <a:p>
            <a:pPr marL="742050" lvl="2" indent="-270000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a nemzetközi szerződésekkel kapcsolatos eljárások koordinációja, </a:t>
            </a:r>
          </a:p>
          <a:p>
            <a:pPr marL="742050" lvl="2" indent="-270000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a nemzetközi fejlesztési együttműködések</a:t>
            </a:r>
          </a:p>
          <a:p>
            <a:pPr marL="742050" lvl="2" indent="-270000">
              <a:spcBef>
                <a:spcPts val="0"/>
              </a:spcBef>
              <a:defRPr/>
            </a:pPr>
            <a:r>
              <a:rPr lang="hu-HU" sz="2400" dirty="0"/>
              <a:t>koordinálja és irányítja a kormányzati nemzetközi humanitárius segítségnyújtást,</a:t>
            </a:r>
          </a:p>
          <a:p>
            <a:pPr marL="742050" lvl="2" indent="-270000">
              <a:spcBef>
                <a:spcPts val="0"/>
              </a:spcBef>
              <a:defRPr/>
            </a:pPr>
            <a:r>
              <a:rPr lang="hu-HU" sz="2400" dirty="0"/>
              <a:t>irányítja a tudománydiplomáciai tevékenységet,</a:t>
            </a:r>
          </a:p>
          <a:p>
            <a:pPr marL="742050" lvl="2" indent="-270000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diplomáciai protokoll, stb.…</a:t>
            </a:r>
          </a:p>
          <a:p>
            <a:pPr marL="472050" lvl="2" indent="0"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  <a:p>
            <a:pPr marL="342000" lvl="1" indent="-342900">
              <a:spcBef>
                <a:spcPts val="0"/>
              </a:spcBef>
              <a:defRPr/>
            </a:pPr>
            <a:r>
              <a:rPr lang="hu-HU" b="1" dirty="0">
                <a:cs typeface="Tahoma" pitchFamily="34" charset="0"/>
              </a:rPr>
              <a:t>A teljes felsorolást a Kormány Statútumban találjuk.</a:t>
            </a:r>
          </a:p>
          <a:p>
            <a:pPr marL="472050" lvl="2" indent="0">
              <a:spcBef>
                <a:spcPts val="0"/>
              </a:spcBef>
              <a:buNone/>
              <a:defRPr/>
            </a:pPr>
            <a:endParaRPr lang="hu-HU" sz="2200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5811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EAA50-6D60-E0A8-11B0-9D4E62F7E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ím 1">
            <a:extLst>
              <a:ext uri="{FF2B5EF4-FFF2-40B4-BE49-F238E27FC236}">
                <a16:creationId xmlns:a16="http://schemas.microsoft.com/office/drawing/2014/main" id="{2D471119-BD92-5FD1-11CF-1B762EFF60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0338" y="187990"/>
            <a:ext cx="11751323" cy="141763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</a:rPr>
              <a:t>A gazdasági és energetikai miniszter külgazdasági ügyekért viselt feladat- és hatásköre</a:t>
            </a:r>
          </a:p>
        </p:txBody>
      </p:sp>
      <p:sp>
        <p:nvSpPr>
          <p:cNvPr id="51203" name="Tartalom helye 2">
            <a:extLst>
              <a:ext uri="{FF2B5EF4-FFF2-40B4-BE49-F238E27FC236}">
                <a16:creationId xmlns:a16="http://schemas.microsoft.com/office/drawing/2014/main" id="{7473A9DC-0E76-D128-111B-C8C4F59E8DA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4473" y="1358720"/>
            <a:ext cx="11437188" cy="5193429"/>
          </a:xfrm>
        </p:spPr>
        <p:txBody>
          <a:bodyPr rtlCol="0">
            <a:noAutofit/>
          </a:bodyPr>
          <a:lstStyle/>
          <a:p>
            <a:pPr marL="0" lvl="1" indent="0">
              <a:spcBef>
                <a:spcPts val="0"/>
              </a:spcBef>
              <a:buNone/>
              <a:defRPr/>
            </a:pPr>
            <a:r>
              <a:rPr lang="hu-HU" b="1" dirty="0">
                <a:cs typeface="Tahoma" pitchFamily="34" charset="0"/>
              </a:rPr>
              <a:t>A miniszter külgazdasági felelősségi körei:</a:t>
            </a:r>
          </a:p>
          <a:p>
            <a:pPr marL="742050" lvl="2" indent="-270000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a Kormány külgazdasági politikájának kialakításáért, </a:t>
            </a:r>
          </a:p>
          <a:p>
            <a:pPr marL="742050" lvl="2" indent="-270000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Magyarország gazdasági érdekeinek külföldi érvényesítésért, </a:t>
            </a:r>
          </a:p>
          <a:p>
            <a:pPr marL="742050" lvl="2" indent="-270000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a külföldi nagyvállalatokkal kötött stratégiai együttműködésért, </a:t>
            </a:r>
          </a:p>
          <a:p>
            <a:pPr marL="742050" lvl="2" indent="-270000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a multilaterális kereskedelempolitikáért, </a:t>
            </a:r>
          </a:p>
          <a:p>
            <a:pPr marL="742050" lvl="2" indent="-270000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a Európai Duna Stratégia megvalósításának koordinációjáért, </a:t>
            </a:r>
          </a:p>
          <a:p>
            <a:pPr marL="742050" lvl="2" indent="-270000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a külgazdasági diplomata hálózat irányításáért</a:t>
            </a:r>
          </a:p>
          <a:p>
            <a:pPr lvl="1"/>
            <a:r>
              <a:rPr lang="hu-HU" dirty="0">
                <a:cs typeface="Tahoma" pitchFamily="34" charset="0"/>
              </a:rPr>
              <a:t>a turisztikai diplomata hálózat irányítása,</a:t>
            </a:r>
          </a:p>
          <a:p>
            <a:pPr lvl="1"/>
            <a:r>
              <a:rPr lang="hu-HU" dirty="0">
                <a:cs typeface="Tahoma" pitchFamily="34" charset="0"/>
              </a:rPr>
              <a:t>a beruházásvédelmi megállapodásokkal kapcsolatos feladatok ellátása,</a:t>
            </a:r>
          </a:p>
          <a:p>
            <a:pPr lvl="1"/>
            <a:r>
              <a:rPr lang="hu-HU" dirty="0">
                <a:cs typeface="Tahoma" pitchFamily="34" charset="0"/>
              </a:rPr>
              <a:t>közreműködik a digitális exportfejlesztés összehangolásában és támogatásában </a:t>
            </a:r>
            <a:r>
              <a:rPr lang="hu-HU" sz="2400" dirty="0">
                <a:cs typeface="Tahoma" pitchFamily="34" charset="0"/>
              </a:rPr>
              <a:t>stb.…</a:t>
            </a:r>
          </a:p>
          <a:p>
            <a:pPr lvl="1"/>
            <a:endParaRPr lang="hu-HU" sz="2400" dirty="0">
              <a:cs typeface="Tahoma" pitchFamily="34" charset="0"/>
            </a:endParaRPr>
          </a:p>
          <a:p>
            <a:pPr marL="342000" lvl="1" indent="-342900">
              <a:spcBef>
                <a:spcPts val="0"/>
              </a:spcBef>
              <a:defRPr/>
            </a:pPr>
            <a:r>
              <a:rPr lang="hu-HU" b="1" dirty="0">
                <a:cs typeface="Tahoma" pitchFamily="34" charset="0"/>
              </a:rPr>
              <a:t>A teljes felsorolást a Kormány Statútumban találjuk.</a:t>
            </a:r>
            <a:endParaRPr lang="hu-HU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9851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ím 1"/>
          <p:cNvSpPr>
            <a:spLocks noGrp="1"/>
          </p:cNvSpPr>
          <p:nvPr>
            <p:ph type="title" idx="4294967295"/>
          </p:nvPr>
        </p:nvSpPr>
        <p:spPr>
          <a:xfrm>
            <a:off x="1352509" y="309319"/>
            <a:ext cx="9726314" cy="1341438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A Külügyminisztérium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szervezete és működése</a:t>
            </a:r>
          </a:p>
        </p:txBody>
      </p:sp>
      <p:sp>
        <p:nvSpPr>
          <p:cNvPr id="61443" name="Tartalom helye 2"/>
          <p:cNvSpPr>
            <a:spLocks noGrp="1"/>
          </p:cNvSpPr>
          <p:nvPr>
            <p:ph idx="4294967295"/>
          </p:nvPr>
        </p:nvSpPr>
        <p:spPr>
          <a:xfrm>
            <a:off x="882127" y="1355246"/>
            <a:ext cx="10043260" cy="5013325"/>
          </a:xfrm>
        </p:spPr>
        <p:txBody>
          <a:bodyPr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endParaRPr lang="hu-HU" sz="1000" b="1" dirty="0">
              <a:cs typeface="Tahoma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hu-HU" b="1" dirty="0">
                <a:cs typeface="Tahoma" pitchFamily="34" charset="0"/>
              </a:rPr>
              <a:t>A minisztérium vezetői és feladataik elhatárolása</a:t>
            </a:r>
          </a:p>
          <a:p>
            <a:pPr marL="341313" lvl="1" indent="-342900">
              <a:spcBef>
                <a:spcPct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hu-HU" sz="2600" dirty="0">
                <a:cs typeface="Tahoma" pitchFamily="34" charset="0"/>
              </a:rPr>
              <a:t>miniszter</a:t>
            </a:r>
          </a:p>
          <a:p>
            <a:pPr marL="341313" lvl="1" indent="-342900">
              <a:spcBef>
                <a:spcPct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hu-HU" sz="2600" dirty="0">
                <a:cs typeface="Tahoma" pitchFamily="34" charset="0"/>
              </a:rPr>
              <a:t>államtitkárok</a:t>
            </a:r>
          </a:p>
          <a:p>
            <a:pPr marL="0" indent="0">
              <a:spcBef>
                <a:spcPct val="0"/>
              </a:spcBef>
              <a:buNone/>
            </a:pPr>
            <a:endParaRPr lang="hu-HU" b="1" dirty="0">
              <a:cs typeface="Tahoma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hu-HU" b="1" dirty="0">
                <a:cs typeface="Tahoma" pitchFamily="34" charset="0"/>
              </a:rPr>
              <a:t>A Külügyminisztérium önálló szervezeti egységei</a:t>
            </a:r>
          </a:p>
          <a:p>
            <a:pPr marL="341313" lvl="1" indent="-342900">
              <a:spcBef>
                <a:spcPct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hu-HU" sz="2600" dirty="0">
                <a:cs typeface="Tahoma" pitchFamily="34" charset="0"/>
              </a:rPr>
              <a:t>Területi főosztályok</a:t>
            </a:r>
          </a:p>
          <a:p>
            <a:pPr marL="341313" lvl="1" indent="-342900">
              <a:spcBef>
                <a:spcPct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hu-HU" sz="2600" dirty="0">
                <a:cs typeface="Tahoma" pitchFamily="34" charset="0"/>
              </a:rPr>
              <a:t>Szakmai főosztályok</a:t>
            </a:r>
          </a:p>
          <a:p>
            <a:pPr marL="341313" lvl="1" indent="-342900">
              <a:spcBef>
                <a:spcPct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hu-HU" sz="2600" dirty="0">
                <a:cs typeface="Tahoma" pitchFamily="34" charset="0"/>
              </a:rPr>
              <a:t>Funkcionális főosztályok</a:t>
            </a:r>
          </a:p>
          <a:p>
            <a:pPr marL="341313" lvl="1" indent="-342900">
              <a:spcBef>
                <a:spcPct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hu-HU" sz="2600" dirty="0">
                <a:cs typeface="Tahoma" pitchFamily="34" charset="0"/>
              </a:rPr>
              <a:t>Külképviseletek</a:t>
            </a:r>
          </a:p>
          <a:p>
            <a:pPr marL="341313" lvl="1" indent="-342900">
              <a:spcBef>
                <a:spcPct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hu-HU" sz="2600" dirty="0">
                <a:cs typeface="Tahoma" pitchFamily="34" charset="0"/>
              </a:rPr>
              <a:t>Kabinet és a politikai és szakmai felsővezetők titkársága</a:t>
            </a:r>
          </a:p>
          <a:p>
            <a:pPr marL="341313" lvl="1" indent="-342900">
              <a:spcBef>
                <a:spcPct val="0"/>
              </a:spcBef>
              <a:buNone/>
            </a:pPr>
            <a:endParaRPr lang="hu-HU" sz="2600" dirty="0">
              <a:cs typeface="Tahoma" pitchFamily="34" charset="0"/>
            </a:endParaRPr>
          </a:p>
          <a:p>
            <a:pPr marL="341313" lvl="1" indent="-342900">
              <a:spcBef>
                <a:spcPct val="0"/>
              </a:spcBef>
              <a:buNone/>
            </a:pPr>
            <a:endParaRPr lang="hu-HU" sz="22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6953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3644537"/>
            <a:ext cx="9144000" cy="1659264"/>
          </a:xfrm>
        </p:spPr>
        <p:txBody>
          <a:bodyPr rtlCol="0">
            <a:noAutofit/>
          </a:bodyPr>
          <a:lstStyle/>
          <a:p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4. </a:t>
            </a:r>
            <a:r>
              <a:rPr lang="hu-HU" sz="4000" dirty="0">
                <a:solidFill>
                  <a:srgbClr val="C00000"/>
                </a:solidFill>
              </a:rPr>
              <a:t>A magyar </a:t>
            </a:r>
            <a:r>
              <a:rPr lang="hu-HU" sz="4000" dirty="0" err="1">
                <a:solidFill>
                  <a:srgbClr val="C00000"/>
                </a:solidFill>
              </a:rPr>
              <a:t>kül</a:t>
            </a:r>
            <a:r>
              <a:rPr lang="hu-HU" sz="4000" dirty="0">
                <a:solidFill>
                  <a:srgbClr val="C00000"/>
                </a:solidFill>
              </a:rPr>
              <a:t>- és 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biztonságpolitika 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gyakorlati aspektusai</a:t>
            </a:r>
          </a:p>
        </p:txBody>
      </p:sp>
    </p:spTree>
    <p:extLst>
      <p:ext uri="{BB962C8B-B14F-4D97-AF65-F5344CB8AC3E}">
        <p14:creationId xmlns:p14="http://schemas.microsoft.com/office/powerpoint/2010/main" val="21412360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ím 1"/>
          <p:cNvSpPr>
            <a:spLocks noGrp="1"/>
          </p:cNvSpPr>
          <p:nvPr>
            <p:ph type="title" idx="4294967295"/>
          </p:nvPr>
        </p:nvSpPr>
        <p:spPr>
          <a:xfrm>
            <a:off x="1524000" y="0"/>
            <a:ext cx="9144000" cy="1341438"/>
          </a:xfrm>
        </p:spPr>
        <p:txBody>
          <a:bodyPr/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 külképviseletek</a:t>
            </a:r>
          </a:p>
        </p:txBody>
      </p:sp>
      <p:sp>
        <p:nvSpPr>
          <p:cNvPr id="54275" name="Tartalom helye 2"/>
          <p:cNvSpPr>
            <a:spLocks noGrp="1"/>
          </p:cNvSpPr>
          <p:nvPr>
            <p:ph idx="4294967295"/>
          </p:nvPr>
        </p:nvSpPr>
        <p:spPr>
          <a:xfrm>
            <a:off x="463639" y="1400601"/>
            <a:ext cx="11288333" cy="5226050"/>
          </a:xfrm>
        </p:spPr>
        <p:txBody>
          <a:bodyPr rtlCol="0">
            <a:noAutofit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sz="2600" b="1" dirty="0">
                <a:cs typeface="Tahoma" pitchFamily="34" charset="0"/>
              </a:rPr>
              <a:t>A külképviseletek fajtái</a:t>
            </a:r>
          </a:p>
          <a:p>
            <a:pPr marL="342000" lvl="1" indent="-342000" algn="just">
              <a:spcBef>
                <a:spcPts val="0"/>
              </a:spcBef>
              <a:defRPr/>
            </a:pPr>
            <a:r>
              <a:rPr lang="hu-HU" sz="2600" b="1" dirty="0">
                <a:cs typeface="Tahoma" pitchFamily="34" charset="0"/>
              </a:rPr>
              <a:t>Nagykövetségek</a:t>
            </a:r>
            <a:r>
              <a:rPr lang="hu-HU" sz="2600" dirty="0">
                <a:cs typeface="Tahoma" pitchFamily="34" charset="0"/>
              </a:rPr>
              <a:t> </a:t>
            </a:r>
          </a:p>
          <a:p>
            <a:pPr marL="342000" lvl="1" indent="-342000" algn="just">
              <a:spcBef>
                <a:spcPts val="0"/>
              </a:spcBef>
              <a:defRPr/>
            </a:pPr>
            <a:r>
              <a:rPr lang="hu-HU" sz="2600" b="1" dirty="0">
                <a:cs typeface="Tahoma" pitchFamily="34" charset="0"/>
              </a:rPr>
              <a:t>Konzuli képviseletek</a:t>
            </a:r>
            <a:r>
              <a:rPr lang="hu-HU" sz="2600" dirty="0">
                <a:cs typeface="Tahoma" pitchFamily="34" charset="0"/>
              </a:rPr>
              <a:t> </a:t>
            </a:r>
          </a:p>
          <a:p>
            <a:pPr marL="342000" lvl="1" indent="-342000" algn="just">
              <a:spcBef>
                <a:spcPts val="0"/>
              </a:spcBef>
              <a:defRPr/>
            </a:pPr>
            <a:r>
              <a:rPr lang="hu-HU" sz="2600" b="1" dirty="0">
                <a:cs typeface="Tahoma" pitchFamily="34" charset="0"/>
              </a:rPr>
              <a:t>Állandó képviseletek</a:t>
            </a:r>
            <a:r>
              <a:rPr lang="hu-HU" sz="2600" dirty="0">
                <a:cs typeface="Tahoma" pitchFamily="34" charset="0"/>
              </a:rPr>
              <a:t> (New Yorkban, Genfben és Bécsben az ENSZ mellett, EBESZ, ET, EU, NATO, UNESCO, OECD, WTO melletti képviseletek)</a:t>
            </a:r>
          </a:p>
          <a:p>
            <a:pPr marL="342000" lvl="1" indent="-342000" algn="just">
              <a:spcBef>
                <a:spcPts val="0"/>
              </a:spcBef>
              <a:defRPr/>
            </a:pPr>
            <a:r>
              <a:rPr lang="hu-HU" sz="2600" b="1" dirty="0">
                <a:cs typeface="Tahoma" pitchFamily="34" charset="0"/>
              </a:rPr>
              <a:t>Kereskedelmi képviseletek, hivatalok és irodák</a:t>
            </a:r>
          </a:p>
          <a:p>
            <a:pPr marL="342000" lvl="1" indent="-342000" algn="just">
              <a:spcBef>
                <a:spcPts val="0"/>
              </a:spcBef>
              <a:defRPr/>
            </a:pPr>
            <a:r>
              <a:rPr lang="hu-HU" sz="2600" b="1" dirty="0">
                <a:cs typeface="Tahoma" pitchFamily="34" charset="0"/>
              </a:rPr>
              <a:t>Külföldi magyar intézetek (pl.: Collegium Hungaricumok)</a:t>
            </a:r>
          </a:p>
          <a:p>
            <a:pPr lvl="1" algn="just">
              <a:spcBef>
                <a:spcPts val="0"/>
              </a:spcBef>
              <a:defRPr/>
            </a:pPr>
            <a:endParaRPr lang="hu-HU" sz="2600" dirty="0">
              <a:cs typeface="Tahoma" pitchFamily="34" charset="0"/>
            </a:endParaRPr>
          </a:p>
          <a:p>
            <a:pPr marL="0" lvl="1" indent="0" algn="just">
              <a:spcBef>
                <a:spcPts val="0"/>
              </a:spcBef>
              <a:buNone/>
              <a:defRPr/>
            </a:pPr>
            <a:r>
              <a:rPr lang="hu-HU" sz="2600" b="1" dirty="0">
                <a:cs typeface="Tahoma" pitchFamily="34" charset="0"/>
              </a:rPr>
              <a:t>A külképviselet és vezetőjének jogállása</a:t>
            </a:r>
            <a:r>
              <a:rPr lang="hu-HU" sz="2600" dirty="0">
                <a:cs typeface="Tahoma" pitchFamily="34" charset="0"/>
              </a:rPr>
              <a:t> a KüM </a:t>
            </a:r>
            <a:r>
              <a:rPr lang="hu-HU" sz="2600" dirty="0" err="1">
                <a:cs typeface="Tahoma" pitchFamily="34" charset="0"/>
              </a:rPr>
              <a:t>SzMSz-e</a:t>
            </a:r>
            <a:r>
              <a:rPr lang="hu-HU" sz="2600" dirty="0">
                <a:cs typeface="Tahoma" pitchFamily="34" charset="0"/>
              </a:rPr>
              <a:t> szerint </a:t>
            </a:r>
          </a:p>
        </p:txBody>
      </p:sp>
    </p:spTree>
    <p:extLst>
      <p:ext uri="{BB962C8B-B14F-4D97-AF65-F5344CB8AC3E}">
        <p14:creationId xmlns:p14="http://schemas.microsoft.com/office/powerpoint/2010/main" val="1621561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ím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A diplomáciai képviseletek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feladatköre</a:t>
            </a:r>
          </a:p>
        </p:txBody>
      </p:sp>
      <p:sp>
        <p:nvSpPr>
          <p:cNvPr id="55299" name="Tartalom helye 2"/>
          <p:cNvSpPr>
            <a:spLocks noGrp="1"/>
          </p:cNvSpPr>
          <p:nvPr>
            <p:ph idx="1"/>
          </p:nvPr>
        </p:nvSpPr>
        <p:spPr>
          <a:xfrm>
            <a:off x="792051" y="1341438"/>
            <a:ext cx="10876208" cy="5039890"/>
          </a:xfrm>
        </p:spPr>
        <p:txBody>
          <a:bodyPr rtlCol="0">
            <a:no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hu-HU" sz="2600" b="1" dirty="0">
                <a:cs typeface="Tahoma" pitchFamily="34" charset="0"/>
              </a:rPr>
              <a:t>Jogforrása: </a:t>
            </a:r>
          </a:p>
          <a:p>
            <a:pPr>
              <a:spcBef>
                <a:spcPts val="0"/>
              </a:spcBef>
              <a:defRPr/>
            </a:pPr>
            <a:r>
              <a:rPr lang="hu-HU" sz="2600" dirty="0">
                <a:cs typeface="Tahoma" pitchFamily="34" charset="0"/>
              </a:rPr>
              <a:t>a diplomáciai kapcsolatokról szóló 1961. évi bécsi egyezmény - Bécsi Diplomáciai Egyezmény</a:t>
            </a:r>
          </a:p>
          <a:p>
            <a:pPr>
              <a:spcBef>
                <a:spcPts val="0"/>
              </a:spcBef>
              <a:defRPr/>
            </a:pPr>
            <a:r>
              <a:rPr lang="hu-HU" sz="2600" dirty="0">
                <a:cs typeface="Tahoma" pitchFamily="34" charset="0"/>
              </a:rPr>
              <a:t>a diplomáciai képviselők ellen elkövetett bűncselekmények megelőzéséről és megbüntetéséről szóló, 1973. évi New York-i egyezmény </a:t>
            </a:r>
          </a:p>
          <a:p>
            <a:pPr>
              <a:spcBef>
                <a:spcPts val="0"/>
              </a:spcBef>
              <a:defRPr/>
            </a:pPr>
            <a:r>
              <a:rPr lang="hu-HU" sz="2600" dirty="0">
                <a:cs typeface="Tahoma" pitchFamily="34" charset="0"/>
              </a:rPr>
              <a:t>a külképviseletekről és a tartós külszolgálatról szóló 2016. évi LXXIII. törvény;</a:t>
            </a:r>
          </a:p>
          <a:p>
            <a:pPr marL="742050" lvl="2" indent="-342000">
              <a:spcBef>
                <a:spcPts val="0"/>
              </a:spcBef>
              <a:defRPr/>
            </a:pPr>
            <a:r>
              <a:rPr lang="hu-HU" sz="2600" b="1" dirty="0">
                <a:cs typeface="Tahoma" pitchFamily="34" charset="0"/>
              </a:rPr>
              <a:t>Képvisel… </a:t>
            </a:r>
            <a:r>
              <a:rPr lang="hu-HU" sz="2600" dirty="0">
                <a:cs typeface="Tahoma" pitchFamily="34" charset="0"/>
              </a:rPr>
              <a:t>(</a:t>
            </a:r>
            <a:r>
              <a:rPr lang="hu-HU" sz="2600" dirty="0" err="1">
                <a:cs typeface="Tahoma" pitchFamily="34" charset="0"/>
              </a:rPr>
              <a:t>representatio</a:t>
            </a:r>
            <a:r>
              <a:rPr lang="hu-HU" sz="2600" dirty="0">
                <a:cs typeface="Tahoma" pitchFamily="34" charset="0"/>
              </a:rPr>
              <a:t>)</a:t>
            </a:r>
          </a:p>
          <a:p>
            <a:pPr marL="742050" lvl="2" indent="-342000">
              <a:spcBef>
                <a:spcPts val="0"/>
              </a:spcBef>
              <a:defRPr/>
            </a:pPr>
            <a:r>
              <a:rPr lang="hu-HU" sz="2600" b="1" dirty="0">
                <a:cs typeface="Tahoma" pitchFamily="34" charset="0"/>
              </a:rPr>
              <a:t>Védelmez…</a:t>
            </a:r>
            <a:r>
              <a:rPr lang="hu-HU" sz="2600" dirty="0">
                <a:cs typeface="Tahoma" pitchFamily="34" charset="0"/>
              </a:rPr>
              <a:t> (</a:t>
            </a:r>
            <a:r>
              <a:rPr lang="hu-HU" sz="2600" dirty="0" err="1">
                <a:cs typeface="Tahoma" pitchFamily="34" charset="0"/>
              </a:rPr>
              <a:t>protectio</a:t>
            </a:r>
            <a:r>
              <a:rPr lang="hu-HU" sz="2600" dirty="0">
                <a:cs typeface="Tahoma" pitchFamily="34" charset="0"/>
              </a:rPr>
              <a:t>)</a:t>
            </a:r>
          </a:p>
          <a:p>
            <a:pPr marL="742050" lvl="2" indent="-342000">
              <a:spcBef>
                <a:spcPts val="0"/>
              </a:spcBef>
              <a:defRPr/>
            </a:pPr>
            <a:r>
              <a:rPr lang="hu-HU" sz="2600" b="1" dirty="0">
                <a:cs typeface="Tahoma" pitchFamily="34" charset="0"/>
              </a:rPr>
              <a:t>Tárgyal…</a:t>
            </a:r>
            <a:r>
              <a:rPr lang="hu-HU" sz="2600" dirty="0">
                <a:cs typeface="Tahoma" pitchFamily="34" charset="0"/>
              </a:rPr>
              <a:t> (</a:t>
            </a:r>
            <a:r>
              <a:rPr lang="hu-HU" sz="2600" dirty="0" err="1">
                <a:cs typeface="Tahoma" pitchFamily="34" charset="0"/>
              </a:rPr>
              <a:t>negotiatio</a:t>
            </a:r>
            <a:r>
              <a:rPr lang="hu-HU" sz="2600" dirty="0">
                <a:cs typeface="Tahoma" pitchFamily="34" charset="0"/>
              </a:rPr>
              <a:t>)</a:t>
            </a:r>
          </a:p>
          <a:p>
            <a:pPr marL="742050" lvl="2" indent="-342000">
              <a:spcBef>
                <a:spcPts val="0"/>
              </a:spcBef>
              <a:defRPr/>
            </a:pPr>
            <a:r>
              <a:rPr lang="hu-HU" sz="2600" b="1" dirty="0">
                <a:cs typeface="Tahoma" pitchFamily="34" charset="0"/>
              </a:rPr>
              <a:t>Tájékozódik…</a:t>
            </a:r>
            <a:r>
              <a:rPr lang="hu-HU" sz="2600" dirty="0">
                <a:cs typeface="Tahoma" pitchFamily="34" charset="0"/>
              </a:rPr>
              <a:t> (</a:t>
            </a:r>
            <a:r>
              <a:rPr lang="hu-HU" sz="2600" dirty="0" err="1">
                <a:cs typeface="Tahoma" pitchFamily="34" charset="0"/>
              </a:rPr>
              <a:t>informatio</a:t>
            </a:r>
            <a:r>
              <a:rPr lang="hu-HU" sz="2600" dirty="0">
                <a:cs typeface="Tahoma" pitchFamily="34" charset="0"/>
              </a:rPr>
              <a:t>)</a:t>
            </a:r>
          </a:p>
          <a:p>
            <a:pPr marL="742050" lvl="2" indent="-342000">
              <a:spcBef>
                <a:spcPts val="0"/>
              </a:spcBef>
              <a:defRPr/>
            </a:pPr>
            <a:r>
              <a:rPr lang="hu-HU" sz="2600" b="1" dirty="0">
                <a:cs typeface="Tahoma" pitchFamily="34" charset="0"/>
              </a:rPr>
              <a:t>Előmozdítja és fejleszti…</a:t>
            </a:r>
          </a:p>
          <a:p>
            <a:pPr marL="742050" lvl="2" indent="-342000">
              <a:spcBef>
                <a:spcPts val="0"/>
              </a:spcBef>
              <a:defRPr/>
            </a:pPr>
            <a:r>
              <a:rPr lang="hu-HU" sz="2600" b="1" dirty="0">
                <a:cs typeface="Tahoma" pitchFamily="34" charset="0"/>
              </a:rPr>
              <a:t>Konzuli tevékenységet is elláthat</a:t>
            </a:r>
          </a:p>
        </p:txBody>
      </p:sp>
    </p:spTree>
    <p:extLst>
      <p:ext uri="{BB962C8B-B14F-4D97-AF65-F5344CB8AC3E}">
        <p14:creationId xmlns:p14="http://schemas.microsoft.com/office/powerpoint/2010/main" val="18234161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ím 1"/>
          <p:cNvSpPr>
            <a:spLocks noGrp="1"/>
          </p:cNvSpPr>
          <p:nvPr>
            <p:ph type="title" idx="4294967295"/>
          </p:nvPr>
        </p:nvSpPr>
        <p:spPr>
          <a:xfrm>
            <a:off x="1524000" y="115888"/>
            <a:ext cx="9144000" cy="1192212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A diplomáciai képviselet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személyzete</a:t>
            </a:r>
          </a:p>
        </p:txBody>
      </p:sp>
      <p:sp>
        <p:nvSpPr>
          <p:cNvPr id="56323" name="Tartalom helye 2"/>
          <p:cNvSpPr>
            <a:spLocks noGrp="1"/>
          </p:cNvSpPr>
          <p:nvPr>
            <p:ph idx="4294967295"/>
          </p:nvPr>
        </p:nvSpPr>
        <p:spPr>
          <a:xfrm>
            <a:off x="1049628" y="1340768"/>
            <a:ext cx="10534918" cy="5150184"/>
          </a:xfrm>
        </p:spPr>
        <p:txBody>
          <a:bodyPr rtlCol="0">
            <a:noAutofit/>
          </a:bodyPr>
          <a:lstStyle/>
          <a:p>
            <a:pPr marL="342000" lvl="1" indent="-342000">
              <a:spcBef>
                <a:spcPts val="0"/>
              </a:spcBef>
              <a:defRPr/>
            </a:pPr>
            <a:r>
              <a:rPr lang="hu-HU" sz="2000" b="1" dirty="0">
                <a:cs typeface="Tahoma" pitchFamily="34" charset="0"/>
              </a:rPr>
              <a:t>A diplomáciai képviselet vezetője: </a:t>
            </a:r>
          </a:p>
          <a:p>
            <a:pPr lvl="1">
              <a:spcBef>
                <a:spcPts val="0"/>
              </a:spcBef>
              <a:buFont typeface="Times New Roman" panose="02020603050405020304" pitchFamily="18" charset="0"/>
              <a:buChar char="-"/>
              <a:defRPr/>
            </a:pPr>
            <a:r>
              <a:rPr lang="hu-HU" sz="2000" dirty="0">
                <a:cs typeface="Tahoma" pitchFamily="34" charset="0"/>
              </a:rPr>
              <a:t>rendkívüli és meghatalmazott nagykövet vagy állandó ügyvivő;</a:t>
            </a:r>
          </a:p>
          <a:p>
            <a:pPr lvl="1">
              <a:spcBef>
                <a:spcPts val="0"/>
              </a:spcBef>
              <a:buFont typeface="Times New Roman" panose="02020603050405020304" pitchFamily="18" charset="0"/>
              <a:buChar char="-"/>
              <a:defRPr/>
            </a:pPr>
            <a:r>
              <a:rPr lang="hu-HU" sz="2000" dirty="0">
                <a:cs typeface="Tahoma" pitchFamily="34" charset="0"/>
              </a:rPr>
              <a:t>a fogadó állam előzetes beleegyezése (</a:t>
            </a:r>
            <a:r>
              <a:rPr lang="hu-HU" sz="2000" dirty="0" err="1">
                <a:cs typeface="Tahoma" pitchFamily="34" charset="0"/>
              </a:rPr>
              <a:t>agrément</a:t>
            </a:r>
            <a:r>
              <a:rPr lang="hu-HU" sz="2000" dirty="0">
                <a:cs typeface="Tahoma" pitchFamily="34" charset="0"/>
              </a:rPr>
              <a:t>)</a:t>
            </a:r>
          </a:p>
          <a:p>
            <a:pPr marL="342000" lvl="1" indent="-342000">
              <a:spcBef>
                <a:spcPts val="0"/>
              </a:spcBef>
              <a:defRPr/>
            </a:pPr>
            <a:r>
              <a:rPr lang="hu-HU" sz="2000" b="1" dirty="0">
                <a:cs typeface="Tahoma" pitchFamily="34" charset="0"/>
              </a:rPr>
              <a:t>A diplomáciai személyzet</a:t>
            </a:r>
          </a:p>
          <a:p>
            <a:pPr lvl="1">
              <a:spcBef>
                <a:spcPts val="0"/>
              </a:spcBef>
              <a:buFont typeface="Times New Roman" panose="02020603050405020304" pitchFamily="18" charset="0"/>
              <a:buChar char="-"/>
              <a:defRPr/>
            </a:pPr>
            <a:r>
              <a:rPr lang="hu-HU" sz="2000" dirty="0">
                <a:cs typeface="Tahoma" pitchFamily="34" charset="0"/>
              </a:rPr>
              <a:t>első beosztott: az ideiglenes ügyvivő, egyben képviseletvezető-helyettes;</a:t>
            </a:r>
          </a:p>
          <a:p>
            <a:pPr lvl="1">
              <a:spcBef>
                <a:spcPts val="0"/>
              </a:spcBef>
              <a:buFont typeface="Times New Roman" panose="02020603050405020304" pitchFamily="18" charset="0"/>
              <a:buChar char="-"/>
              <a:defRPr/>
            </a:pPr>
            <a:r>
              <a:rPr lang="hu-HU" sz="2000" dirty="0">
                <a:cs typeface="Tahoma" pitchFamily="34" charset="0"/>
              </a:rPr>
              <a:t>segéd-attasé, attasé, titkár, tanácsos </a:t>
            </a:r>
          </a:p>
          <a:p>
            <a:pPr marL="342000" lvl="1" indent="-342000">
              <a:spcBef>
                <a:spcPts val="0"/>
              </a:spcBef>
              <a:defRPr/>
            </a:pPr>
            <a:r>
              <a:rPr lang="hu-HU" sz="2000" b="1" dirty="0">
                <a:cs typeface="Tahoma" pitchFamily="34" charset="0"/>
              </a:rPr>
              <a:t>Igazgatási és műszaki személyzet:</a:t>
            </a:r>
          </a:p>
          <a:p>
            <a:pPr lvl="1">
              <a:spcBef>
                <a:spcPts val="0"/>
              </a:spcBef>
              <a:buFont typeface="Times New Roman" panose="02020603050405020304" pitchFamily="18" charset="0"/>
              <a:buChar char="-"/>
              <a:defRPr/>
            </a:pPr>
            <a:r>
              <a:rPr lang="hu-HU" sz="2000" dirty="0">
                <a:cs typeface="Tahoma" pitchFamily="34" charset="0"/>
              </a:rPr>
              <a:t>adminisztratív és technikai személyzet (pl. titkárnő, tolmács, portás, biztonsági őr, gazdasági munkatárs)</a:t>
            </a:r>
          </a:p>
          <a:p>
            <a:pPr lvl="1">
              <a:spcBef>
                <a:spcPts val="0"/>
              </a:spcBef>
              <a:buFont typeface="Times New Roman" panose="02020603050405020304" pitchFamily="18" charset="0"/>
              <a:buChar char="-"/>
              <a:defRPr/>
            </a:pPr>
            <a:r>
              <a:rPr lang="hu-HU" sz="2000" dirty="0">
                <a:cs typeface="Tahoma" pitchFamily="34" charset="0"/>
              </a:rPr>
              <a:t>lehet helyi alkalmazott is (nem érvényes a </a:t>
            </a:r>
            <a:r>
              <a:rPr lang="hu-HU" sz="2000" dirty="0" err="1">
                <a:cs typeface="Tahoma" pitchFamily="34" charset="0"/>
              </a:rPr>
              <a:t>Külszolgtv</a:t>
            </a:r>
            <a:r>
              <a:rPr lang="hu-HU" sz="2000" dirty="0">
                <a:cs typeface="Tahoma" pitchFamily="34" charset="0"/>
              </a:rPr>
              <a:t>.)</a:t>
            </a:r>
          </a:p>
          <a:p>
            <a:pPr marL="342000" lvl="1" indent="-342000">
              <a:spcBef>
                <a:spcPts val="0"/>
              </a:spcBef>
              <a:defRPr/>
            </a:pPr>
            <a:r>
              <a:rPr lang="hu-HU" sz="2000" b="1" dirty="0">
                <a:cs typeface="Tahoma" pitchFamily="34" charset="0"/>
              </a:rPr>
              <a:t>Kisegítő személyzet</a:t>
            </a:r>
          </a:p>
          <a:p>
            <a:pPr lvl="1">
              <a:spcBef>
                <a:spcPts val="0"/>
              </a:spcBef>
              <a:buFont typeface="Times New Roman" panose="02020603050405020304" pitchFamily="18" charset="0"/>
              <a:buChar char="-"/>
              <a:defRPr/>
            </a:pPr>
            <a:r>
              <a:rPr lang="hu-HU" sz="2000" dirty="0">
                <a:cs typeface="Tahoma" pitchFamily="34" charset="0"/>
              </a:rPr>
              <a:t>pl. a gépkocsivezető, a szakács, a kertész, és a takarítószemélyzet</a:t>
            </a:r>
          </a:p>
          <a:p>
            <a:pPr lvl="1">
              <a:spcBef>
                <a:spcPts val="0"/>
              </a:spcBef>
              <a:buFont typeface="Times New Roman" panose="02020603050405020304" pitchFamily="18" charset="0"/>
              <a:buChar char="-"/>
              <a:defRPr/>
            </a:pPr>
            <a:r>
              <a:rPr lang="hu-HU" sz="2000" dirty="0">
                <a:cs typeface="Tahoma" pitchFamily="34" charset="0"/>
              </a:rPr>
              <a:t>lehet helyi alkalmazott is (nem érvényes a </a:t>
            </a:r>
            <a:r>
              <a:rPr lang="hu-HU" sz="2000" dirty="0" err="1">
                <a:cs typeface="Tahoma" pitchFamily="34" charset="0"/>
              </a:rPr>
              <a:t>Külszolgtv</a:t>
            </a:r>
            <a:r>
              <a:rPr lang="hu-HU" sz="2000" dirty="0">
                <a:cs typeface="Tahoma" pitchFamily="34" charset="0"/>
              </a:rPr>
              <a:t>.)</a:t>
            </a:r>
          </a:p>
          <a:p>
            <a:pPr marL="342000" lvl="1" indent="-342000">
              <a:spcBef>
                <a:spcPts val="0"/>
              </a:spcBef>
              <a:defRPr/>
            </a:pPr>
            <a:r>
              <a:rPr lang="hu-HU" sz="2000" b="1" dirty="0">
                <a:cs typeface="Tahoma" pitchFamily="34" charset="0"/>
              </a:rPr>
              <a:t>A szakdiplomaták jogállása</a:t>
            </a:r>
          </a:p>
          <a:p>
            <a:pPr lvl="1">
              <a:spcBef>
                <a:spcPts val="0"/>
              </a:spcBef>
              <a:buFont typeface="Times New Roman" panose="02020603050405020304" pitchFamily="18" charset="0"/>
              <a:buChar char="-"/>
              <a:defRPr/>
            </a:pPr>
            <a:r>
              <a:rPr lang="hu-HU" sz="2000" dirty="0">
                <a:cs typeface="Tahoma" pitchFamily="34" charset="0"/>
              </a:rPr>
              <a:t>a szakminisztérium által delegált kormánytisztviselő</a:t>
            </a:r>
          </a:p>
          <a:p>
            <a:pPr lvl="1">
              <a:spcBef>
                <a:spcPts val="0"/>
              </a:spcBef>
              <a:buFont typeface="Times New Roman" panose="02020603050405020304" pitchFamily="18" charset="0"/>
              <a:buChar char="-"/>
              <a:defRPr/>
            </a:pPr>
            <a:r>
              <a:rPr lang="hu-HU" sz="2000" dirty="0">
                <a:cs typeface="Tahoma" pitchFamily="34" charset="0"/>
              </a:rPr>
              <a:t>a KüM állományába kerül a kiküldetés idejére</a:t>
            </a:r>
          </a:p>
        </p:txBody>
      </p:sp>
    </p:spTree>
    <p:extLst>
      <p:ext uri="{BB962C8B-B14F-4D97-AF65-F5344CB8AC3E}">
        <p14:creationId xmlns:p14="http://schemas.microsoft.com/office/powerpoint/2010/main" val="34851392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ím 1"/>
          <p:cNvSpPr>
            <a:spLocks noGrp="1"/>
          </p:cNvSpPr>
          <p:nvPr>
            <p:ph type="title" idx="4294967295"/>
          </p:nvPr>
        </p:nvSpPr>
        <p:spPr>
          <a:xfrm>
            <a:off x="1703388" y="82550"/>
            <a:ext cx="882015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A konzuli képviseletek feladatai</a:t>
            </a:r>
          </a:p>
        </p:txBody>
      </p:sp>
      <p:sp>
        <p:nvSpPr>
          <p:cNvPr id="57347" name="Tartalom helye 2"/>
          <p:cNvSpPr>
            <a:spLocks noGrp="1"/>
          </p:cNvSpPr>
          <p:nvPr>
            <p:ph idx="4294967295"/>
          </p:nvPr>
        </p:nvSpPr>
        <p:spPr>
          <a:xfrm>
            <a:off x="650383" y="1268414"/>
            <a:ext cx="10193628" cy="4968875"/>
          </a:xfrm>
        </p:spPr>
        <p:txBody>
          <a:bodyPr rtlCol="0">
            <a:no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hu-HU" sz="2600" b="1" dirty="0">
                <a:cs typeface="Tahoma" pitchFamily="34" charset="0"/>
              </a:rPr>
              <a:t>Jogforrása: </a:t>
            </a:r>
          </a:p>
          <a:p>
            <a:pPr>
              <a:spcBef>
                <a:spcPts val="0"/>
              </a:spcBef>
              <a:defRPr/>
            </a:pPr>
            <a:r>
              <a:rPr lang="hu-HU" sz="2500" dirty="0">
                <a:cs typeface="Tahoma" pitchFamily="34" charset="0"/>
              </a:rPr>
              <a:t>a konzuli kapcsolatokról szóló 1963. évi bécsi egyezmény - Bécsi Konzuli Egyezmény</a:t>
            </a:r>
          </a:p>
          <a:p>
            <a:pPr>
              <a:spcBef>
                <a:spcPts val="0"/>
              </a:spcBef>
              <a:defRPr/>
            </a:pPr>
            <a:r>
              <a:rPr lang="hu-HU" sz="2500" dirty="0">
                <a:cs typeface="Tahoma" pitchFamily="34" charset="0"/>
              </a:rPr>
              <a:t>a külképviseletekről és a tartós külszolgálatról szóló 2016. évi LXXIII. törvény;</a:t>
            </a:r>
          </a:p>
          <a:p>
            <a:pPr marL="742050" lvl="2" indent="-342000">
              <a:spcBef>
                <a:spcPts val="0"/>
              </a:spcBef>
              <a:defRPr/>
            </a:pPr>
            <a:r>
              <a:rPr lang="hu-HU" b="1" dirty="0">
                <a:cs typeface="Tahoma" pitchFamily="34" charset="0"/>
              </a:rPr>
              <a:t>Érdekvédelem</a:t>
            </a:r>
            <a:r>
              <a:rPr lang="hu-HU" dirty="0">
                <a:cs typeface="Tahoma" pitchFamily="34" charset="0"/>
              </a:rPr>
              <a:t> (általános érdekvédelem, jogok megfelelő biztosításának ellenőrzése, befektetés-védelem)</a:t>
            </a:r>
          </a:p>
          <a:p>
            <a:pPr marL="400050" lvl="2" indent="0">
              <a:spcBef>
                <a:spcPts val="0"/>
              </a:spcBef>
              <a:buNone/>
              <a:defRPr/>
            </a:pPr>
            <a:r>
              <a:rPr lang="hu-HU" dirty="0">
                <a:cs typeface="Tahoma" pitchFamily="34" charset="0"/>
              </a:rPr>
              <a:t>    (konzuli védelem, bíróság vagy hatóság előtti védelem)</a:t>
            </a:r>
          </a:p>
          <a:p>
            <a:pPr marL="742050" lvl="2" indent="-342000">
              <a:spcBef>
                <a:spcPts val="0"/>
              </a:spcBef>
              <a:defRPr/>
            </a:pPr>
            <a:r>
              <a:rPr lang="hu-HU" altLang="hu-HU" b="1" dirty="0">
                <a:cs typeface="Tahoma" pitchFamily="34" charset="0"/>
              </a:rPr>
              <a:t>A kétoldalú kapcsolatok előmozdítása</a:t>
            </a:r>
            <a:endParaRPr lang="hu-HU" b="1" dirty="0">
              <a:cs typeface="Tahoma" pitchFamily="34" charset="0"/>
            </a:endParaRPr>
          </a:p>
          <a:p>
            <a:pPr marL="742050" lvl="2" indent="-342000">
              <a:spcBef>
                <a:spcPts val="0"/>
              </a:spcBef>
              <a:defRPr/>
            </a:pPr>
            <a:r>
              <a:rPr lang="hu-HU" b="1" dirty="0">
                <a:cs typeface="Tahoma" pitchFamily="34" charset="0"/>
              </a:rPr>
              <a:t>Tájékozódás</a:t>
            </a:r>
            <a:r>
              <a:rPr lang="hu-HU" altLang="hu-HU" b="1" dirty="0"/>
              <a:t> és </a:t>
            </a:r>
            <a:r>
              <a:rPr lang="hu-HU" altLang="hu-HU" b="1" dirty="0">
                <a:cs typeface="Tahoma" pitchFamily="34" charset="0"/>
              </a:rPr>
              <a:t>tájékoztatás</a:t>
            </a:r>
          </a:p>
          <a:p>
            <a:pPr marL="742050" lvl="2" indent="-342000">
              <a:spcBef>
                <a:spcPts val="0"/>
              </a:spcBef>
              <a:defRPr/>
            </a:pPr>
            <a:r>
              <a:rPr lang="hu-HU" b="1" dirty="0">
                <a:cs typeface="Tahoma" pitchFamily="34" charset="0"/>
              </a:rPr>
              <a:t>Képviselet</a:t>
            </a:r>
          </a:p>
          <a:p>
            <a:pPr marL="742050" lvl="2" indent="-342000">
              <a:spcBef>
                <a:spcPts val="0"/>
              </a:spcBef>
              <a:defRPr/>
            </a:pPr>
            <a:r>
              <a:rPr lang="hu-HU" b="1" dirty="0">
                <a:cs typeface="Tahoma" pitchFamily="34" charset="0"/>
              </a:rPr>
              <a:t>Okmányok kiállítása</a:t>
            </a:r>
            <a:r>
              <a:rPr lang="hu-HU" dirty="0">
                <a:cs typeface="Tahoma" pitchFamily="34" charset="0"/>
              </a:rPr>
              <a:t> (vízum, útlevél)</a:t>
            </a:r>
          </a:p>
          <a:p>
            <a:pPr marL="742050" lvl="2" indent="-342000">
              <a:spcBef>
                <a:spcPts val="0"/>
              </a:spcBef>
              <a:defRPr/>
            </a:pPr>
            <a:r>
              <a:rPr lang="hu-HU" altLang="hu-HU" b="1" dirty="0">
                <a:cs typeface="Tahoma" pitchFamily="34" charset="0"/>
              </a:rPr>
              <a:t>Konzuli védelem </a:t>
            </a:r>
            <a:r>
              <a:rPr lang="hu-HU" altLang="hu-HU" dirty="0"/>
              <a:t>illetve egyéb segítség nyújtása</a:t>
            </a:r>
            <a:endParaRPr lang="hu-HU" dirty="0">
              <a:cs typeface="Tahoma" pitchFamily="34" charset="0"/>
            </a:endParaRPr>
          </a:p>
          <a:p>
            <a:pPr marL="742050" lvl="2" indent="-342000">
              <a:spcBef>
                <a:spcPts val="0"/>
              </a:spcBef>
              <a:defRPr/>
            </a:pPr>
            <a:r>
              <a:rPr lang="hu-HU" b="1" dirty="0">
                <a:cs typeface="Tahoma" pitchFamily="34" charset="0"/>
              </a:rPr>
              <a:t>Közjegyzői és anyakönyvvezetői feladatok</a:t>
            </a:r>
            <a:r>
              <a:rPr lang="hu-HU" dirty="0">
                <a:cs typeface="Tahoma" pitchFamily="34" charset="0"/>
              </a:rPr>
              <a:t> </a:t>
            </a:r>
          </a:p>
          <a:p>
            <a:pPr marL="400050" lvl="2" indent="0">
              <a:spcBef>
                <a:spcPts val="0"/>
              </a:spcBef>
              <a:buNone/>
              <a:defRPr/>
            </a:pPr>
            <a:r>
              <a:rPr lang="hu-HU" dirty="0">
                <a:cs typeface="Tahoma" pitchFamily="34" charset="0"/>
              </a:rPr>
              <a:t>	(okirat hitelesítés, dokumentumok születés, házasság,</a:t>
            </a:r>
          </a:p>
          <a:p>
            <a:pPr marL="400050" lvl="2" indent="0">
              <a:spcBef>
                <a:spcPts val="0"/>
              </a:spcBef>
              <a:buNone/>
              <a:defRPr/>
            </a:pPr>
            <a:r>
              <a:rPr lang="hu-HU" dirty="0">
                <a:cs typeface="Tahoma" pitchFamily="34" charset="0"/>
              </a:rPr>
              <a:t>       halálozás esetén)</a:t>
            </a:r>
          </a:p>
        </p:txBody>
      </p:sp>
    </p:spTree>
    <p:extLst>
      <p:ext uri="{BB962C8B-B14F-4D97-AF65-F5344CB8AC3E}">
        <p14:creationId xmlns:p14="http://schemas.microsoft.com/office/powerpoint/2010/main" val="20995034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Cím 1"/>
          <p:cNvSpPr>
            <a:spLocks noGrp="1"/>
          </p:cNvSpPr>
          <p:nvPr>
            <p:ph type="title" idx="4294967295"/>
          </p:nvPr>
        </p:nvSpPr>
        <p:spPr>
          <a:xfrm>
            <a:off x="1499937" y="145967"/>
            <a:ext cx="9144000" cy="1339850"/>
          </a:xfrm>
        </p:spPr>
        <p:txBody>
          <a:bodyPr anchor="t"/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 konzuli igazgatási feladatok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saját hatáskörben</a:t>
            </a:r>
          </a:p>
        </p:txBody>
      </p:sp>
      <p:sp>
        <p:nvSpPr>
          <p:cNvPr id="59395" name="Tartalom helye 2"/>
          <p:cNvSpPr>
            <a:spLocks noGrp="1"/>
          </p:cNvSpPr>
          <p:nvPr>
            <p:ph idx="4294967295"/>
          </p:nvPr>
        </p:nvSpPr>
        <p:spPr>
          <a:xfrm>
            <a:off x="1811338" y="1557610"/>
            <a:ext cx="8893175" cy="51117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2400" b="1" dirty="0">
                <a:cs typeface="Tahoma" pitchFamily="34" charset="0"/>
              </a:rPr>
              <a:t>Rendészeti igazgatás (útlevél igazgatás)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Diplomata-útlevél és külügyi szolgálati útlevél</a:t>
            </a:r>
          </a:p>
          <a:p>
            <a:pPr lvl="1">
              <a:lnSpc>
                <a:spcPct val="80000"/>
              </a:lnSpc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Ideiglenes úti okmány-2019/997 tanácsi irányelv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Hazatéréshez való jog</a:t>
            </a:r>
            <a:endParaRPr lang="hu-HU" sz="2000" dirty="0">
              <a:cs typeface="Tahoma" pitchFamily="34" charset="0"/>
            </a:endParaRPr>
          </a:p>
          <a:p>
            <a:pPr marL="0" indent="0">
              <a:buNone/>
            </a:pPr>
            <a:r>
              <a:rPr lang="hu-HU" sz="2400" b="1" dirty="0">
                <a:cs typeface="Tahoma" pitchFamily="34" charset="0"/>
              </a:rPr>
              <a:t>Idegenrendészeti igazgatás (vízumrendészet)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Vízum fogalma és fajtái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A schengeni rendszer sajátosságai (SIS)</a:t>
            </a:r>
          </a:p>
          <a:p>
            <a:pPr lvl="1">
              <a:lnSpc>
                <a:spcPct val="80000"/>
              </a:lnSpc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Fehér Kártya 2022. január 1.</a:t>
            </a:r>
          </a:p>
          <a:p>
            <a:pPr marL="0" indent="0"/>
            <a:r>
              <a:rPr lang="hu-HU" sz="2400" b="1" dirty="0">
                <a:cs typeface="Tahoma" pitchFamily="34" charset="0"/>
              </a:rPr>
              <a:t>Anyakönyvi igazgatással összefüggő feladatok</a:t>
            </a:r>
          </a:p>
          <a:p>
            <a:pPr lvl="1" eaLnBrk="1" hangingPunct="1">
              <a:buFont typeface="Times New Roman" pitchFamily="18" charset="0"/>
              <a:buChar char="-"/>
            </a:pPr>
            <a:r>
              <a:rPr lang="hu-HU" dirty="0">
                <a:cs typeface="Tahoma" pitchFamily="34" charset="0"/>
              </a:rPr>
              <a:t>Születés, házasságkötés, halál</a:t>
            </a:r>
          </a:p>
          <a:p>
            <a:pPr marL="0" indent="0"/>
            <a:r>
              <a:rPr lang="hu-HU" sz="2400" b="1" dirty="0">
                <a:cs typeface="Tahoma" pitchFamily="34" charset="0"/>
              </a:rPr>
              <a:t> Hatósági jogkör gyakorlása</a:t>
            </a:r>
          </a:p>
          <a:p>
            <a:pPr marL="0" indent="0"/>
            <a:r>
              <a:rPr lang="hu-HU" sz="2400" b="1" dirty="0">
                <a:cs typeface="Tahoma" pitchFamily="34" charset="0"/>
              </a:rPr>
              <a:t> Okirat-kiállítás és tanúsítványkészítés, közjegyzői minőségben történő eljárás</a:t>
            </a:r>
          </a:p>
          <a:p>
            <a:pPr marL="0" indent="0"/>
            <a:r>
              <a:rPr lang="hu-HU" sz="2400" b="1" dirty="0">
                <a:cs typeface="Tahoma" pitchFamily="34" charset="0"/>
              </a:rPr>
              <a:t> Diplomáciai felülhitelesítés és </a:t>
            </a:r>
            <a:r>
              <a:rPr lang="hu-HU" sz="2400" b="1" dirty="0" err="1">
                <a:cs typeface="Tahoma" pitchFamily="34" charset="0"/>
              </a:rPr>
              <a:t>apostille</a:t>
            </a:r>
            <a:endParaRPr lang="hu-HU" sz="2400" b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144803"/>
      </p:ext>
    </p:extLst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ím 1"/>
          <p:cNvSpPr>
            <a:spLocks noGrp="1"/>
          </p:cNvSpPr>
          <p:nvPr>
            <p:ph type="title" idx="4294967295"/>
          </p:nvPr>
        </p:nvSpPr>
        <p:spPr>
          <a:xfrm>
            <a:off x="1511968" y="191653"/>
            <a:ext cx="9144000" cy="1341438"/>
          </a:xfrm>
        </p:spPr>
        <p:txBody>
          <a:bodyPr anchor="t"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Külpolitika, diplomácia,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nemzetközi jog</a:t>
            </a:r>
          </a:p>
        </p:txBody>
      </p:sp>
      <p:sp>
        <p:nvSpPr>
          <p:cNvPr id="56322" name="Tartalom helye 2"/>
          <p:cNvSpPr>
            <a:spLocks noGrp="1"/>
          </p:cNvSpPr>
          <p:nvPr>
            <p:ph idx="4294967295"/>
          </p:nvPr>
        </p:nvSpPr>
        <p:spPr>
          <a:xfrm>
            <a:off x="537882" y="1449485"/>
            <a:ext cx="10962043" cy="5445125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hu-HU" sz="2400" b="1" dirty="0">
                <a:cs typeface="Tahoma" pitchFamily="34" charset="0"/>
              </a:rPr>
              <a:t>Nemzetközi rendszer és szereplői, nemzetközi kapcsolatok, nemzetközi politika</a:t>
            </a:r>
          </a:p>
          <a:p>
            <a:pPr marL="0" indent="0" algn="just">
              <a:buNone/>
            </a:pPr>
            <a:r>
              <a:rPr lang="hu-HU" sz="2400" b="1" dirty="0">
                <a:cs typeface="Tahoma" pitchFamily="34" charset="0"/>
              </a:rPr>
              <a:t>Külpolitika (fogalma, elemei)</a:t>
            </a:r>
          </a:p>
          <a:p>
            <a:pPr lvl="1" eaLnBrk="1" hangingPunct="1"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Nemzeti érdekek meghatározása</a:t>
            </a:r>
          </a:p>
          <a:p>
            <a:pPr lvl="1" eaLnBrk="1" hangingPunct="1"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Külpolitikai orientációk, célok meghatározása</a:t>
            </a:r>
          </a:p>
          <a:p>
            <a:pPr lvl="1" eaLnBrk="1" hangingPunct="1"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Külpolitikai cselekedetek</a:t>
            </a:r>
          </a:p>
          <a:p>
            <a:pPr marL="457200" lvl="1" indent="0">
              <a:buNone/>
            </a:pPr>
            <a:endParaRPr lang="hu-HU" sz="1400" dirty="0">
              <a:cs typeface="Tahoma" pitchFamily="34" charset="0"/>
            </a:endParaRPr>
          </a:p>
          <a:p>
            <a:pPr marL="0" indent="0" algn="just">
              <a:buNone/>
            </a:pPr>
            <a:r>
              <a:rPr lang="hu-HU" sz="2400" b="1" dirty="0">
                <a:cs typeface="Tahoma" pitchFamily="34" charset="0"/>
              </a:rPr>
              <a:t>Külpolitikai eszközrendszer </a:t>
            </a:r>
          </a:p>
          <a:p>
            <a:pPr marL="0" indent="0" algn="just">
              <a:buNone/>
            </a:pPr>
            <a:endParaRPr lang="hu-HU" sz="1400" b="1" dirty="0">
              <a:cs typeface="Tahoma" pitchFamily="34" charset="0"/>
            </a:endParaRPr>
          </a:p>
          <a:p>
            <a:pPr marL="0" indent="0" algn="just">
              <a:buNone/>
            </a:pPr>
            <a:r>
              <a:rPr lang="hu-HU" sz="2400" b="1" dirty="0">
                <a:cs typeface="Tahoma" pitchFamily="34" charset="0"/>
              </a:rPr>
              <a:t>Hatalom és forrásai</a:t>
            </a:r>
          </a:p>
          <a:p>
            <a:pPr marL="0" indent="0" algn="just">
              <a:buNone/>
            </a:pPr>
            <a:r>
              <a:rPr lang="hu-HU" sz="1400" b="1" dirty="0">
                <a:cs typeface="Tahoma" pitchFamily="34" charset="0"/>
              </a:rPr>
              <a:t> </a:t>
            </a:r>
          </a:p>
          <a:p>
            <a:pPr marL="0" indent="0" algn="just">
              <a:buNone/>
            </a:pPr>
            <a:r>
              <a:rPr lang="hu-HU" sz="2400" b="1" dirty="0">
                <a:cs typeface="Tahoma" pitchFamily="34" charset="0"/>
              </a:rPr>
              <a:t>Diplomácia fogalma </a:t>
            </a:r>
            <a:r>
              <a:rPr lang="hu-HU" sz="2400" dirty="0">
                <a:cs typeface="Tahoma" pitchFamily="34" charset="0"/>
              </a:rPr>
              <a:t>(tevékenység, szervezet)</a:t>
            </a:r>
          </a:p>
          <a:p>
            <a:pPr marL="0" indent="0" algn="just">
              <a:buNone/>
            </a:pPr>
            <a:endParaRPr lang="hu-HU" sz="1400" dirty="0">
              <a:cs typeface="Tahoma" pitchFamily="34" charset="0"/>
            </a:endParaRPr>
          </a:p>
          <a:p>
            <a:pPr marL="0" indent="0" algn="just">
              <a:buNone/>
            </a:pPr>
            <a:r>
              <a:rPr lang="hu-HU" sz="2400" b="1" dirty="0">
                <a:cs typeface="Tahoma" pitchFamily="34" charset="0"/>
              </a:rPr>
              <a:t>A nemzetközi jog és a külpolitika kölcsönhatása</a:t>
            </a:r>
          </a:p>
        </p:txBody>
      </p:sp>
    </p:spTree>
    <p:extLst>
      <p:ext uri="{BB962C8B-B14F-4D97-AF65-F5344CB8AC3E}">
        <p14:creationId xmlns:p14="http://schemas.microsoft.com/office/powerpoint/2010/main" val="2987711522"/>
      </p:ext>
    </p:extLst>
  </p:cSld>
  <p:clrMapOvr>
    <a:masterClrMapping/>
  </p:clrMapOvr>
  <p:transition>
    <p:zo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ím 1"/>
          <p:cNvSpPr>
            <a:spLocks noGrp="1"/>
          </p:cNvSpPr>
          <p:nvPr>
            <p:ph type="title"/>
          </p:nvPr>
        </p:nvSpPr>
        <p:spPr>
          <a:xfrm>
            <a:off x="2042864" y="116632"/>
            <a:ext cx="82296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A konzuli képviselet személyzete</a:t>
            </a:r>
          </a:p>
        </p:txBody>
      </p:sp>
      <p:sp>
        <p:nvSpPr>
          <p:cNvPr id="56323" name="Tartalom helye 2"/>
          <p:cNvSpPr>
            <a:spLocks noGrp="1"/>
          </p:cNvSpPr>
          <p:nvPr>
            <p:ph idx="1"/>
          </p:nvPr>
        </p:nvSpPr>
        <p:spPr>
          <a:xfrm>
            <a:off x="728771" y="1412876"/>
            <a:ext cx="10173196" cy="5184775"/>
          </a:xfrm>
        </p:spPr>
        <p:txBody>
          <a:bodyPr>
            <a:noAutofit/>
          </a:bodyPr>
          <a:lstStyle/>
          <a:p>
            <a:pPr marL="341313" lvl="1" indent="-341313">
              <a:spcBef>
                <a:spcPct val="0"/>
              </a:spcBef>
              <a:buFont typeface="Arial" charset="0"/>
              <a:buChar char="•"/>
            </a:pPr>
            <a:r>
              <a:rPr lang="hu-HU" sz="2200" b="1" dirty="0">
                <a:cs typeface="Tahoma" pitchFamily="34" charset="0"/>
              </a:rPr>
              <a:t>A konzuli képviselet vezetője: </a:t>
            </a:r>
          </a:p>
          <a:p>
            <a:pPr marL="341313" lvl="1" indent="-341313">
              <a:spcBef>
                <a:spcPct val="0"/>
              </a:spcBef>
              <a:buFont typeface="Times New Roman" pitchFamily="18" charset="0"/>
              <a:buChar char="-"/>
            </a:pPr>
            <a:r>
              <a:rPr lang="hu-HU" sz="2200" dirty="0">
                <a:cs typeface="Tahoma" pitchFamily="34" charset="0"/>
              </a:rPr>
              <a:t>Főkonzul, konzul, de lehetne alkonzul, konzuli ügynök is</a:t>
            </a:r>
          </a:p>
          <a:p>
            <a:pPr marL="341313" lvl="1" indent="-341313">
              <a:spcBef>
                <a:spcPct val="0"/>
              </a:spcBef>
              <a:buFont typeface="Times New Roman" pitchFamily="18" charset="0"/>
              <a:buChar char="-"/>
            </a:pPr>
            <a:r>
              <a:rPr lang="hu-HU" sz="2200" dirty="0">
                <a:cs typeface="Tahoma" pitchFamily="34" charset="0"/>
              </a:rPr>
              <a:t>fogadó állam által megadott működési engedély (</a:t>
            </a:r>
            <a:r>
              <a:rPr lang="hu-HU" sz="2200" dirty="0" err="1">
                <a:cs typeface="Tahoma" pitchFamily="34" charset="0"/>
              </a:rPr>
              <a:t>exequatur</a:t>
            </a:r>
            <a:r>
              <a:rPr lang="hu-HU" sz="2200" dirty="0">
                <a:cs typeface="Tahoma" pitchFamily="34" charset="0"/>
              </a:rPr>
              <a:t>)</a:t>
            </a:r>
          </a:p>
          <a:p>
            <a:pPr marL="341313" lvl="1" indent="-341313">
              <a:spcBef>
                <a:spcPct val="0"/>
              </a:spcBef>
              <a:buFont typeface="Arial" charset="0"/>
              <a:buChar char="•"/>
            </a:pPr>
            <a:r>
              <a:rPr lang="hu-HU" sz="2200" b="1" dirty="0">
                <a:cs typeface="Tahoma" pitchFamily="34" charset="0"/>
              </a:rPr>
              <a:t>Konzuli tisztviselők </a:t>
            </a:r>
          </a:p>
          <a:p>
            <a:pPr marL="341313" lvl="1" indent="-341313">
              <a:spcBef>
                <a:spcPct val="0"/>
              </a:spcBef>
              <a:buFont typeface="Times New Roman" pitchFamily="18" charset="0"/>
              <a:buChar char="-"/>
            </a:pPr>
            <a:r>
              <a:rPr lang="hu-HU" sz="2200" dirty="0">
                <a:cs typeface="Tahoma" pitchFamily="34" charset="0"/>
              </a:rPr>
              <a:t>diplomáciai és konzuli ranggal rendelkeznek, konzuli feladatokat látnak el</a:t>
            </a:r>
          </a:p>
          <a:p>
            <a:pPr marL="341313" lvl="1" indent="-341313">
              <a:spcBef>
                <a:spcPct val="0"/>
              </a:spcBef>
              <a:buFont typeface="Arial" charset="0"/>
              <a:buChar char="•"/>
            </a:pPr>
            <a:r>
              <a:rPr lang="hu-HU" sz="2200" b="1" dirty="0">
                <a:cs typeface="Tahoma" pitchFamily="34" charset="0"/>
              </a:rPr>
              <a:t>Konzuli alkalmazottak:</a:t>
            </a:r>
          </a:p>
          <a:p>
            <a:pPr marL="341313" lvl="1" indent="-341313">
              <a:spcBef>
                <a:spcPct val="0"/>
              </a:spcBef>
              <a:buFont typeface="Times New Roman" pitchFamily="18" charset="0"/>
              <a:buChar char="-"/>
            </a:pPr>
            <a:r>
              <a:rPr lang="hu-HU" sz="2200" dirty="0">
                <a:cs typeface="Tahoma" pitchFamily="34" charset="0"/>
              </a:rPr>
              <a:t>adminisztratív és technikai személyzet (pl. titkárnő, tolmács, portás, biztonsági őr, gazdasági munkatárs)</a:t>
            </a:r>
          </a:p>
          <a:p>
            <a:pPr marL="341313" lvl="1" indent="-341313">
              <a:spcBef>
                <a:spcPct val="0"/>
              </a:spcBef>
              <a:buFont typeface="Times New Roman" pitchFamily="18" charset="0"/>
              <a:buChar char="-"/>
            </a:pPr>
            <a:r>
              <a:rPr lang="hu-HU" sz="2200" dirty="0">
                <a:cs typeface="Tahoma" pitchFamily="34" charset="0"/>
              </a:rPr>
              <a:t>lehet helyi alkalmazott is (nem érvényes a </a:t>
            </a:r>
            <a:r>
              <a:rPr lang="hu-HU" sz="2200" dirty="0" err="1">
                <a:cs typeface="Tahoma" pitchFamily="34" charset="0"/>
              </a:rPr>
              <a:t>Külszolgtv</a:t>
            </a:r>
            <a:r>
              <a:rPr lang="hu-HU" sz="2200" dirty="0">
                <a:cs typeface="Tahoma" pitchFamily="34" charset="0"/>
              </a:rPr>
              <a:t>.)</a:t>
            </a:r>
          </a:p>
          <a:p>
            <a:pPr marL="341313" lvl="1" indent="-341313">
              <a:spcBef>
                <a:spcPct val="0"/>
              </a:spcBef>
              <a:buFont typeface="Arial" charset="0"/>
              <a:buChar char="•"/>
            </a:pPr>
            <a:r>
              <a:rPr lang="hu-HU" sz="2200" b="1" dirty="0">
                <a:cs typeface="Tahoma" pitchFamily="34" charset="0"/>
              </a:rPr>
              <a:t>Kisegítő személyzet</a:t>
            </a:r>
          </a:p>
          <a:p>
            <a:pPr marL="341313" lvl="1" indent="-341313">
              <a:spcBef>
                <a:spcPct val="0"/>
              </a:spcBef>
              <a:buFont typeface="Times New Roman" pitchFamily="18" charset="0"/>
              <a:buChar char="-"/>
            </a:pPr>
            <a:r>
              <a:rPr lang="hu-HU" sz="2200" dirty="0">
                <a:cs typeface="Tahoma" pitchFamily="34" charset="0"/>
              </a:rPr>
              <a:t>pl. a gépkocsivezető, a szakács, a kertész, és a takarítószemélyzet</a:t>
            </a:r>
          </a:p>
          <a:p>
            <a:pPr marL="341313" lvl="1" indent="-341313">
              <a:spcBef>
                <a:spcPct val="0"/>
              </a:spcBef>
              <a:buFont typeface="Times New Roman" pitchFamily="18" charset="0"/>
              <a:buChar char="-"/>
            </a:pPr>
            <a:r>
              <a:rPr lang="hu-HU" sz="2200" dirty="0">
                <a:cs typeface="Tahoma" pitchFamily="34" charset="0"/>
              </a:rPr>
              <a:t>lehet helyi alkalmazott is (nem érvényes a </a:t>
            </a:r>
            <a:r>
              <a:rPr lang="hu-HU" sz="2200" dirty="0" err="1">
                <a:cs typeface="Tahoma" pitchFamily="34" charset="0"/>
              </a:rPr>
              <a:t>Külszolgtv</a:t>
            </a:r>
            <a:r>
              <a:rPr lang="hu-HU" sz="2200" dirty="0">
                <a:cs typeface="Tahoma" pitchFamily="34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5231057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Cím 1"/>
          <p:cNvSpPr>
            <a:spLocks noGrp="1"/>
          </p:cNvSpPr>
          <p:nvPr>
            <p:ph type="title"/>
          </p:nvPr>
        </p:nvSpPr>
        <p:spPr>
          <a:xfrm>
            <a:off x="2042864" y="125760"/>
            <a:ext cx="8229600" cy="1143000"/>
          </a:xfrm>
        </p:spPr>
        <p:txBody>
          <a:bodyPr>
            <a:normAutofit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A tiszteletbeli konzuli intézmény</a:t>
            </a:r>
          </a:p>
        </p:txBody>
      </p:sp>
      <p:sp>
        <p:nvSpPr>
          <p:cNvPr id="58371" name="Tartalom helye 2"/>
          <p:cNvSpPr>
            <a:spLocks noGrp="1"/>
          </p:cNvSpPr>
          <p:nvPr>
            <p:ph idx="1"/>
          </p:nvPr>
        </p:nvSpPr>
        <p:spPr>
          <a:xfrm>
            <a:off x="798490" y="1266826"/>
            <a:ext cx="9926660" cy="4867274"/>
          </a:xfrm>
        </p:spPr>
        <p:txBody>
          <a:bodyPr rtlCol="0">
            <a:noAutofit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sz="2000" b="1" dirty="0">
                <a:cs typeface="Tahoma" pitchFamily="34" charset="0"/>
              </a:rPr>
              <a:t>Jogforrása:</a:t>
            </a:r>
            <a:r>
              <a:rPr lang="hu-HU" sz="2000" dirty="0">
                <a:cs typeface="Tahoma" pitchFamily="34" charset="0"/>
              </a:rPr>
              <a:t> </a:t>
            </a:r>
          </a:p>
          <a:p>
            <a:pPr algn="just">
              <a:spcBef>
                <a:spcPts val="0"/>
              </a:spcBef>
              <a:defRPr/>
            </a:pPr>
            <a:r>
              <a:rPr lang="hu-HU" sz="2000" dirty="0">
                <a:cs typeface="Tahoma" pitchFamily="34" charset="0"/>
              </a:rPr>
              <a:t>a konzuli kapcsolatokról szóló 1963. évi bécsi egyezmény</a:t>
            </a:r>
          </a:p>
          <a:p>
            <a:pPr algn="just">
              <a:spcBef>
                <a:spcPts val="0"/>
              </a:spcBef>
              <a:defRPr/>
            </a:pPr>
            <a:r>
              <a:rPr lang="hu-HU" sz="2000" dirty="0">
                <a:cs typeface="Tahoma" pitchFamily="34" charset="0"/>
              </a:rPr>
              <a:t>a külképviseletekről és a tartós külszolgálatról szóló 2016. évi LXXIII. törvény;</a:t>
            </a:r>
          </a:p>
          <a:p>
            <a:pPr marL="742050" lvl="2" indent="-342000" algn="just">
              <a:spcBef>
                <a:spcPts val="0"/>
              </a:spcBef>
              <a:defRPr/>
            </a:pPr>
            <a:r>
              <a:rPr lang="hu-HU" b="1" dirty="0">
                <a:cs typeface="Tahoma" pitchFamily="34" charset="0"/>
              </a:rPr>
              <a:t>a fogadó vagy harmadik állam polgára, a fogadó államban élő az a magyar állampolgár, aki közmegbecsülést élvez, és társadalmi állása, vagyoni helyzete, büntetlen előélete, képzettsége révén alkalmas a tisztséggel járó feladatok teljesítésére, és vállalja azok ellátását;</a:t>
            </a:r>
          </a:p>
          <a:p>
            <a:pPr marL="742050" lvl="2" indent="-342000" algn="just">
              <a:spcBef>
                <a:spcPts val="0"/>
              </a:spcBef>
              <a:defRPr/>
            </a:pPr>
            <a:r>
              <a:rPr lang="hu-HU" b="1" dirty="0">
                <a:cs typeface="Tahoma" pitchFamily="34" charset="0"/>
              </a:rPr>
              <a:t>kinevezése hasonló a konzuléhoz </a:t>
            </a:r>
            <a:r>
              <a:rPr lang="hu-HU" dirty="0">
                <a:cs typeface="Tahoma" pitchFamily="34" charset="0"/>
              </a:rPr>
              <a:t>(a KüM vezetője dönt)</a:t>
            </a:r>
          </a:p>
          <a:p>
            <a:pPr marL="742050" lvl="2" indent="-342000" algn="just">
              <a:spcBef>
                <a:spcPts val="0"/>
              </a:spcBef>
              <a:defRPr/>
            </a:pPr>
            <a:r>
              <a:rPr lang="hu-HU" b="1" dirty="0">
                <a:cs typeface="Tahoma" pitchFamily="34" charset="0"/>
              </a:rPr>
              <a:t>saját költségén tartja fenn a tiszteletbeli konzuli hivatalt</a:t>
            </a:r>
            <a:r>
              <a:rPr lang="hu-HU" dirty="0">
                <a:solidFill>
                  <a:srgbClr val="0070C0"/>
                </a:solidFill>
                <a:cs typeface="Tahoma" pitchFamily="34" charset="0"/>
              </a:rPr>
              <a:t> </a:t>
            </a:r>
            <a:r>
              <a:rPr lang="hu-HU" dirty="0">
                <a:cs typeface="Tahoma" pitchFamily="34" charset="0"/>
              </a:rPr>
              <a:t>(kivéve pecsét, zászló stb.), de beszedett járulékból levonhatja költségeit</a:t>
            </a:r>
          </a:p>
          <a:p>
            <a:pPr marL="742050" lvl="2" indent="-342000" algn="just">
              <a:spcBef>
                <a:spcPts val="0"/>
              </a:spcBef>
              <a:defRPr/>
            </a:pPr>
            <a:r>
              <a:rPr lang="hu-HU" b="1" dirty="0">
                <a:cs typeface="Tahoma" pitchFamily="34" charset="0"/>
              </a:rPr>
              <a:t>Feladata hasonló a konzuléhoz</a:t>
            </a:r>
            <a:r>
              <a:rPr lang="hu-HU" dirty="0">
                <a:solidFill>
                  <a:srgbClr val="0070C0"/>
                </a:solidFill>
                <a:cs typeface="Tahoma" pitchFamily="34" charset="0"/>
              </a:rPr>
              <a:t> </a:t>
            </a:r>
            <a:r>
              <a:rPr lang="hu-HU" dirty="0">
                <a:cs typeface="Tahoma" pitchFamily="34" charset="0"/>
              </a:rPr>
              <a:t>(kivéve az útlevél, a vízum és a közjegyzői feladatokat)</a:t>
            </a:r>
            <a:r>
              <a:rPr lang="hu-HU" dirty="0">
                <a:solidFill>
                  <a:srgbClr val="0070C0"/>
                </a:solidFill>
                <a:cs typeface="Tahoma" pitchFamily="34" charset="0"/>
              </a:rPr>
              <a:t> </a:t>
            </a:r>
          </a:p>
          <a:p>
            <a:pPr marL="742050" lvl="2" indent="-342000" algn="just">
              <a:spcBef>
                <a:spcPts val="0"/>
              </a:spcBef>
              <a:defRPr/>
            </a:pPr>
            <a:r>
              <a:rPr lang="hu-HU" b="1" dirty="0">
                <a:cs typeface="Tahoma" pitchFamily="34" charset="0"/>
              </a:rPr>
              <a:t>A konzulnál szűkebb mentesség</a:t>
            </a:r>
          </a:p>
        </p:txBody>
      </p:sp>
    </p:spTree>
    <p:extLst>
      <p:ext uri="{BB962C8B-B14F-4D97-AF65-F5344CB8AC3E}">
        <p14:creationId xmlns:p14="http://schemas.microsoft.com/office/powerpoint/2010/main" val="41839842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Cím 1"/>
          <p:cNvSpPr>
            <a:spLocks noGrp="1"/>
          </p:cNvSpPr>
          <p:nvPr>
            <p:ph type="title" idx="4294967295"/>
          </p:nvPr>
        </p:nvSpPr>
        <p:spPr>
          <a:xfrm>
            <a:off x="1199456" y="-27384"/>
            <a:ext cx="9144000" cy="1341438"/>
          </a:xfrm>
        </p:spPr>
        <p:txBody>
          <a:bodyPr>
            <a:normAutofit fontScale="90000"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A diplomáciai és konzuli képviseletek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kiváltságai és mentességei</a:t>
            </a:r>
          </a:p>
        </p:txBody>
      </p:sp>
      <p:sp>
        <p:nvSpPr>
          <p:cNvPr id="56323" name="Tartalom helye 2"/>
          <p:cNvSpPr>
            <a:spLocks noGrp="1"/>
          </p:cNvSpPr>
          <p:nvPr>
            <p:ph idx="4294967295"/>
          </p:nvPr>
        </p:nvSpPr>
        <p:spPr>
          <a:xfrm>
            <a:off x="809897" y="1115594"/>
            <a:ext cx="9931083" cy="5167639"/>
          </a:xfrm>
        </p:spPr>
        <p:txBody>
          <a:bodyPr rtlCol="0">
            <a:no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hu-HU" sz="2000" b="1" dirty="0">
                <a:cs typeface="Tahoma" pitchFamily="34" charset="0"/>
              </a:rPr>
              <a:t>Kiváltságok és mentességek:</a:t>
            </a:r>
          </a:p>
          <a:p>
            <a:pPr>
              <a:spcBef>
                <a:spcPts val="0"/>
              </a:spcBef>
              <a:defRPr/>
            </a:pPr>
            <a:r>
              <a:rPr lang="hu-HU" sz="2000" b="1" dirty="0">
                <a:cs typeface="Tahoma" pitchFamily="34" charset="0"/>
              </a:rPr>
              <a:t>Nem előjogok</a:t>
            </a:r>
            <a:r>
              <a:rPr lang="hu-HU" sz="2000" dirty="0">
                <a:cs typeface="Tahoma" pitchFamily="34" charset="0"/>
              </a:rPr>
              <a:t>, hanem a feladatvégzés érdekében tett </a:t>
            </a:r>
            <a:r>
              <a:rPr lang="hu-HU" sz="2000" b="1" dirty="0">
                <a:cs typeface="Tahoma" pitchFamily="34" charset="0"/>
              </a:rPr>
              <a:t>könnyítések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hu-HU" sz="2000" b="1" dirty="0">
                <a:cs typeface="Tahoma" pitchFamily="34" charset="0"/>
              </a:rPr>
              <a:t>Kiváltságok</a:t>
            </a:r>
          </a:p>
          <a:p>
            <a:pPr>
              <a:spcBef>
                <a:spcPts val="0"/>
              </a:spcBef>
              <a:defRPr/>
            </a:pPr>
            <a:r>
              <a:rPr lang="hu-HU" sz="2000" b="1" dirty="0">
                <a:cs typeface="Tahoma" pitchFamily="34" charset="0"/>
              </a:rPr>
              <a:t>Sérthetetlenség</a:t>
            </a:r>
          </a:p>
          <a:p>
            <a:pPr>
              <a:spcBef>
                <a:spcPts val="0"/>
              </a:spcBef>
              <a:defRPr/>
            </a:pPr>
            <a:r>
              <a:rPr lang="hu-HU" sz="2000" dirty="0">
                <a:cs typeface="Tahoma" pitchFamily="34" charset="0"/>
              </a:rPr>
              <a:t>Lobogó- és címerhasználat</a:t>
            </a:r>
          </a:p>
          <a:p>
            <a:pPr>
              <a:spcBef>
                <a:spcPts val="0"/>
              </a:spcBef>
              <a:defRPr/>
            </a:pPr>
            <a:r>
              <a:rPr lang="hu-HU" sz="2000" dirty="0">
                <a:cs typeface="Tahoma" pitchFamily="34" charset="0"/>
              </a:rPr>
              <a:t>Szabad mozgás, közlekedés, kapcsolattartás joga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hu-HU" sz="2000" b="1" dirty="0">
                <a:cs typeface="Tahoma" pitchFamily="34" charset="0"/>
              </a:rPr>
              <a:t>Mentességek</a:t>
            </a:r>
          </a:p>
          <a:p>
            <a:pPr>
              <a:spcBef>
                <a:spcPts val="0"/>
              </a:spcBef>
              <a:defRPr/>
            </a:pPr>
            <a:r>
              <a:rPr lang="hu-HU" sz="2000" dirty="0">
                <a:cs typeface="Tahoma" pitchFamily="34" charset="0"/>
              </a:rPr>
              <a:t>Diplomaták </a:t>
            </a:r>
            <a:r>
              <a:rPr lang="hu-HU" sz="2000" b="1" dirty="0">
                <a:cs typeface="Tahoma" pitchFamily="34" charset="0"/>
              </a:rPr>
              <a:t>személyi sérthetetlenség</a:t>
            </a:r>
            <a:r>
              <a:rPr lang="hu-HU" sz="2000" dirty="0">
                <a:cs typeface="Tahoma" pitchFamily="34" charset="0"/>
              </a:rPr>
              <a:t>e, büntető, polgári és közigazgatási </a:t>
            </a:r>
            <a:r>
              <a:rPr lang="hu-HU" sz="2000" b="1" dirty="0">
                <a:cs typeface="Tahoma" pitchFamily="34" charset="0"/>
              </a:rPr>
              <a:t>joghatóság alóli mentesség</a:t>
            </a:r>
            <a:r>
              <a:rPr lang="hu-HU" sz="2000" dirty="0">
                <a:cs typeface="Tahoma" pitchFamily="34" charset="0"/>
              </a:rPr>
              <a:t>e</a:t>
            </a:r>
          </a:p>
          <a:p>
            <a:pPr>
              <a:spcBef>
                <a:spcPts val="0"/>
              </a:spcBef>
            </a:pPr>
            <a:r>
              <a:rPr lang="hu-HU" sz="2000" dirty="0">
                <a:cs typeface="Tahoma" pitchFamily="34" charset="0"/>
              </a:rPr>
              <a:t>Helyiségek, irattárak, levelezés mentessége</a:t>
            </a:r>
          </a:p>
          <a:p>
            <a:pPr>
              <a:spcBef>
                <a:spcPts val="0"/>
              </a:spcBef>
            </a:pPr>
            <a:r>
              <a:rPr lang="hu-HU" sz="2000" dirty="0">
                <a:cs typeface="Tahoma" pitchFamily="34" charset="0"/>
              </a:rPr>
              <a:t>Képviseleti helységek adó- és illetékmentessége</a:t>
            </a:r>
          </a:p>
          <a:p>
            <a:pPr>
              <a:spcBef>
                <a:spcPts val="0"/>
              </a:spcBef>
              <a:defRPr/>
            </a:pPr>
            <a:r>
              <a:rPr lang="hu-HU" sz="2000" b="1" dirty="0">
                <a:cs typeface="Tahoma" pitchFamily="34" charset="0"/>
              </a:rPr>
              <a:t>A mentességről</a:t>
            </a:r>
            <a:r>
              <a:rPr lang="hu-HU" sz="2000" dirty="0">
                <a:cs typeface="Tahoma" pitchFamily="34" charset="0"/>
              </a:rPr>
              <a:t> csak a küldő ország külügyminisztériuma mondhat le; 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sz="2000" dirty="0">
                <a:cs typeface="Tahoma" pitchFamily="34" charset="0"/>
              </a:rPr>
              <a:t>A </a:t>
            </a:r>
            <a:r>
              <a:rPr lang="hu-HU" sz="2000" b="1" dirty="0">
                <a:cs typeface="Tahoma" pitchFamily="34" charset="0"/>
              </a:rPr>
              <a:t>konzul</a:t>
            </a:r>
            <a:r>
              <a:rPr lang="hu-HU" sz="2000" dirty="0">
                <a:cs typeface="Tahoma" pitchFamily="34" charset="0"/>
              </a:rPr>
              <a:t>nak, az </a:t>
            </a:r>
            <a:r>
              <a:rPr lang="hu-HU" sz="2000" b="1" dirty="0">
                <a:cs typeface="Tahoma" pitchFamily="34" charset="0"/>
              </a:rPr>
              <a:t>igazgatási és műszaki személyzet</a:t>
            </a:r>
            <a:r>
              <a:rPr lang="hu-HU" sz="2000" dirty="0">
                <a:cs typeface="Tahoma" pitchFamily="34" charset="0"/>
              </a:rPr>
              <a:t>nek </a:t>
            </a:r>
            <a:r>
              <a:rPr lang="hu-HU" sz="2000" dirty="0"/>
              <a:t>a feladataik ellátásához szükséges</a:t>
            </a:r>
            <a:r>
              <a:rPr lang="hu-HU" sz="2000" dirty="0">
                <a:cs typeface="Tahoma" pitchFamily="34" charset="0"/>
              </a:rPr>
              <a:t> mértékben jár </a:t>
            </a:r>
            <a:r>
              <a:rPr lang="hu-HU" sz="2000" b="1" dirty="0">
                <a:cs typeface="Tahoma" pitchFamily="34" charset="0"/>
              </a:rPr>
              <a:t>(funkcionális mentesség)</a:t>
            </a:r>
          </a:p>
          <a:p>
            <a:pPr marL="697230" lvl="1" indent="-342900" algn="just">
              <a:spcBef>
                <a:spcPts val="0"/>
              </a:spcBef>
              <a:buFont typeface="Times New Roman" panose="02020603050405020304" pitchFamily="18" charset="0"/>
              <a:buChar char="-"/>
              <a:defRPr/>
            </a:pPr>
            <a:r>
              <a:rPr lang="hu-HU" sz="2000" dirty="0">
                <a:cs typeface="Tahoma" pitchFamily="34" charset="0"/>
              </a:rPr>
              <a:t>Személyes sérthetetlenségük nem korlátlan; tanúvallomás tételére kötelezhetők, súlyos bűncselekmény elkövetése esetén letartóztathatók ; magánlakásuk és levelezésük nem sérthetetlen</a:t>
            </a:r>
          </a:p>
          <a:p>
            <a:pPr lvl="1">
              <a:spcBef>
                <a:spcPts val="0"/>
              </a:spcBef>
              <a:defRPr/>
            </a:pPr>
            <a:endParaRPr lang="hu-HU" sz="2000" b="1" i="1" dirty="0">
              <a:cs typeface="Tahoma" pitchFamily="34" charset="0"/>
            </a:endParaRPr>
          </a:p>
          <a:p>
            <a:pPr>
              <a:spcBef>
                <a:spcPts val="0"/>
              </a:spcBef>
              <a:defRPr/>
            </a:pPr>
            <a:endParaRPr lang="hu-HU" sz="22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4090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Cím 1"/>
          <p:cNvSpPr>
            <a:spLocks noGrp="1"/>
          </p:cNvSpPr>
          <p:nvPr>
            <p:ph type="title" idx="4294967295"/>
          </p:nvPr>
        </p:nvSpPr>
        <p:spPr>
          <a:xfrm>
            <a:off x="1509713" y="-58390"/>
            <a:ext cx="9144001" cy="13271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 diplomáciai protokoll alapjai</a:t>
            </a:r>
          </a:p>
        </p:txBody>
      </p:sp>
      <p:sp>
        <p:nvSpPr>
          <p:cNvPr id="65539" name="Tartalom helye 2"/>
          <p:cNvSpPr>
            <a:spLocks noGrp="1"/>
          </p:cNvSpPr>
          <p:nvPr>
            <p:ph idx="4294967295"/>
          </p:nvPr>
        </p:nvSpPr>
        <p:spPr>
          <a:xfrm>
            <a:off x="901521" y="1208423"/>
            <a:ext cx="10142113" cy="5111750"/>
          </a:xfrm>
        </p:spPr>
        <p:txBody>
          <a:bodyPr rtlCol="0">
            <a:no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hu-HU" sz="2400" b="1" dirty="0">
                <a:cs typeface="Tahoma" pitchFamily="34" charset="0"/>
              </a:rPr>
              <a:t>A protokoll fogalma</a:t>
            </a:r>
            <a:r>
              <a:rPr lang="hu-HU" sz="2400" dirty="0">
                <a:solidFill>
                  <a:srgbClr val="0070C0"/>
                </a:solidFill>
                <a:cs typeface="Tahoma" pitchFamily="34" charset="0"/>
              </a:rPr>
              <a:t> </a:t>
            </a:r>
          </a:p>
          <a:p>
            <a:pPr algn="just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a diplomáciai érintkezés során alkalmazott magatartási szabályok, a nemzetközi kapcsolatok rendezvényein, eseményein követett eljárási, rangsorolási, magatartási, levelezési, szervezési, viselkedési és etikett szabályok összessége;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sz="2400" b="1" dirty="0">
                <a:cs typeface="Tahoma" pitchFamily="34" charset="0"/>
              </a:rPr>
              <a:t>Protokoll főnök</a:t>
            </a:r>
          </a:p>
          <a:p>
            <a:pPr algn="just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felelős országában a diplomáciai protokollal kapcsolatos tevékenységek irányításáért vagy koordinációjáért</a:t>
            </a:r>
          </a:p>
          <a:p>
            <a:pPr algn="just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Külügyminisztérium Protokoll Főosztály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sz="2400" b="1" dirty="0">
                <a:cs typeface="Tahoma" pitchFamily="34" charset="0"/>
              </a:rPr>
              <a:t>Protokoll-lista</a:t>
            </a:r>
          </a:p>
          <a:p>
            <a:pPr algn="just">
              <a:spcBef>
                <a:spcPts val="0"/>
              </a:spcBef>
              <a:defRPr/>
            </a:pPr>
            <a:r>
              <a:rPr lang="hu-HU" sz="2400" dirty="0">
                <a:cs typeface="Tahoma" pitchFamily="34" charset="0"/>
              </a:rPr>
              <a:t>jogszabályban, vagy szokásjogi úton meghatározott saját belső hivatalos protokoll-rangsort tartalmazó lista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hu-HU" sz="2200" b="1" i="1" dirty="0">
              <a:cs typeface="Tahoma" pitchFamily="34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hu-HU" sz="22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5115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Cím 1"/>
          <p:cNvSpPr>
            <a:spLocks noGrp="1"/>
          </p:cNvSpPr>
          <p:nvPr>
            <p:ph type="title" idx="4294967295"/>
          </p:nvPr>
        </p:nvSpPr>
        <p:spPr>
          <a:xfrm>
            <a:off x="1524000" y="0"/>
            <a:ext cx="9144000" cy="1341438"/>
          </a:xfrm>
        </p:spPr>
        <p:txBody>
          <a:bodyPr/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Néhány fontos fogalom</a:t>
            </a:r>
          </a:p>
        </p:txBody>
      </p:sp>
      <p:sp>
        <p:nvSpPr>
          <p:cNvPr id="189442" name="Tartalom helye 2"/>
          <p:cNvSpPr>
            <a:spLocks noGrp="1"/>
          </p:cNvSpPr>
          <p:nvPr>
            <p:ph idx="4294967295"/>
          </p:nvPr>
        </p:nvSpPr>
        <p:spPr>
          <a:xfrm>
            <a:off x="2711450" y="1557339"/>
            <a:ext cx="7956550" cy="456882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hu-HU" sz="2400" dirty="0">
                <a:cs typeface="Tahoma" pitchFamily="34" charset="0"/>
              </a:rPr>
              <a:t>Külképviselet</a:t>
            </a:r>
          </a:p>
          <a:p>
            <a:pPr eaLnBrk="1" hangingPunct="1"/>
            <a:r>
              <a:rPr lang="hu-HU" sz="2400" dirty="0">
                <a:cs typeface="Tahoma" pitchFamily="34" charset="0"/>
              </a:rPr>
              <a:t>Tiszteletbeli konzul</a:t>
            </a:r>
          </a:p>
          <a:p>
            <a:pPr eaLnBrk="1" hangingPunct="1"/>
            <a:r>
              <a:rPr lang="hu-HU" sz="2400" dirty="0">
                <a:cs typeface="Tahoma" pitchFamily="34" charset="0"/>
              </a:rPr>
              <a:t>Vízum (és típusai)</a:t>
            </a:r>
          </a:p>
          <a:p>
            <a:pPr eaLnBrk="1" hangingPunct="1"/>
            <a:r>
              <a:rPr lang="hu-HU" sz="2400" dirty="0" err="1">
                <a:cs typeface="Tahoma" pitchFamily="34" charset="0"/>
              </a:rPr>
              <a:t>Apostille</a:t>
            </a:r>
            <a:endParaRPr lang="hu-HU" sz="2400" dirty="0">
              <a:cs typeface="Tahoma" pitchFamily="34" charset="0"/>
            </a:endParaRPr>
          </a:p>
          <a:p>
            <a:pPr eaLnBrk="1" hangingPunct="1"/>
            <a:r>
              <a:rPr lang="hu-HU" sz="2400" dirty="0">
                <a:cs typeface="Tahoma" pitchFamily="34" charset="0"/>
              </a:rPr>
              <a:t>Diplomáciai védelem</a:t>
            </a:r>
          </a:p>
          <a:p>
            <a:pPr eaLnBrk="1" hangingPunct="1"/>
            <a:r>
              <a:rPr lang="hu-HU" sz="2400" dirty="0">
                <a:cs typeface="Tahoma" pitchFamily="34" charset="0"/>
              </a:rPr>
              <a:t>Konzuli védelem</a:t>
            </a:r>
          </a:p>
          <a:p>
            <a:pPr eaLnBrk="1" hangingPunct="1"/>
            <a:r>
              <a:rPr lang="hu-HU" sz="2400" dirty="0">
                <a:cs typeface="Tahoma" pitchFamily="34" charset="0"/>
              </a:rPr>
              <a:t>Persona non grata</a:t>
            </a:r>
          </a:p>
          <a:p>
            <a:pPr eaLnBrk="1" hangingPunct="1"/>
            <a:r>
              <a:rPr lang="hu-HU" sz="2400" dirty="0">
                <a:cs typeface="Tahoma" pitchFamily="34" charset="0"/>
              </a:rPr>
              <a:t>Tűzoltószabály</a:t>
            </a:r>
          </a:p>
          <a:p>
            <a:pPr eaLnBrk="1" hangingPunct="1"/>
            <a:r>
              <a:rPr lang="hu-HU" sz="2400" dirty="0">
                <a:cs typeface="Tahoma" pitchFamily="34" charset="0"/>
              </a:rPr>
              <a:t>Funkcionális mentesség</a:t>
            </a:r>
          </a:p>
          <a:p>
            <a:pPr eaLnBrk="1" hangingPunct="1"/>
            <a:r>
              <a:rPr lang="hu-HU" sz="2400" dirty="0">
                <a:cs typeface="Tahoma" pitchFamily="34" charset="0"/>
              </a:rPr>
              <a:t>Protokoll</a:t>
            </a:r>
          </a:p>
          <a:p>
            <a:pPr eaLnBrk="1" hangingPunct="1"/>
            <a:r>
              <a:rPr lang="hu-HU" sz="2400" dirty="0">
                <a:cs typeface="Tahoma" pitchFamily="34" charset="0"/>
              </a:rPr>
              <a:t>Közjogi méltóság</a:t>
            </a:r>
          </a:p>
          <a:p>
            <a:pPr eaLnBrk="1" hangingPunct="1"/>
            <a:endParaRPr lang="hu-HU" sz="2400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258959"/>
      </p:ext>
    </p:extLst>
  </p:cSld>
  <p:clrMapOvr>
    <a:masterClrMapping/>
  </p:clrMapOvr>
  <p:transition>
    <p:zoom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1920240"/>
            <a:ext cx="9144000" cy="2403847"/>
          </a:xfrm>
        </p:spPr>
        <p:txBody>
          <a:bodyPr rtlCol="0">
            <a:noAutofit/>
          </a:bodyPr>
          <a:lstStyle/>
          <a:p>
            <a:pPr algn="ctr">
              <a:defRPr/>
            </a:pP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II. rész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Biztonság- és védelempolitika </a:t>
            </a:r>
          </a:p>
        </p:txBody>
      </p:sp>
    </p:spTree>
    <p:extLst>
      <p:ext uri="{BB962C8B-B14F-4D97-AF65-F5344CB8AC3E}">
        <p14:creationId xmlns:p14="http://schemas.microsoft.com/office/powerpoint/2010/main" val="35783281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1920240"/>
            <a:ext cx="9144000" cy="2403847"/>
          </a:xfrm>
        </p:spPr>
        <p:txBody>
          <a:bodyPr rtlCol="0">
            <a:noAutofit/>
          </a:bodyPr>
          <a:lstStyle/>
          <a:p>
            <a:pPr algn="ctr">
              <a:defRPr/>
            </a:pP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solidFill>
                  <a:srgbClr val="C00000"/>
                </a:solidFill>
              </a:rPr>
              <a:t>1. fejezet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Biztonság- és védelempolitika</a:t>
            </a:r>
            <a:endParaRPr lang="hu-HU" sz="4000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4020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51584" y="344299"/>
            <a:ext cx="8208912" cy="1143000"/>
          </a:xfrm>
        </p:spPr>
        <p:txBody>
          <a:bodyPr>
            <a:normAutofit fontScale="90000"/>
          </a:bodyPr>
          <a:lstStyle/>
          <a:p>
            <a:pPr indent="-838200">
              <a:lnSpc>
                <a:spcPct val="80000"/>
              </a:lnSpc>
              <a:defRPr/>
            </a:pP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Biztonság- és védelempolitika</a:t>
            </a:r>
            <a:br>
              <a:rPr lang="hu-HU" sz="3600" dirty="0">
                <a:solidFill>
                  <a:srgbClr val="C00000"/>
                </a:solidFill>
              </a:rPr>
            </a:br>
            <a:endParaRPr lang="hu-HU" sz="3600" dirty="0">
              <a:solidFill>
                <a:srgbClr val="C000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15824" y="1307366"/>
            <a:ext cx="8772664" cy="5550634"/>
          </a:xfrm>
        </p:spPr>
        <p:txBody>
          <a:bodyPr/>
          <a:lstStyle/>
          <a:p>
            <a:pPr marL="0" indent="0">
              <a:buNone/>
              <a:defRPr/>
            </a:pPr>
            <a:endParaRPr lang="hu-HU" sz="2400" b="1" dirty="0">
              <a:latin typeface="+mj-lt"/>
              <a:cs typeface="Tahoma" pitchFamily="34" charset="0"/>
            </a:endParaRPr>
          </a:p>
          <a:p>
            <a:pPr marL="342000" lvl="1" indent="-342000">
              <a:spcBef>
                <a:spcPts val="0"/>
              </a:spcBef>
              <a:defRPr/>
            </a:pPr>
            <a:endParaRPr lang="hu-HU" dirty="0">
              <a:latin typeface="+mj-lt"/>
              <a:cs typeface="Tahoma" pitchFamily="34" charset="0"/>
            </a:endParaRPr>
          </a:p>
          <a:p>
            <a:pPr marL="342000" lvl="1" indent="-342000">
              <a:spcBef>
                <a:spcPts val="0"/>
              </a:spcBef>
              <a:defRPr/>
            </a:pPr>
            <a:endParaRPr lang="hu-HU" dirty="0">
              <a:latin typeface="+mj-lt"/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200" b="1" dirty="0">
              <a:cs typeface="Tahoma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1991543" y="1772817"/>
            <a:ext cx="9581331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000" lvl="1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Elsajátítandó témák és fogalmak:</a:t>
            </a:r>
          </a:p>
          <a:p>
            <a:pPr marL="799200" lvl="2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+mj-lt"/>
                <a:cs typeface="Times New Roman" panose="02020603050405020304" pitchFamily="18" charset="0"/>
              </a:rPr>
              <a:t>biztonság,</a:t>
            </a:r>
          </a:p>
          <a:p>
            <a:pPr marL="799200" lvl="2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biztonságpolitika, </a:t>
            </a:r>
          </a:p>
          <a:p>
            <a:pPr marL="799200" lvl="2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+mj-lt"/>
                <a:cs typeface="Times New Roman" panose="02020603050405020304" pitchFamily="18" charset="0"/>
              </a:rPr>
              <a:t>biztonsági szektor, </a:t>
            </a:r>
          </a:p>
          <a:p>
            <a:pPr marL="799200" lvl="2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+mj-lt"/>
                <a:cs typeface="Times New Roman" panose="02020603050405020304" pitchFamily="18" charset="0"/>
              </a:rPr>
              <a:t>védelempolitika,</a:t>
            </a:r>
          </a:p>
          <a:p>
            <a:pPr marL="799200" lvl="2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védelmi szféra, </a:t>
            </a:r>
          </a:p>
          <a:p>
            <a:pPr marL="799200" lvl="2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objektív és szubjektív biztonság, </a:t>
            </a:r>
          </a:p>
          <a:p>
            <a:pPr marL="799200" lvl="2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a biztonságra negatívan ható tényezők,</a:t>
            </a:r>
          </a:p>
          <a:p>
            <a:pPr marL="799200" lvl="2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ellenállóképeség.</a:t>
            </a:r>
          </a:p>
          <a:p>
            <a:pPr marL="342000" lvl="1" indent="-342000">
              <a:buFont typeface="Arial" panose="020B0604020202020204" pitchFamily="34" charset="0"/>
              <a:buChar char="•"/>
              <a:defRPr/>
            </a:pP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000" lvl="1" indent="-342000">
              <a:buFont typeface="Arial" panose="020B0604020202020204" pitchFamily="34" charset="0"/>
              <a:buChar char="•"/>
              <a:defRPr/>
            </a:pP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000" lvl="1" indent="-342000">
              <a:buFont typeface="Arial" panose="020B0604020202020204" pitchFamily="34" charset="0"/>
              <a:buChar char="•"/>
              <a:defRPr/>
            </a:pP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94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79576" y="397091"/>
            <a:ext cx="8208912" cy="1143000"/>
          </a:xfrm>
        </p:spPr>
        <p:txBody>
          <a:bodyPr>
            <a:normAutofit fontScale="90000"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A biztonság-és védelempolitika tárgya és tényezői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15824" y="1307366"/>
            <a:ext cx="8772664" cy="5550634"/>
          </a:xfrm>
        </p:spPr>
        <p:txBody>
          <a:bodyPr/>
          <a:lstStyle/>
          <a:p>
            <a:pPr marL="0" indent="0">
              <a:buNone/>
              <a:defRPr/>
            </a:pPr>
            <a:endParaRPr lang="hu-HU" sz="2400" b="1" dirty="0">
              <a:latin typeface="+mj-lt"/>
              <a:cs typeface="Tahoma" pitchFamily="34" charset="0"/>
            </a:endParaRPr>
          </a:p>
          <a:p>
            <a:pPr marL="342000" lvl="1" indent="-342000">
              <a:spcBef>
                <a:spcPts val="0"/>
              </a:spcBef>
              <a:defRPr/>
            </a:pPr>
            <a:endParaRPr lang="hu-HU" dirty="0">
              <a:latin typeface="+mj-lt"/>
              <a:cs typeface="Tahoma" pitchFamily="34" charset="0"/>
            </a:endParaRPr>
          </a:p>
          <a:p>
            <a:pPr marL="342000" lvl="1" indent="-342000">
              <a:spcBef>
                <a:spcPts val="0"/>
              </a:spcBef>
              <a:defRPr/>
            </a:pPr>
            <a:endParaRPr lang="hu-HU" dirty="0">
              <a:latin typeface="+mj-lt"/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200" b="1" dirty="0">
              <a:cs typeface="Tahoma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1524000" y="2353841"/>
            <a:ext cx="1008697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000" lvl="1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Biztonság  – a veszély/fenyegetés </a:t>
            </a: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elhárításának képessége</a:t>
            </a: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342000" lvl="1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Biztonságpolitika  – célok, stratégiák</a:t>
            </a: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, eszközök </a:t>
            </a: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342000" lvl="1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Védelem  – a biztonság megteremtése</a:t>
            </a: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, fenntartása</a:t>
            </a: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342000" lvl="1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Védelempolitika  – az ország védelme, a haderő fejlesztése, működtetése, alkalmazása</a:t>
            </a:r>
          </a:p>
        </p:txBody>
      </p:sp>
    </p:spTree>
    <p:extLst>
      <p:ext uri="{BB962C8B-B14F-4D97-AF65-F5344CB8AC3E}">
        <p14:creationId xmlns:p14="http://schemas.microsoft.com/office/powerpoint/2010/main" val="348557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41735" y="317798"/>
            <a:ext cx="9036496" cy="1022970"/>
          </a:xfrm>
        </p:spPr>
        <p:txBody>
          <a:bodyPr>
            <a:normAutofit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2800" dirty="0">
                <a:solidFill>
                  <a:srgbClr val="C00000"/>
                </a:solidFill>
              </a:rPr>
              <a:t>A biztonságra negatívan ható tényezők és lehetséges következményeik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2783632" y="1844825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3703687" y="1340768"/>
          <a:ext cx="4984601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Diagram 12"/>
          <p:cNvGraphicFramePr/>
          <p:nvPr/>
        </p:nvGraphicFramePr>
        <p:xfrm>
          <a:off x="3631679" y="3645025"/>
          <a:ext cx="5056608" cy="3092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3430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ím 1"/>
          <p:cNvSpPr>
            <a:spLocks noGrp="1"/>
          </p:cNvSpPr>
          <p:nvPr>
            <p:ph type="title" idx="4294967295"/>
          </p:nvPr>
        </p:nvSpPr>
        <p:spPr>
          <a:xfrm>
            <a:off x="1524000" y="176972"/>
            <a:ext cx="9144000" cy="1268413"/>
          </a:xfrm>
        </p:spPr>
        <p:txBody>
          <a:bodyPr anchor="t"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nemzetközi jog fogalma,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forrásai</a:t>
            </a:r>
          </a:p>
        </p:txBody>
      </p:sp>
      <p:sp>
        <p:nvSpPr>
          <p:cNvPr id="57346" name="Tartalom helye 2"/>
          <p:cNvSpPr>
            <a:spLocks noGrp="1"/>
          </p:cNvSpPr>
          <p:nvPr>
            <p:ph idx="4294967295"/>
          </p:nvPr>
        </p:nvSpPr>
        <p:spPr>
          <a:xfrm>
            <a:off x="548640" y="1351991"/>
            <a:ext cx="10908254" cy="5328592"/>
          </a:xfrm>
        </p:spPr>
        <p:txBody>
          <a:bodyPr/>
          <a:lstStyle/>
          <a:p>
            <a:pPr marL="0" indent="0" algn="just">
              <a:buNone/>
            </a:pPr>
            <a:r>
              <a:rPr lang="hu-HU" sz="2400" b="1" dirty="0">
                <a:cs typeface="Tahoma" pitchFamily="34" charset="0"/>
              </a:rPr>
              <a:t>A nemzetközi jog fogalma:</a:t>
            </a:r>
          </a:p>
          <a:p>
            <a:pPr marL="400050" lvl="1" indent="0" algn="just">
              <a:buNone/>
            </a:pPr>
            <a:r>
              <a:rPr lang="hu-HU" altLang="hu-HU" sz="2000" dirty="0"/>
              <a:t>Az államok és a nemzetközi kapcsolatok egyéb szereplői által alkotott normák, melyeket az egymás közötti kapcsolataik közös szabályozására hoztak létre.</a:t>
            </a:r>
          </a:p>
          <a:p>
            <a:pPr marL="0" indent="0" algn="just">
              <a:buNone/>
            </a:pPr>
            <a:r>
              <a:rPr lang="hu-HU" sz="2400" b="1" dirty="0">
                <a:cs typeface="Tahoma" pitchFamily="34" charset="0"/>
              </a:rPr>
              <a:t>A nemzetközi jog tipikus alanyai: </a:t>
            </a:r>
            <a:r>
              <a:rPr lang="hu-HU" sz="2000" dirty="0">
                <a:cs typeface="Tahoma" pitchFamily="34" charset="0"/>
              </a:rPr>
              <a:t>állam, nemzetközi szervezetek, </a:t>
            </a:r>
            <a:r>
              <a:rPr lang="hu-HU" altLang="hu-HU" sz="2000" dirty="0">
                <a:cs typeface="Tahoma" pitchFamily="34" charset="0"/>
              </a:rPr>
              <a:t>egyén</a:t>
            </a:r>
            <a:endParaRPr lang="hu-HU" sz="2000" dirty="0">
              <a:cs typeface="Tahoma" pitchFamily="34" charset="0"/>
            </a:endParaRPr>
          </a:p>
          <a:p>
            <a:pPr marL="0" indent="0" algn="just">
              <a:buNone/>
            </a:pPr>
            <a:r>
              <a:rPr lang="hu-HU" sz="2400" b="1" dirty="0">
                <a:cs typeface="Tahoma" pitchFamily="34" charset="0"/>
              </a:rPr>
              <a:t>A nemzetközi jog forrásai:</a:t>
            </a:r>
          </a:p>
          <a:p>
            <a:pPr lvl="1" eaLnBrk="1" hangingPunct="1">
              <a:buFont typeface="Arial" charset="0"/>
              <a:buChar char="•"/>
            </a:pPr>
            <a:r>
              <a:rPr lang="hu-HU" sz="2000" dirty="0">
                <a:cs typeface="Tahoma" pitchFamily="34" charset="0"/>
              </a:rPr>
              <a:t>Jogforrások a Nemzetközi Bíróság Statútuma szerint</a:t>
            </a:r>
            <a:endParaRPr lang="hu-HU" sz="1800" dirty="0">
              <a:cs typeface="Tahoma" pitchFamily="34" charset="0"/>
            </a:endParaRPr>
          </a:p>
          <a:p>
            <a:pPr lvl="2">
              <a:spcBef>
                <a:spcPts val="0"/>
              </a:spcBef>
              <a:buFont typeface="Arial" charset="0"/>
              <a:buChar char="•"/>
            </a:pPr>
            <a:r>
              <a:rPr lang="hu-HU" sz="1800" dirty="0">
                <a:cs typeface="Tahoma" pitchFamily="34" charset="0"/>
              </a:rPr>
              <a:t>az általános vagy a különös nemzetközi egyezmények;</a:t>
            </a:r>
          </a:p>
          <a:p>
            <a:pPr lvl="2">
              <a:spcBef>
                <a:spcPts val="0"/>
              </a:spcBef>
              <a:buFont typeface="Arial" charset="0"/>
              <a:buChar char="•"/>
            </a:pPr>
            <a:r>
              <a:rPr lang="hu-HU" sz="1800" dirty="0">
                <a:cs typeface="Tahoma" pitchFamily="34" charset="0"/>
              </a:rPr>
              <a:t>a nemzetközi szokásjog;</a:t>
            </a:r>
          </a:p>
          <a:p>
            <a:pPr lvl="2">
              <a:spcBef>
                <a:spcPts val="0"/>
              </a:spcBef>
              <a:buFont typeface="Arial" charset="0"/>
              <a:buChar char="•"/>
            </a:pPr>
            <a:r>
              <a:rPr lang="hu-HU" sz="1800" dirty="0">
                <a:cs typeface="Tahoma" pitchFamily="34" charset="0"/>
              </a:rPr>
              <a:t>általános jogelvek;</a:t>
            </a:r>
          </a:p>
          <a:p>
            <a:pPr lvl="2">
              <a:spcBef>
                <a:spcPts val="0"/>
              </a:spcBef>
              <a:buFont typeface="Arial" charset="0"/>
              <a:buChar char="•"/>
            </a:pPr>
            <a:r>
              <a:rPr lang="hu-HU" sz="1800" dirty="0">
                <a:cs typeface="Tahoma" pitchFamily="34" charset="0"/>
              </a:rPr>
              <a:t>a megelőző bírói döntések és a kiváló jogtudósok véleménye.</a:t>
            </a:r>
          </a:p>
          <a:p>
            <a:pPr lvl="1" eaLnBrk="1" hangingPunct="1">
              <a:buFont typeface="Arial" charset="0"/>
              <a:buChar char="•"/>
            </a:pPr>
            <a:r>
              <a:rPr lang="hu-HU" sz="2000" dirty="0">
                <a:cs typeface="Tahoma" pitchFamily="34" charset="0"/>
              </a:rPr>
              <a:t>Statútumon kívüli jogforrások</a:t>
            </a:r>
          </a:p>
          <a:p>
            <a:pPr lvl="2">
              <a:spcBef>
                <a:spcPts val="0"/>
              </a:spcBef>
              <a:buFont typeface="Arial" charset="0"/>
              <a:buChar char="•"/>
            </a:pPr>
            <a:r>
              <a:rPr lang="hu-HU" sz="1800" dirty="0" err="1">
                <a:cs typeface="Tahoma" pitchFamily="34" charset="0"/>
              </a:rPr>
              <a:t>ius</a:t>
            </a:r>
            <a:r>
              <a:rPr lang="hu-HU" sz="1800" dirty="0">
                <a:cs typeface="Tahoma" pitchFamily="34" charset="0"/>
              </a:rPr>
              <a:t> </a:t>
            </a:r>
            <a:r>
              <a:rPr lang="hu-HU" sz="1800" dirty="0" err="1">
                <a:cs typeface="Tahoma" pitchFamily="34" charset="0"/>
              </a:rPr>
              <a:t>cogensek</a:t>
            </a:r>
            <a:r>
              <a:rPr lang="hu-HU" sz="1800" dirty="0">
                <a:cs typeface="Tahoma" pitchFamily="34" charset="0"/>
              </a:rPr>
              <a:t>;</a:t>
            </a:r>
          </a:p>
          <a:p>
            <a:pPr lvl="2">
              <a:spcBef>
                <a:spcPts val="0"/>
              </a:spcBef>
              <a:buFont typeface="Arial" charset="0"/>
              <a:buChar char="•"/>
            </a:pPr>
            <a:r>
              <a:rPr lang="hu-HU" sz="1800" dirty="0">
                <a:cs typeface="Tahoma" pitchFamily="34" charset="0"/>
              </a:rPr>
              <a:t>nemzetközi szervezetek egyes határozatai; </a:t>
            </a:r>
          </a:p>
          <a:p>
            <a:pPr lvl="2">
              <a:spcBef>
                <a:spcPts val="0"/>
              </a:spcBef>
              <a:buFont typeface="Arial" charset="0"/>
              <a:buChar char="•"/>
            </a:pPr>
            <a:r>
              <a:rPr lang="hu-HU" sz="1800" dirty="0">
                <a:cs typeface="Tahoma" pitchFamily="34" charset="0"/>
              </a:rPr>
              <a:t>az autonóm egyoldalú jogi aktusok;</a:t>
            </a:r>
          </a:p>
          <a:p>
            <a:pPr lvl="2">
              <a:spcBef>
                <a:spcPts val="0"/>
              </a:spcBef>
              <a:buFont typeface="Arial" charset="0"/>
              <a:buChar char="•"/>
            </a:pPr>
            <a:r>
              <a:rPr lang="hu-HU" sz="1800" dirty="0">
                <a:cs typeface="Tahoma" pitchFamily="34" charset="0"/>
              </a:rPr>
              <a:t>a </a:t>
            </a:r>
            <a:r>
              <a:rPr lang="hu-HU" sz="1800" dirty="0" err="1">
                <a:cs typeface="Tahoma" pitchFamily="34" charset="0"/>
              </a:rPr>
              <a:t>soft</a:t>
            </a:r>
            <a:r>
              <a:rPr lang="hu-HU" sz="1800" dirty="0">
                <a:cs typeface="Tahoma" pitchFamily="34" charset="0"/>
              </a:rPr>
              <a:t> </a:t>
            </a:r>
            <a:r>
              <a:rPr lang="hu-HU" sz="1800" dirty="0" err="1">
                <a:cs typeface="Tahoma" pitchFamily="34" charset="0"/>
              </a:rPr>
              <a:t>law</a:t>
            </a:r>
            <a:r>
              <a:rPr lang="hu-HU" sz="1800" dirty="0">
                <a:cs typeface="Tahoma" pitchFamily="34" charset="0"/>
              </a:rPr>
              <a:t>.</a:t>
            </a:r>
            <a:endParaRPr lang="hu-HU" b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730987"/>
      </p:ext>
    </p:extLst>
  </p:cSld>
  <p:clrMapOvr>
    <a:masterClrMapping/>
  </p:clrMapOvr>
  <p:transition>
    <p:zoom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1920240"/>
            <a:ext cx="9144000" cy="2403847"/>
          </a:xfrm>
        </p:spPr>
        <p:txBody>
          <a:bodyPr rtlCol="0">
            <a:noAutofit/>
          </a:bodyPr>
          <a:lstStyle/>
          <a:p>
            <a:pPr algn="ctr">
              <a:defRPr/>
            </a:pP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solidFill>
                  <a:srgbClr val="C00000"/>
                </a:solidFill>
              </a:rPr>
              <a:t>2. fejezet Magyarország biztonság-és védelempolitikája</a:t>
            </a:r>
            <a:endParaRPr lang="hu-HU" sz="4000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1635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82019" y="521772"/>
            <a:ext cx="8588002" cy="1143000"/>
          </a:xfrm>
        </p:spPr>
        <p:txBody>
          <a:bodyPr>
            <a:normAutofit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Magyarország biztonság-és védelempolitikája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15824" y="1307366"/>
            <a:ext cx="8772664" cy="5550634"/>
          </a:xfrm>
        </p:spPr>
        <p:txBody>
          <a:bodyPr/>
          <a:lstStyle/>
          <a:p>
            <a:pPr marL="0" indent="0">
              <a:buNone/>
              <a:defRPr/>
            </a:pPr>
            <a:endParaRPr lang="hu-HU" sz="2400" b="1" dirty="0">
              <a:latin typeface="+mj-lt"/>
              <a:cs typeface="Tahoma" pitchFamily="34" charset="0"/>
            </a:endParaRPr>
          </a:p>
          <a:p>
            <a:pPr marL="342000" lvl="1" indent="-342000">
              <a:spcBef>
                <a:spcPts val="0"/>
              </a:spcBef>
              <a:defRPr/>
            </a:pPr>
            <a:endParaRPr lang="hu-HU" dirty="0">
              <a:latin typeface="+mj-lt"/>
              <a:cs typeface="Tahoma" pitchFamily="34" charset="0"/>
            </a:endParaRPr>
          </a:p>
          <a:p>
            <a:pPr marL="342000" lvl="1" indent="-342000">
              <a:spcBef>
                <a:spcPts val="0"/>
              </a:spcBef>
              <a:defRPr/>
            </a:pPr>
            <a:endParaRPr lang="hu-HU" dirty="0">
              <a:latin typeface="+mj-lt"/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200" b="1" dirty="0">
              <a:cs typeface="Tahoma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1982019" y="1972841"/>
            <a:ext cx="913365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000" lvl="1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Alapvető dokumentumok:</a:t>
            </a:r>
          </a:p>
          <a:p>
            <a:pPr marL="799200" lvl="2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Biztonság-és </a:t>
            </a: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Védelempolitikai Alapelvek,</a:t>
            </a: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799200" lvl="2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Magyarország Nemzeti </a:t>
            </a: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Biztonsági Stratégiája,</a:t>
            </a: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799200" lvl="2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Magyarország Nemzeti </a:t>
            </a: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Katonai Stratégiája,</a:t>
            </a: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799200" lvl="2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Integrált Védelmi és </a:t>
            </a: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Biztonsági Iránymutatás,</a:t>
            </a: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799200" lvl="2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Biztonsági és ágazati stratégiák.</a:t>
            </a: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342000" lvl="1" indent="-34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91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 noGrp="1"/>
          </p:cNvSpPr>
          <p:nvPr>
            <p:ph type="title" idx="4294967295"/>
          </p:nvPr>
        </p:nvSpPr>
        <p:spPr>
          <a:xfrm>
            <a:off x="1533525" y="163266"/>
            <a:ext cx="9144000" cy="1339427"/>
          </a:xfrm>
        </p:spPr>
        <p:txBody>
          <a:bodyPr anchor="ctr"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Magyarország Nemzeti Biztonsági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Stratégiája</a:t>
            </a:r>
            <a:br>
              <a:rPr lang="hu-HU" sz="3600" dirty="0">
                <a:solidFill>
                  <a:srgbClr val="C00000"/>
                </a:solidFill>
              </a:rPr>
            </a:br>
            <a:endParaRPr lang="hu-HU" sz="3600" dirty="0">
              <a:solidFill>
                <a:srgbClr val="C00000"/>
              </a:solidFill>
            </a:endParaRPr>
          </a:p>
        </p:txBody>
      </p:sp>
      <p:sp>
        <p:nvSpPr>
          <p:cNvPr id="8195" name="Tartalom helye 2"/>
          <p:cNvSpPr>
            <a:spLocks noGrp="1"/>
          </p:cNvSpPr>
          <p:nvPr>
            <p:ph idx="4294967295"/>
          </p:nvPr>
        </p:nvSpPr>
        <p:spPr>
          <a:xfrm>
            <a:off x="2063552" y="1628800"/>
            <a:ext cx="8424936" cy="4968552"/>
          </a:xfrm>
        </p:spPr>
        <p:txBody>
          <a:bodyPr rtlCol="0">
            <a:noAutofit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1027745" y="1628800"/>
            <a:ext cx="10496549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Nemzeti jövőkép a biztonság fényében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Alapvető értékeink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Alapvető adottságaink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Magyarország biztonsági környezete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Alapvető érdekeink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Kiemelt biztonsági kockázatok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Magyarország biztonsággal összefüggő stratégiai céljai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Átfogó feladatok és eszközök</a:t>
            </a:r>
          </a:p>
        </p:txBody>
      </p:sp>
    </p:spTree>
    <p:extLst>
      <p:ext uri="{BB962C8B-B14F-4D97-AF65-F5344CB8AC3E}">
        <p14:creationId xmlns:p14="http://schemas.microsoft.com/office/powerpoint/2010/main" val="86831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 noGrp="1"/>
          </p:cNvSpPr>
          <p:nvPr>
            <p:ph type="title" idx="4294967295"/>
          </p:nvPr>
        </p:nvSpPr>
        <p:spPr>
          <a:xfrm>
            <a:off x="1552575" y="253369"/>
            <a:ext cx="9144000" cy="1339427"/>
          </a:xfrm>
        </p:spPr>
        <p:txBody>
          <a:bodyPr anchor="ctr"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Magyarország Nemzeti Katonai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Stratégiája</a:t>
            </a:r>
            <a:br>
              <a:rPr lang="hu-HU" sz="3600" dirty="0">
                <a:solidFill>
                  <a:srgbClr val="C00000"/>
                </a:solidFill>
              </a:rPr>
            </a:br>
            <a:endParaRPr lang="hu-HU" sz="3600" dirty="0">
              <a:solidFill>
                <a:srgbClr val="C00000"/>
              </a:solidFill>
            </a:endParaRPr>
          </a:p>
        </p:txBody>
      </p:sp>
      <p:sp>
        <p:nvSpPr>
          <p:cNvPr id="8195" name="Tartalom helye 2"/>
          <p:cNvSpPr>
            <a:spLocks noGrp="1"/>
          </p:cNvSpPr>
          <p:nvPr>
            <p:ph idx="4294967295"/>
          </p:nvPr>
        </p:nvSpPr>
        <p:spPr>
          <a:xfrm>
            <a:off x="2063552" y="1628800"/>
            <a:ext cx="8424936" cy="4968552"/>
          </a:xfrm>
        </p:spPr>
        <p:txBody>
          <a:bodyPr rtlCol="0">
            <a:noAutofit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cs typeface="Tahoma" pitchFamily="34" charset="0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2008930" y="1700808"/>
            <a:ext cx="840755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A 21. század műveleti környezete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A Magyar Honvédség szerepvállalását igénylő fenyegetések és kihívások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Védelmi adottságaink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A jövő honvédelme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A megújuló Magyar Honvédség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Védelmi ipar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Védelmi költségvetés</a:t>
            </a:r>
          </a:p>
        </p:txBody>
      </p:sp>
    </p:spTree>
    <p:extLst>
      <p:ext uri="{BB962C8B-B14F-4D97-AF65-F5344CB8AC3E}">
        <p14:creationId xmlns:p14="http://schemas.microsoft.com/office/powerpoint/2010/main" val="397859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1920240"/>
            <a:ext cx="9144000" cy="2403847"/>
          </a:xfrm>
        </p:spPr>
        <p:txBody>
          <a:bodyPr rtlCol="0">
            <a:noAutofit/>
          </a:bodyPr>
          <a:lstStyle/>
          <a:p>
            <a:pPr algn="ctr">
              <a:defRPr/>
            </a:pP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</a:t>
            </a:r>
            <a:r>
              <a:rPr lang="hu-HU" sz="4000" dirty="0">
                <a:solidFill>
                  <a:srgbClr val="C00000"/>
                </a:solidFill>
              </a:rPr>
              <a:t>. fejezet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A nemzeti ellenállóképesség</a:t>
            </a:r>
            <a:endParaRPr lang="hu-HU" sz="4000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4960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03005" y="44624"/>
            <a:ext cx="9144000" cy="1224136"/>
          </a:xfrm>
        </p:spPr>
        <p:txBody>
          <a:bodyPr>
            <a:normAutofit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nemzeti ellenállóképesség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87369" y="1398338"/>
            <a:ext cx="9975271" cy="4919335"/>
          </a:xfrm>
        </p:spPr>
        <p:txBody>
          <a:bodyPr>
            <a:normAutofit fontScale="85000" lnSpcReduction="20000"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dirty="0">
                <a:cs typeface="Tahoma" pitchFamily="34" charset="0"/>
              </a:rPr>
              <a:t>A lakosság és az államszervezet képessége bármilyen fenyegetés előrejelzésére, megelőzésére, hatásainak csökkentésére, illetve kezelésére, majd helyreállítására a polgári és katonai felkészültségen keresztül.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Területei:</a:t>
            </a:r>
          </a:p>
          <a:p>
            <a:pPr lvl="2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18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az állami működés, a kormányzás és az alapvető fontosságú kormányzati szolgáltatások folytonosságának biztosítása,</a:t>
            </a:r>
          </a:p>
          <a:p>
            <a:pPr lvl="2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18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rugalmas, és a kihívásokhoz alkalmazkodó energetikai, </a:t>
            </a:r>
            <a:r>
              <a:rPr lang="hu-HU" sz="1800" dirty="0">
                <a:cs typeface="Times New Roman" panose="02020603050405020304" pitchFamily="18" charset="0"/>
              </a:rPr>
              <a:t>valamint infokommunikációs, illetve közlekedési rendszer kialakítása,</a:t>
            </a:r>
          </a:p>
          <a:p>
            <a:pPr lvl="2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1800" dirty="0">
                <a:cs typeface="Times New Roman" panose="02020603050405020304" pitchFamily="18" charset="0"/>
              </a:rPr>
              <a:t>a kritikus szervezetek és a kritikus infrastruktúrák, valamint az ország védelme és biztonsága szempontjából jelentős szervezetek és infrastruktúrák ellenálló képességének kialakítása és az alapvető szolgáltatások folyamatosságának biztosítása,</a:t>
            </a:r>
          </a:p>
          <a:p>
            <a:pPr lvl="2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1800" dirty="0">
                <a:cs typeface="Times New Roman" panose="02020603050405020304" pitchFamily="18" charset="0"/>
              </a:rPr>
              <a:t>a természeti és ipari katasztrófák megelőzésére, valamint kezelésére való képesség</a:t>
            </a:r>
          </a:p>
          <a:p>
            <a:pPr lvl="2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1800" dirty="0">
                <a:cs typeface="Times New Roman" panose="02020603050405020304" pitchFamily="18" charset="0"/>
              </a:rPr>
              <a:t>a védelmi és biztonsági feladatok ellátásához szükséges képességek összehangolt fejlesztése,</a:t>
            </a:r>
          </a:p>
          <a:p>
            <a:pPr lvl="2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1800" dirty="0">
                <a:cs typeface="Times New Roman" panose="02020603050405020304" pitchFamily="18" charset="0"/>
              </a:rPr>
              <a:t>a lakosság védelem- és biztonságtudatosságának erősítése.</a:t>
            </a:r>
          </a:p>
          <a:p>
            <a:pPr lvl="2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hu-HU" sz="18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5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1920240"/>
            <a:ext cx="9144000" cy="2403847"/>
          </a:xfrm>
        </p:spPr>
        <p:txBody>
          <a:bodyPr rtlCol="0">
            <a:noAutofit/>
          </a:bodyPr>
          <a:lstStyle/>
          <a:p>
            <a:pPr algn="ctr">
              <a:defRPr/>
            </a:pP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solidFill>
                  <a:srgbClr val="C00000"/>
                </a:solidFill>
              </a:rPr>
              <a:t>4. fejezet 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A kritikus szervezetek ellenálló képessége</a:t>
            </a:r>
            <a:endParaRPr lang="hu-HU" sz="4000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0869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69116" y="369295"/>
            <a:ext cx="11383860" cy="1143000"/>
          </a:xfrm>
        </p:spPr>
        <p:txBody>
          <a:bodyPr>
            <a:normAutofit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A kritikus szervezetek ellenállóképessége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78841" y="1676290"/>
            <a:ext cx="11383860" cy="4413343"/>
          </a:xfrm>
        </p:spPr>
        <p:txBody>
          <a:bodyPr/>
          <a:lstStyle/>
          <a:p>
            <a:pPr lvl="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Elsajátítandó témák és fogalmak: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kritikus szervezetek és kritikus infrastruktúrák kijelölése,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0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kijelölt kritikus szervezet feladatai,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0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rendkívüli esemény bejelentése,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az ország védelme és biztonsága szempontjából jelentős szervezetek, infrastruktúrák.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hu-HU" sz="28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hu-HU" sz="28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2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96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55009" y="240457"/>
            <a:ext cx="10939244" cy="1143000"/>
          </a:xfrm>
        </p:spPr>
        <p:txBody>
          <a:bodyPr>
            <a:normAutofit fontScale="90000"/>
          </a:bodyPr>
          <a:lstStyle/>
          <a:p>
            <a:pPr indent="-838200">
              <a:lnSpc>
                <a:spcPct val="80000"/>
              </a:lnSpc>
              <a:defRPr/>
            </a:pP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Kritikus szervezetek, kritikus infrastruktúrák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91544" y="1556792"/>
            <a:ext cx="8280920" cy="4997152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dirty="0">
                <a:cs typeface="Times New Roman" panose="02020603050405020304" pitchFamily="18" charset="0"/>
              </a:rPr>
              <a:t>EU Critical Entities Resilience Directive, CER-irányelv,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dirty="0">
                <a:cs typeface="Times New Roman" panose="02020603050405020304" pitchFamily="18" charset="0"/>
              </a:rPr>
              <a:t>Alapvető szolgáltatások,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dirty="0">
                <a:cs typeface="Times New Roman" panose="02020603050405020304" pitchFamily="18" charset="0"/>
              </a:rPr>
              <a:t>Kritikus szervezet, kritikus infrastruktúra,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Kijelölő hatóságok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Horizontális és ágazati kritériumok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Európai kritikus szervezet</a:t>
            </a:r>
          </a:p>
          <a:p>
            <a:pPr marL="0" indent="0">
              <a:buNone/>
            </a:pPr>
            <a:endParaRPr lang="hu-HU" sz="22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34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116632"/>
            <a:ext cx="9144000" cy="1143000"/>
          </a:xfrm>
        </p:spPr>
        <p:txBody>
          <a:bodyPr>
            <a:normAutofit fontScale="90000"/>
          </a:bodyPr>
          <a:lstStyle/>
          <a:p>
            <a:pPr indent="-838200">
              <a:lnSpc>
                <a:spcPct val="80000"/>
              </a:lnSpc>
              <a:defRPr/>
            </a:pP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Az alapvető szolgáltatások védelme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91544" y="1556792"/>
            <a:ext cx="8280920" cy="4997152"/>
          </a:xfrm>
        </p:spPr>
        <p:txBody>
          <a:bodyPr/>
          <a:lstStyle/>
          <a:p>
            <a:pPr lvl="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Kockázatelemzés-ellenálló képességi mátrix</a:t>
            </a:r>
          </a:p>
          <a:p>
            <a:pPr lvl="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Ellenálló képességi terv </a:t>
            </a:r>
          </a:p>
          <a:p>
            <a:pPr lvl="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Ellenálló képességért felelős vezető</a:t>
            </a:r>
          </a:p>
          <a:p>
            <a:pPr lvl="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Technikai, biztonsági és szervezeti intézkedések</a:t>
            </a:r>
          </a:p>
          <a:p>
            <a:pPr lvl="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Ellenőrzések</a:t>
            </a:r>
          </a:p>
          <a:p>
            <a:pPr lvl="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Gyakorlatok</a:t>
            </a:r>
          </a:p>
          <a:p>
            <a:pPr lvl="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Rendkívüli esemény bekövetkezésekor azonnali információ-megosztás a hatóságokkal</a:t>
            </a:r>
            <a:endParaRPr lang="hu-HU" sz="2400" cap="all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4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99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Cím 1"/>
          <p:cNvSpPr>
            <a:spLocks noGrp="1"/>
          </p:cNvSpPr>
          <p:nvPr>
            <p:ph type="title" idx="4294967295"/>
          </p:nvPr>
        </p:nvSpPr>
        <p:spPr>
          <a:xfrm>
            <a:off x="1076319" y="174732"/>
            <a:ext cx="9144000" cy="1328738"/>
          </a:xfrm>
        </p:spPr>
        <p:txBody>
          <a:bodyPr/>
          <a:lstStyle/>
          <a:p>
            <a:pPr algn="ctr" eaLnBrk="1" hangingPunct="1"/>
            <a:r>
              <a:rPr lang="hu-HU" sz="3600" dirty="0">
                <a:solidFill>
                  <a:srgbClr val="C00000"/>
                </a:solidFill>
              </a:rPr>
              <a:t>A nemzetközi jog funkciója,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és a szokásjog</a:t>
            </a:r>
          </a:p>
        </p:txBody>
      </p:sp>
      <p:sp>
        <p:nvSpPr>
          <p:cNvPr id="58370" name="Tartalom helye 2"/>
          <p:cNvSpPr>
            <a:spLocks noGrp="1"/>
          </p:cNvSpPr>
          <p:nvPr>
            <p:ph idx="4294967295"/>
          </p:nvPr>
        </p:nvSpPr>
        <p:spPr>
          <a:xfrm>
            <a:off x="785308" y="1715467"/>
            <a:ext cx="10015370" cy="4679950"/>
          </a:xfrm>
        </p:spPr>
        <p:txBody>
          <a:bodyPr/>
          <a:lstStyle/>
          <a:p>
            <a:pPr marL="0" indent="0" algn="just">
              <a:buNone/>
            </a:pPr>
            <a:r>
              <a:rPr lang="hu-HU" sz="2400" b="1" dirty="0">
                <a:cs typeface="Tahoma" pitchFamily="34" charset="0"/>
              </a:rPr>
              <a:t>A nemzetközi jog feladata, funkciója</a:t>
            </a:r>
          </a:p>
          <a:p>
            <a:pPr marL="0" indent="0">
              <a:buNone/>
            </a:pPr>
            <a:endParaRPr lang="hu-HU" sz="2400" b="1" dirty="0">
              <a:cs typeface="Tahoma" pitchFamily="34" charset="0"/>
            </a:endParaRPr>
          </a:p>
          <a:p>
            <a:pPr marL="0" indent="0">
              <a:buNone/>
            </a:pPr>
            <a:r>
              <a:rPr lang="hu-HU" sz="2400" b="1" dirty="0">
                <a:cs typeface="Tahoma" pitchFamily="34" charset="0"/>
              </a:rPr>
              <a:t>A szokásjog fogalma a nemzetközi jogban</a:t>
            </a:r>
          </a:p>
          <a:p>
            <a:pPr marL="0" indent="0">
              <a:buNone/>
            </a:pPr>
            <a:endParaRPr lang="hu-HU" sz="2400" b="1" dirty="0">
              <a:cs typeface="Tahoma" pitchFamily="34" charset="0"/>
            </a:endParaRPr>
          </a:p>
          <a:p>
            <a:pPr marL="0" indent="0">
              <a:buNone/>
            </a:pPr>
            <a:r>
              <a:rPr lang="hu-HU" sz="2400" b="1" dirty="0">
                <a:cs typeface="Tahoma" pitchFamily="34" charset="0"/>
              </a:rPr>
              <a:t>Keletkezésének feltételei</a:t>
            </a:r>
          </a:p>
          <a:p>
            <a:pPr lvl="1" eaLnBrk="1" hangingPunct="1"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Materiális feltétel (</a:t>
            </a:r>
            <a:r>
              <a:rPr lang="hu-HU" i="1" dirty="0">
                <a:cs typeface="Tahoma" pitchFamily="34" charset="0"/>
              </a:rPr>
              <a:t>az államok általános gyakorlata</a:t>
            </a:r>
            <a:r>
              <a:rPr lang="hu-HU" dirty="0">
                <a:cs typeface="Tahoma" pitchFamily="34" charset="0"/>
              </a:rPr>
              <a:t>)</a:t>
            </a:r>
          </a:p>
          <a:p>
            <a:pPr lvl="1" eaLnBrk="1" hangingPunct="1">
              <a:buFont typeface="Arial" charset="0"/>
              <a:buChar char="•"/>
            </a:pPr>
            <a:r>
              <a:rPr lang="hu-HU" dirty="0">
                <a:cs typeface="Tahoma" pitchFamily="34" charset="0"/>
              </a:rPr>
              <a:t>Pszichológiai feltétel (</a:t>
            </a:r>
            <a:r>
              <a:rPr lang="hu-HU" i="1" dirty="0" err="1">
                <a:cs typeface="Tahoma" pitchFamily="34" charset="0"/>
              </a:rPr>
              <a:t>opinio</a:t>
            </a:r>
            <a:r>
              <a:rPr lang="hu-HU" i="1" dirty="0">
                <a:cs typeface="Tahoma" pitchFamily="34" charset="0"/>
              </a:rPr>
              <a:t> </a:t>
            </a:r>
            <a:r>
              <a:rPr lang="hu-HU" i="1" dirty="0" err="1">
                <a:cs typeface="Tahoma" pitchFamily="34" charset="0"/>
              </a:rPr>
              <a:t>iuris</a:t>
            </a:r>
            <a:r>
              <a:rPr lang="hu-HU" i="1" dirty="0">
                <a:cs typeface="Tahoma" pitchFamily="34" charset="0"/>
              </a:rPr>
              <a:t> - jogi meggyőződés</a:t>
            </a:r>
            <a:r>
              <a:rPr lang="hu-HU" dirty="0">
                <a:cs typeface="Tahoma" pitchFamily="34" charset="0"/>
              </a:rPr>
              <a:t>)</a:t>
            </a:r>
          </a:p>
          <a:p>
            <a:pPr marL="0" indent="0">
              <a:buNone/>
            </a:pPr>
            <a:endParaRPr lang="hu-HU" sz="2400" dirty="0">
              <a:cs typeface="Tahoma" pitchFamily="34" charset="0"/>
            </a:endParaRPr>
          </a:p>
          <a:p>
            <a:pPr marL="0" indent="0">
              <a:buNone/>
            </a:pPr>
            <a:r>
              <a:rPr lang="hu-HU" sz="2400" b="1" dirty="0">
                <a:cs typeface="Tahoma" pitchFamily="34" charset="0"/>
              </a:rPr>
              <a:t>A kodifikáció jelentősége</a:t>
            </a:r>
          </a:p>
        </p:txBody>
      </p:sp>
    </p:spTree>
    <p:extLst>
      <p:ext uri="{BB962C8B-B14F-4D97-AF65-F5344CB8AC3E}">
        <p14:creationId xmlns:p14="http://schemas.microsoft.com/office/powerpoint/2010/main" val="2073261486"/>
      </p:ext>
    </p:extLst>
  </p:cSld>
  <p:clrMapOvr>
    <a:masterClrMapping/>
  </p:clrMapOvr>
  <p:transition>
    <p:zoom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71180" y="217300"/>
            <a:ext cx="11249637" cy="1143000"/>
          </a:xfrm>
        </p:spPr>
        <p:txBody>
          <a:bodyPr>
            <a:normAutofit fontScale="90000"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Az ország védelme és biztonsága szempontjából jelentős szervezetek, infrastruktúrák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08380" y="1502912"/>
            <a:ext cx="10575235" cy="4997152"/>
          </a:xfrm>
        </p:spPr>
        <p:txBody>
          <a:bodyPr/>
          <a:lstStyle/>
          <a:p>
            <a:r>
              <a:rPr lang="hu-HU" sz="2400" dirty="0">
                <a:cs typeface="Tahoma" pitchFamily="34" charset="0"/>
              </a:rPr>
              <a:t>Az ország védelme és biztonsága szempontjából alapvető szolgáltatást nyújtó szervezet, infrastruktúra</a:t>
            </a:r>
          </a:p>
          <a:p>
            <a:r>
              <a:rPr lang="hu-HU" sz="2400">
                <a:cs typeface="Tahoma" pitchFamily="34" charset="0"/>
              </a:rPr>
              <a:t>Kijelölő hatóság</a:t>
            </a:r>
          </a:p>
          <a:p>
            <a:r>
              <a:rPr lang="hu-HU" sz="2400">
                <a:cs typeface="Tahoma" pitchFamily="34" charset="0"/>
              </a:rPr>
              <a:t>Analógiák:</a:t>
            </a:r>
            <a:endParaRPr lang="hu-HU" sz="2400" dirty="0">
              <a:cs typeface="Tahoma" pitchFamily="34" charset="0"/>
            </a:endParaRPr>
          </a:p>
          <a:p>
            <a:pPr lvl="1"/>
            <a:r>
              <a:rPr lang="hu-HU" sz="2000" dirty="0">
                <a:cs typeface="Tahoma" pitchFamily="34" charset="0"/>
              </a:rPr>
              <a:t>az ország védelme és biztonsága szempontjából jelentős szervezet - </a:t>
            </a:r>
            <a:r>
              <a:rPr lang="hu-HU" sz="2000">
                <a:cs typeface="Tahoma" pitchFamily="34" charset="0"/>
              </a:rPr>
              <a:t>kritikus szervezet, </a:t>
            </a:r>
            <a:endParaRPr lang="hu-HU" sz="2000" dirty="0">
              <a:cs typeface="Tahoma" pitchFamily="34" charset="0"/>
            </a:endParaRPr>
          </a:p>
          <a:p>
            <a:pPr lvl="1"/>
            <a:r>
              <a:rPr lang="hu-HU" sz="2000" dirty="0">
                <a:cs typeface="Tahoma" pitchFamily="34" charset="0"/>
              </a:rPr>
              <a:t>az ország védelme és biztonsága szempontjából jelentős infrastruktúra - </a:t>
            </a:r>
            <a:r>
              <a:rPr lang="hu-HU" sz="2000">
                <a:cs typeface="Tahoma" pitchFamily="34" charset="0"/>
              </a:rPr>
              <a:t>kritikus infrastruktúra, </a:t>
            </a:r>
            <a:endParaRPr lang="hu-HU" sz="2000" dirty="0">
              <a:cs typeface="Tahoma" pitchFamily="34" charset="0"/>
            </a:endParaRPr>
          </a:p>
          <a:p>
            <a:pPr lvl="1"/>
            <a:r>
              <a:rPr lang="hu-HU" sz="2000" dirty="0">
                <a:cs typeface="Tahoma" pitchFamily="34" charset="0"/>
              </a:rPr>
              <a:t>az ellenálló képességért felelős vezető - a kritikus szervezet ellenálló képességéért </a:t>
            </a:r>
            <a:r>
              <a:rPr lang="hu-HU" sz="2000">
                <a:cs typeface="Tahoma" pitchFamily="34" charset="0"/>
              </a:rPr>
              <a:t>felelős vezető.</a:t>
            </a:r>
            <a:endParaRPr lang="hu-HU" sz="2000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65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1920240"/>
            <a:ext cx="9144000" cy="2403847"/>
          </a:xfrm>
        </p:spPr>
        <p:txBody>
          <a:bodyPr rtlCol="0">
            <a:noAutofit/>
          </a:bodyPr>
          <a:lstStyle/>
          <a:p>
            <a:pPr algn="ctr">
              <a:defRPr/>
            </a:pP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</a:t>
            </a:r>
            <a:r>
              <a:rPr lang="hu-HU" sz="4000" dirty="0">
                <a:solidFill>
                  <a:srgbClr val="C00000"/>
                </a:solidFill>
              </a:rPr>
              <a:t>. fejezet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A NATO biztonság-és védelempolitikája</a:t>
            </a:r>
            <a:endParaRPr lang="hu-HU" sz="4000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76857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 noGrp="1"/>
          </p:cNvSpPr>
          <p:nvPr>
            <p:ph type="title" idx="4294967295"/>
          </p:nvPr>
        </p:nvSpPr>
        <p:spPr>
          <a:xfrm>
            <a:off x="1524000" y="205878"/>
            <a:ext cx="9144000" cy="1339427"/>
          </a:xfrm>
        </p:spPr>
        <p:txBody>
          <a:bodyPr anchor="ctr"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hu-HU" sz="2800" dirty="0">
                <a:solidFill>
                  <a:srgbClr val="C00000"/>
                </a:solidFill>
              </a:rPr>
              <a:t>A NATO biztonság-és védelempolitikája</a:t>
            </a:r>
          </a:p>
        </p:txBody>
      </p:sp>
      <p:sp>
        <p:nvSpPr>
          <p:cNvPr id="8195" name="Tartalom helye 2"/>
          <p:cNvSpPr>
            <a:spLocks noGrp="1"/>
          </p:cNvSpPr>
          <p:nvPr>
            <p:ph idx="4294967295"/>
          </p:nvPr>
        </p:nvSpPr>
        <p:spPr>
          <a:xfrm>
            <a:off x="1991544" y="1617131"/>
            <a:ext cx="8208912" cy="4968552"/>
          </a:xfrm>
        </p:spPr>
        <p:txBody>
          <a:bodyPr rtlCol="0">
            <a:noAutofit/>
          </a:bodyPr>
          <a:lstStyle/>
          <a:p>
            <a:pPr algn="just">
              <a:spcBef>
                <a:spcPts val="0"/>
              </a:spcBef>
              <a:defRPr/>
            </a:pPr>
            <a:endParaRPr lang="hu-HU" sz="2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ahoma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Elsajátítandó témák és fogalmak: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transzatlanti 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kapcsolat – washingtoni szerződés,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NATO biztonság-és védelempolitikája napjainkban,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NATO 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Befogadó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Nemzeti Támogatás,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NATO Válságreagálási Rendszer.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63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 noGrp="1"/>
          </p:cNvSpPr>
          <p:nvPr>
            <p:ph type="title" idx="4294967295"/>
          </p:nvPr>
        </p:nvSpPr>
        <p:spPr>
          <a:xfrm>
            <a:off x="1524000" y="193846"/>
            <a:ext cx="9144000" cy="1339427"/>
          </a:xfrm>
        </p:spPr>
        <p:txBody>
          <a:bodyPr anchor="ctr"/>
          <a:lstStyle/>
          <a:p>
            <a:pPr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Washingtoni szerződés</a:t>
            </a:r>
          </a:p>
        </p:txBody>
      </p:sp>
      <p:sp>
        <p:nvSpPr>
          <p:cNvPr id="8195" name="Tartalom helye 2"/>
          <p:cNvSpPr>
            <a:spLocks noGrp="1"/>
          </p:cNvSpPr>
          <p:nvPr>
            <p:ph idx="4294967295"/>
          </p:nvPr>
        </p:nvSpPr>
        <p:spPr>
          <a:xfrm>
            <a:off x="1382683" y="1274306"/>
            <a:ext cx="8208912" cy="4968552"/>
          </a:xfrm>
        </p:spPr>
        <p:txBody>
          <a:bodyPr rtlCol="0">
            <a:noAutofit/>
          </a:bodyPr>
          <a:lstStyle/>
          <a:p>
            <a:pPr algn="just">
              <a:spcBef>
                <a:spcPts val="0"/>
              </a:spcBef>
              <a:defRPr/>
            </a:pPr>
            <a:endParaRPr lang="hu-HU" sz="2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ahoma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Képességfejlesztés </a:t>
            </a: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 a tagállamok folyamatosan fenntartják és fejlesztik egyéni és kollektív védelmi képességüket (3. cikk)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Konzultáció </a:t>
            </a: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 amikor a tagállamok egyikét külső veszély fenyegeti (4. cikk)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Kollektív védelem </a:t>
            </a: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</a:t>
            </a:r>
            <a:r>
              <a:rPr lang="hu-HU" sz="2400" dirty="0">
                <a:cs typeface="Tahoma" pitchFamily="34" charset="0"/>
              </a:rPr>
              <a:t>bármely tagállam ellen intézett fegyveres támadás esetén (5. cikk)</a:t>
            </a:r>
          </a:p>
        </p:txBody>
      </p:sp>
    </p:spTree>
    <p:extLst>
      <p:ext uri="{BB962C8B-B14F-4D97-AF65-F5344CB8AC3E}">
        <p14:creationId xmlns:p14="http://schemas.microsoft.com/office/powerpoint/2010/main" val="285569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33339" y="425624"/>
            <a:ext cx="82296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NATO feladatrendszere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71350" y="1863678"/>
            <a:ext cx="8373616" cy="45259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NATO Stratégiai Koncepció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, 2022: 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elrettentés és védelem,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válságmegelőzés-és kezelés,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kooperatív biztonság.</a:t>
            </a:r>
            <a:endParaRPr lang="hu-HU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2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03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451EE-1D0A-5B65-9B12-565368042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4063CD-CB34-7C31-9BE2-FA3ED002E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25624"/>
            <a:ext cx="9977189" cy="1143000"/>
          </a:xfrm>
        </p:spPr>
        <p:txBody>
          <a:bodyPr>
            <a:normAutofit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</a:t>
            </a:r>
            <a:r>
              <a:rPr lang="hu-HU" sz="3200">
                <a:solidFill>
                  <a:srgbClr val="C00000"/>
                </a:solidFill>
              </a:rPr>
              <a:t>NATO biztonság-és védelempolitikája napjainkban</a:t>
            </a:r>
            <a:endParaRPr lang="hu-HU" sz="3200" dirty="0">
              <a:solidFill>
                <a:srgbClr val="C00000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354E4AC-B744-F189-6A25-8ACBC6968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1350" y="1863678"/>
            <a:ext cx="8373616" cy="45259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Összekapcsolt Haderők Kezdeményezés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Készenléti Akcióterv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Keretnemzet Koncepció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Védelmi költségvetés növelése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Védelmi ipari együttműködés fejlesztése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2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14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77752" y="457201"/>
            <a:ext cx="9108504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NATO </a:t>
            </a:r>
            <a:br>
              <a:rPr lang="hu-HU" sz="3200" dirty="0">
                <a:solidFill>
                  <a:srgbClr val="C00000"/>
                </a:solidFill>
              </a:rPr>
            </a:br>
            <a:r>
              <a:rPr lang="hu-HU" sz="3200" dirty="0">
                <a:solidFill>
                  <a:srgbClr val="C00000"/>
                </a:solidFill>
              </a:rPr>
              <a:t>Befogadó Nemzeti Támogatás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75520" y="1600201"/>
            <a:ext cx="8712968" cy="4525963"/>
          </a:xfrm>
        </p:spPr>
        <p:txBody>
          <a:bodyPr/>
          <a:lstStyle/>
          <a:p>
            <a:pPr>
              <a:lnSpc>
                <a:spcPct val="90000"/>
              </a:lnSpc>
              <a:buFont typeface="Courier New" panose="02070309020205020404" pitchFamily="49" charset="0"/>
              <a:buChar char="o"/>
            </a:pPr>
            <a:endParaRPr lang="hu-HU" sz="2200" b="1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Polgári és katonai támogatás a műveletet végrehajtó NATO-erők részére, a szövetségi kötelezettség része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Tervezési alapja a tagállamok képesség katalógusa</a:t>
            </a:r>
            <a:r>
              <a:rPr lang="hu-HU" sz="2400" dirty="0">
                <a:cs typeface="Times New Roman" panose="02020603050405020304" pitchFamily="18" charset="0"/>
              </a:rPr>
              <a:t> és a megállapodások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cs typeface="Times New Roman" panose="02020603050405020304" pitchFamily="18" charset="0"/>
              </a:rPr>
              <a:t> Konkrét </a:t>
            </a:r>
            <a:r>
              <a:rPr lang="hu-HU" sz="2400">
                <a:cs typeface="Times New Roman" panose="02020603050405020304" pitchFamily="18" charset="0"/>
              </a:rPr>
              <a:t>művelet tervezésekor:</a:t>
            </a:r>
            <a:endParaRPr lang="hu-HU" sz="2400" dirty="0">
              <a:cs typeface="Times New Roman" panose="02020603050405020304" pitchFamily="18" charset="0"/>
            </a:endParaRPr>
          </a:p>
          <a:p>
            <a:pPr lvl="1" indent="-342900">
              <a:buFont typeface="Courier New" panose="02070309020205020404" pitchFamily="49" charset="0"/>
              <a:buChar char="o"/>
            </a:pPr>
            <a:r>
              <a:rPr lang="hu-HU">
                <a:cs typeface="Times New Roman" panose="02020603050405020304" pitchFamily="18" charset="0"/>
              </a:rPr>
              <a:t>egyetértési nyilatkozat-csatlakozási jegyzékek, </a:t>
            </a:r>
            <a:endParaRPr lang="hu-HU" dirty="0">
              <a:cs typeface="Times New Roman" panose="02020603050405020304" pitchFamily="18" charset="0"/>
            </a:endParaRPr>
          </a:p>
          <a:p>
            <a:pPr lvl="1" indent="-342900">
              <a:buFont typeface="Courier New" panose="02070309020205020404" pitchFamily="49" charset="0"/>
              <a:buChar char="o"/>
            </a:pPr>
            <a:r>
              <a:rPr lang="hu-HU">
                <a:cs typeface="Times New Roman" panose="02020603050405020304" pitchFamily="18" charset="0"/>
              </a:rPr>
              <a:t>igényjegyzék</a:t>
            </a:r>
            <a:r>
              <a:rPr lang="hu-HU" dirty="0">
                <a:cs typeface="Times New Roman" panose="02020603050405020304" pitchFamily="18" charset="0"/>
              </a:rPr>
              <a:t>, </a:t>
            </a:r>
            <a:r>
              <a:rPr lang="hu-HU">
                <a:cs typeface="Times New Roman" panose="02020603050405020304" pitchFamily="18" charset="0"/>
              </a:rPr>
              <a:t>szükségleti jegyzék,</a:t>
            </a:r>
            <a:endParaRPr lang="hu-HU" dirty="0">
              <a:cs typeface="Times New Roman" panose="02020603050405020304" pitchFamily="18" charset="0"/>
            </a:endParaRPr>
          </a:p>
          <a:p>
            <a:pPr lvl="1" indent="-342900">
              <a:buFont typeface="Courier New" panose="02070309020205020404" pitchFamily="49" charset="0"/>
              <a:buChar char="o"/>
            </a:pPr>
            <a:r>
              <a:rPr lang="hu-HU">
                <a:cs typeface="Times New Roman" panose="02020603050405020304" pitchFamily="18" charset="0"/>
              </a:rPr>
              <a:t>visszterhes szerződések.</a:t>
            </a:r>
            <a:endParaRPr lang="hu-HU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2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1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240060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NATO válságkezelési rendszere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39516" y="1559843"/>
            <a:ext cx="8712968" cy="478380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Készültségi és tervezési rendszer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Válságreagálási kézikönyv: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megelőző intézkedések,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válságreagálási intézkedések,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meglepés-elhárítási intézkedések, 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agresszió-elhárítási intézkedések,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riasztási fokozatok.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hu-HU" sz="24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08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240060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Nemzeti Intézkedési Rendszer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39516" y="1559843"/>
            <a:ext cx="8712968" cy="478380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sz="2400" dirty="0">
                <a:cs typeface="Tahoma" pitchFamily="34" charset="0"/>
              </a:rPr>
              <a:t>A NATO Válságreagálási Rendszerrel összhangban Magyarországon kialakított intézkedési rendszer</a:t>
            </a:r>
          </a:p>
          <a:p>
            <a:pPr>
              <a:defRPr/>
            </a:pPr>
            <a:r>
              <a:rPr lang="hu-HU" sz="2400" dirty="0">
                <a:cs typeface="Tahoma" pitchFamily="34" charset="0"/>
              </a:rPr>
              <a:t>Válságkezelési, döntéshozatali és végrehajtási rendszer</a:t>
            </a:r>
          </a:p>
          <a:p>
            <a:pPr>
              <a:defRPr/>
            </a:pPr>
            <a:r>
              <a:rPr lang="hu-HU" sz="2400" dirty="0">
                <a:cs typeface="Tahoma" pitchFamily="34" charset="0"/>
              </a:rPr>
              <a:t>Válságreagálási intézkedések - Nemzeti Intézkedések Gyűjteménye</a:t>
            </a:r>
          </a:p>
          <a:p>
            <a:pPr>
              <a:defRPr/>
            </a:pPr>
            <a:r>
              <a:rPr lang="hu-HU" sz="2400" dirty="0">
                <a:cs typeface="Tahoma" pitchFamily="34" charset="0"/>
              </a:rPr>
              <a:t>Az állami feladatok ellátását a Védelmi </a:t>
            </a:r>
            <a:r>
              <a:rPr lang="hu-HU" sz="2400" strike="sngStrike" dirty="0">
                <a:cs typeface="Tahoma" pitchFamily="34" charset="0"/>
              </a:rPr>
              <a:t>és</a:t>
            </a:r>
            <a:r>
              <a:rPr lang="hu-HU" sz="2400" dirty="0">
                <a:cs typeface="Tahoma" pitchFamily="34" charset="0"/>
              </a:rPr>
              <a:t> Igazgatási Hivatal koordinálja</a:t>
            </a:r>
          </a:p>
          <a:p>
            <a:pPr marL="0" indent="0">
              <a:buNone/>
              <a:defRPr/>
            </a:pPr>
            <a:endParaRPr lang="hu-HU" sz="24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07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1920240"/>
            <a:ext cx="9144000" cy="2403847"/>
          </a:xfrm>
        </p:spPr>
        <p:txBody>
          <a:bodyPr rtlCol="0">
            <a:noAutofit/>
          </a:bodyPr>
          <a:lstStyle/>
          <a:p>
            <a:pPr algn="ctr">
              <a:defRPr/>
            </a:pP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6</a:t>
            </a:r>
            <a:r>
              <a:rPr lang="hu-HU" sz="4000" dirty="0">
                <a:solidFill>
                  <a:srgbClr val="C00000"/>
                </a:solidFill>
              </a:rPr>
              <a:t>. fejezet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Az EU biztonság- és védelempolitikája</a:t>
            </a:r>
            <a:endParaRPr lang="hu-HU" sz="4000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148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Cím 1"/>
          <p:cNvSpPr>
            <a:spLocks noGrp="1"/>
          </p:cNvSpPr>
          <p:nvPr>
            <p:ph type="title" idx="4294967295"/>
          </p:nvPr>
        </p:nvSpPr>
        <p:spPr>
          <a:xfrm>
            <a:off x="1524000" y="0"/>
            <a:ext cx="9144000" cy="1328738"/>
          </a:xfrm>
        </p:spPr>
        <p:txBody>
          <a:bodyPr/>
          <a:lstStyle/>
          <a:p>
            <a:pPr algn="ctr" eaLnBrk="1" hangingPunct="1"/>
            <a:r>
              <a:rPr lang="hu-HU" sz="3600" dirty="0">
                <a:solidFill>
                  <a:srgbClr val="C00000"/>
                </a:solidFill>
              </a:rPr>
              <a:t>A nemzetközi szerződés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és a szokásjog</a:t>
            </a:r>
          </a:p>
        </p:txBody>
      </p:sp>
      <p:graphicFrame>
        <p:nvGraphicFramePr>
          <p:cNvPr id="191522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096524"/>
              </p:ext>
            </p:extLst>
          </p:nvPr>
        </p:nvGraphicFramePr>
        <p:xfrm>
          <a:off x="1847156" y="1485602"/>
          <a:ext cx="8569325" cy="5111751"/>
        </p:xfrm>
        <a:graphic>
          <a:graphicData uri="http://schemas.openxmlformats.org/drawingml/2006/table">
            <a:tbl>
              <a:tblPr/>
              <a:tblGrid>
                <a:gridCol w="4286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3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493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Nemzetközi szerződés</a:t>
                      </a: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Szokásjog</a:t>
                      </a:r>
                      <a:endParaRPr kumimoji="0" lang="hu-H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83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írott jogforrás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íratlan jogforrás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67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merev, nehezen fejleszthető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rugalmas, könnyen módosítható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88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inkább konkrét, könnyebben értelmezhető a tartalma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gyakran homályos, nehezen bizonyítható a tartalma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83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egyértelmű, hogy kik a részesei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vita tárgya lehet,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hogy kire vonatkozik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0674476"/>
      </p:ext>
    </p:extLst>
  </p:cSld>
  <p:clrMapOvr>
    <a:masterClrMapping/>
  </p:clrMapOvr>
  <p:transition>
    <p:zoom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59750" y="422177"/>
            <a:ext cx="9144000" cy="1143000"/>
          </a:xfrm>
        </p:spPr>
        <p:txBody>
          <a:bodyPr>
            <a:normAutofit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2800" dirty="0">
                <a:solidFill>
                  <a:srgbClr val="C00000"/>
                </a:solidFill>
              </a:rPr>
              <a:t>Az EU biztonság- és védelempolitikája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055239" y="1678785"/>
            <a:ext cx="8280920" cy="4525963"/>
          </a:xfrm>
        </p:spPr>
        <p:txBody>
          <a:bodyPr/>
          <a:lstStyle/>
          <a:p>
            <a:pPr algn="just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Elsajátítandó témák és fogalmak: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az 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európai biztonság-és védelempolitika kialakulása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és fejlődése,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Maastrichti 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Szerződés – közös kül-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és biztonságpolitika,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Lisszaboni 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szerződés - közös biztonság-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és védelempolitika,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cs typeface="Tahoma" pitchFamily="34" charset="0"/>
              </a:rPr>
              <a:t>a közös </a:t>
            </a:r>
            <a:r>
              <a:rPr lang="hu-HU" dirty="0">
                <a:cs typeface="Tahoma" pitchFamily="34" charset="0"/>
              </a:rPr>
              <a:t>védelmi és biztonsági </a:t>
            </a:r>
            <a:r>
              <a:rPr lang="hu-HU">
                <a:cs typeface="Tahoma" pitchFamily="34" charset="0"/>
              </a:rPr>
              <a:t>kihívások kezelése,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cs typeface="Tahoma" pitchFamily="34" charset="0"/>
              </a:rPr>
              <a:t>az EU közös védelmi és biztonsági politikája napjainkban.</a:t>
            </a:r>
            <a:endParaRPr lang="hu-HU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47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402071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közös európai biztonság- </a:t>
            </a:r>
            <a:br>
              <a:rPr lang="hu-HU" sz="3200" dirty="0">
                <a:solidFill>
                  <a:srgbClr val="C00000"/>
                </a:solidFill>
              </a:rPr>
            </a:br>
            <a:r>
              <a:rPr lang="hu-HU" sz="3200" dirty="0">
                <a:solidFill>
                  <a:srgbClr val="C00000"/>
                </a:solidFill>
              </a:rPr>
              <a:t>és védelempolitika fejlődése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52550" y="1750828"/>
            <a:ext cx="10058399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  <a:defRPr/>
            </a:pPr>
            <a:r>
              <a:rPr lang="hu-HU" sz="2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Nyugat-európai Unió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hu-HU" sz="2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Petersbergi feladatok (1992)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hu-HU" sz="2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Maastrichti Szerződés – intézményesített közös kül-és biztonságpolitika (1993)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hu-HU" sz="2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Politikai és katonai irányító testületek, egyeztetési és döntéshozatali mechanizmus (2000)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hu-HU" sz="2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Berlin Plus 2003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hu-HU" sz="2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Lisszaboni Szerződés Közös biztonság- és védelempolitika (2009)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hu-HU" sz="2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Az EU globális kül- és biztonságpolitikai stratégiája</a:t>
            </a:r>
            <a:r>
              <a:rPr lang="hu-HU" sz="2600" b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hu-HU" sz="2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Végrehajtási terv (2016)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hu-HU" sz="2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Stratégiai Iránytű (2022)</a:t>
            </a:r>
          </a:p>
          <a:p>
            <a:pPr>
              <a:buFont typeface="Wingdings" pitchFamily="2" charset="2"/>
              <a:buChar char="§"/>
              <a:defRPr/>
            </a:pPr>
            <a:endParaRPr lang="hu-HU" sz="2400" b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4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96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31838" y="324860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közös európai biztonság- és védelempolitika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31838" y="1792107"/>
            <a:ext cx="8280920" cy="357791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Katonai komponens – gyorsreagálású katonai képességek, harccsoportok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Civil komponens – rendőri missziók, jogállamiság, polgári közigazgatás megerősítése, polgári védelem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Válságkezelési komponens - válságkezelés polgári és katonai eszközökkel</a:t>
            </a:r>
          </a:p>
          <a:p>
            <a:pPr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közös védelmi és biztonsági kihívások kezelése</a:t>
            </a:r>
          </a:p>
          <a:p>
            <a:pPr marL="0" indent="0">
              <a:buNone/>
            </a:pPr>
            <a:endParaRPr lang="hu-HU" sz="24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3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73A84-FDAB-046F-E241-15D7B87DB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051A960-CE9A-1496-C2BA-01C37183A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838" y="324860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>
                <a:solidFill>
                  <a:srgbClr val="C00000"/>
                </a:solidFill>
              </a:rPr>
              <a:t>Az EU közös védelmi és biztonsági politikája napjainkban</a:t>
            </a:r>
            <a:endParaRPr lang="hu-HU" sz="3200" dirty="0">
              <a:solidFill>
                <a:srgbClr val="C00000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F4A9E0A-43D6-FD86-2B3B-D695B9FB0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363" y="1763532"/>
            <a:ext cx="8280920" cy="3577915"/>
          </a:xfrm>
        </p:spPr>
        <p:txBody>
          <a:bodyPr/>
          <a:lstStyle/>
          <a:p>
            <a:r>
              <a:rPr lang="hu-HU" sz="2400">
                <a:cs typeface="Tahoma" pitchFamily="34" charset="0"/>
              </a:rPr>
              <a:t>EU Védelmi ipari stratégia</a:t>
            </a:r>
          </a:p>
          <a:p>
            <a:r>
              <a:rPr lang="hu-HU" sz="2400">
                <a:cs typeface="Tahoma" pitchFamily="34" charset="0"/>
              </a:rPr>
              <a:t>Fehér könyv az európai védelem jövőjéről - Készenlét 2030 </a:t>
            </a:r>
          </a:p>
          <a:p>
            <a:r>
              <a:rPr lang="hu-HU" sz="2400">
                <a:cs typeface="Tahoma" pitchFamily="34" charset="0"/>
              </a:rPr>
              <a:t>A béke megőrzése – Védelmi készültségi ütemterv 2030-ig</a:t>
            </a:r>
          </a:p>
          <a:p>
            <a:r>
              <a:rPr lang="hu-HU" sz="2400">
                <a:cs typeface="Tahoma" pitchFamily="34" charset="0"/>
              </a:rPr>
              <a:t>Európai védelmi ipari program  </a:t>
            </a:r>
            <a:endParaRPr lang="hu-HU" sz="2400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68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1920240"/>
            <a:ext cx="9144000" cy="2403847"/>
          </a:xfrm>
        </p:spPr>
        <p:txBody>
          <a:bodyPr rtlCol="0">
            <a:noAutofit/>
          </a:bodyPr>
          <a:lstStyle/>
          <a:p>
            <a:pPr algn="ctr">
              <a:defRPr/>
            </a:pP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7</a:t>
            </a:r>
            <a:r>
              <a:rPr lang="hu-HU" sz="4000" dirty="0">
                <a:solidFill>
                  <a:srgbClr val="C00000"/>
                </a:solidFill>
              </a:rPr>
              <a:t>. fejezet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A védelem és biztonság rendszere Magyarországon</a:t>
            </a:r>
            <a:endParaRPr lang="hu-HU" sz="4000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31019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94693" y="169315"/>
            <a:ext cx="9144000" cy="1224136"/>
          </a:xfrm>
        </p:spPr>
        <p:txBody>
          <a:bodyPr>
            <a:normAutofit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védelem és biztonság rendszere Magyarországon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12460" y="1938666"/>
            <a:ext cx="8208912" cy="3381479"/>
          </a:xfrm>
        </p:spPr>
        <p:txBody>
          <a:bodyPr/>
          <a:lstStyle/>
          <a:p>
            <a:pPr algn="just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Elsajátítandó témák és fogalmak: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védelmi 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és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biztonsági igazgatás,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védelmi és biztonsági igazgatás központi szervei, intézményei és feladataik,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védelmi és biztonsági igazgatás területi és helyi szervei,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védelmi és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biztonsági feladatok  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ellátásában résztvevő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további szervezetek.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61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03005" y="357428"/>
            <a:ext cx="9144000" cy="1224136"/>
          </a:xfrm>
        </p:spPr>
        <p:txBody>
          <a:bodyPr>
            <a:normAutofit fontScale="90000"/>
          </a:bodyPr>
          <a:lstStyle/>
          <a:p>
            <a:pPr indent="-838200">
              <a:lnSpc>
                <a:spcPct val="80000"/>
              </a:lnSpc>
              <a:defRPr/>
            </a:pPr>
            <a:br>
              <a:rPr lang="hu-HU" sz="3200" dirty="0">
                <a:solidFill>
                  <a:srgbClr val="C00000"/>
                </a:solidFill>
              </a:rPr>
            </a:br>
            <a:r>
              <a:rPr lang="hu-HU" sz="3200" dirty="0">
                <a:solidFill>
                  <a:srgbClr val="C00000"/>
                </a:solidFill>
              </a:rPr>
              <a:t>A védelmi és biztonsági tevékenységek összehangolása</a:t>
            </a:r>
            <a:br>
              <a:rPr lang="hu-HU" sz="3200" dirty="0">
                <a:solidFill>
                  <a:srgbClr val="C00000"/>
                </a:solidFill>
              </a:rPr>
            </a:br>
            <a:endParaRPr lang="hu-HU" sz="3200" dirty="0">
              <a:solidFill>
                <a:srgbClr val="C000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33475" y="1672657"/>
            <a:ext cx="10229850" cy="4566217"/>
          </a:xfrm>
        </p:spPr>
        <p:txBody>
          <a:bodyPr>
            <a:noAutofit/>
          </a:bodyPr>
          <a:lstStyle/>
          <a:p>
            <a:pPr marL="457200" lvl="1" indent="0" algn="just">
              <a:spcBef>
                <a:spcPts val="0"/>
              </a:spcBef>
              <a:buNone/>
              <a:defRPr/>
            </a:pPr>
            <a:r>
              <a:rPr lang="hu-HU" b="1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Célja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: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Magyarország és a magyar nemzet védelme, biztonságának fenntartása, fejlesztése,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az erre hivatott képességek összehangolt és hatékony irányítása és működtetése,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biztonsági környezet sokrétű és összetett kihívásainak és fenyegetéseinek kezelése,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az összehangolt felkészülés és védekezés, valamint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válságkezelési és a különleges jogrendi feladatok átfogó megközelítésének erősítése.</a:t>
            </a:r>
          </a:p>
        </p:txBody>
      </p:sp>
    </p:spTree>
    <p:extLst>
      <p:ext uri="{BB962C8B-B14F-4D97-AF65-F5344CB8AC3E}">
        <p14:creationId xmlns:p14="http://schemas.microsoft.com/office/powerpoint/2010/main" val="289440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350322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védelmi és biztonsági igazgatás szervei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9668" y="1293298"/>
            <a:ext cx="9910832" cy="5059878"/>
          </a:xfrm>
        </p:spPr>
        <p:txBody>
          <a:bodyPr/>
          <a:lstStyle/>
          <a:p>
            <a:pPr lvl="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hu-HU" sz="2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lvl="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Központi szervek: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Köztársasági elnök,</a:t>
            </a:r>
          </a:p>
          <a:p>
            <a:pPr lvl="1">
              <a:spcBef>
                <a:spcPct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Országgyűlés	,</a:t>
            </a:r>
          </a:p>
          <a:p>
            <a:pPr lvl="1">
              <a:spcBef>
                <a:spcPct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Kormány és az ágazati miniszter,</a:t>
            </a:r>
          </a:p>
          <a:p>
            <a:pPr lvl="1">
              <a:spcBef>
                <a:spcPct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Védelmi Tanács,</a:t>
            </a:r>
          </a:p>
          <a:p>
            <a:pPr lvl="1">
              <a:spcBef>
                <a:spcPct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Védelmi Igazgatási Hivatal,</a:t>
            </a:r>
          </a:p>
          <a:p>
            <a:pPr lvl="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rgbClr val="000000">
                    <a:lumMod val="95000"/>
                    <a:lumOff val="5000"/>
                  </a:srgbClr>
                </a:solidFill>
                <a:cs typeface="Times New Roman" panose="02020603050405020304" pitchFamily="18" charset="0"/>
              </a:rPr>
              <a:t>Területi szervek:</a:t>
            </a:r>
          </a:p>
          <a:p>
            <a:pPr lvl="1" eaLnBrk="1" hangingPunct="1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hu-HU" dirty="0">
                <a:solidFill>
                  <a:srgbClr val="000000">
                    <a:lumMod val="95000"/>
                    <a:lumOff val="5000"/>
                  </a:srgbClr>
                </a:solidFill>
                <a:cs typeface="Times New Roman" panose="02020603050405020304" pitchFamily="18" charset="0"/>
              </a:rPr>
              <a:t> fővárosi védelmi bizottság, </a:t>
            </a:r>
          </a:p>
          <a:p>
            <a:pPr lvl="1" eaLnBrk="1" hangingPunct="1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hu-HU" dirty="0">
                <a:solidFill>
                  <a:srgbClr val="000000">
                    <a:lumMod val="95000"/>
                    <a:lumOff val="5000"/>
                  </a:srgbClr>
                </a:solidFill>
                <a:cs typeface="Times New Roman" panose="02020603050405020304" pitchFamily="18" charset="0"/>
              </a:rPr>
              <a:t> megyei védelmi bizottságok,</a:t>
            </a:r>
          </a:p>
          <a:p>
            <a:pPr lvl="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rgbClr val="000000">
                    <a:lumMod val="95000"/>
                    <a:lumOff val="5000"/>
                  </a:srgbClr>
                </a:solidFill>
                <a:cs typeface="Times New Roman" panose="02020603050405020304" pitchFamily="18" charset="0"/>
              </a:rPr>
              <a:t>Helyi szervek:</a:t>
            </a:r>
          </a:p>
          <a:p>
            <a:pPr lvl="1" eaLnBrk="1" hangingPunct="1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hu-HU" dirty="0">
                <a:solidFill>
                  <a:srgbClr val="000000"/>
                </a:solidFill>
                <a:cs typeface="Times New Roman" panose="02020603050405020304" pitchFamily="18" charset="0"/>
              </a:rPr>
              <a:t> helyi (járási, kerületi) védelmi bizottságok,</a:t>
            </a:r>
          </a:p>
          <a:p>
            <a:pPr lvl="1" eaLnBrk="1" hangingPunct="1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hu-HU" dirty="0">
                <a:solidFill>
                  <a:srgbClr val="000000"/>
                </a:solidFill>
                <a:cs typeface="Times New Roman" panose="02020603050405020304" pitchFamily="18" charset="0"/>
              </a:rPr>
              <a:t> főpolgármester, polgármesterek.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200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30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85771" y="364392"/>
            <a:ext cx="9144000" cy="1143000"/>
          </a:xfrm>
        </p:spPr>
        <p:txBody>
          <a:bodyPr>
            <a:normAutofit fontScale="90000"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védelmi és biztonsági tevékenységek összehangolásában közreműködő további szervek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85770" y="1664281"/>
            <a:ext cx="9444179" cy="4525963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Magyar Honvédség </a:t>
            </a:r>
          </a:p>
          <a:p>
            <a:pPr algn="just">
              <a:lnSpc>
                <a:spcPct val="90000"/>
              </a:lnSpc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rendvédelmi szervek</a:t>
            </a:r>
          </a:p>
          <a:p>
            <a:pPr algn="just">
              <a:lnSpc>
                <a:spcPct val="90000"/>
              </a:lnSpc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nemzetbiztonsági szolgálatok</a:t>
            </a:r>
          </a:p>
          <a:p>
            <a:pPr algn="just">
              <a:lnSpc>
                <a:spcPct val="90000"/>
              </a:lnSpc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közigazgatási szervek és </a:t>
            </a:r>
          </a:p>
          <a:p>
            <a:pPr algn="just">
              <a:lnSpc>
                <a:spcPct val="90000"/>
              </a:lnSpc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jogszabály alapján közreműködésre kötelezett polgári szervek </a:t>
            </a:r>
          </a:p>
          <a:p>
            <a:pPr algn="just">
              <a:lnSpc>
                <a:spcPct val="90000"/>
              </a:lnSpc>
            </a:pPr>
            <a:endParaRPr lang="hu-HU" sz="2400" dirty="0">
              <a:cs typeface="Tahoma" pitchFamily="34" charset="0"/>
            </a:endParaRPr>
          </a:p>
          <a:p>
            <a:pPr marL="0" indent="0">
              <a:buNone/>
            </a:pPr>
            <a:endParaRPr lang="hu-HU" sz="2200" b="1" dirty="0">
              <a:cs typeface="Tahoma" pitchFamily="34" charset="0"/>
            </a:endParaRPr>
          </a:p>
          <a:p>
            <a:pPr marL="0" indent="0">
              <a:buNone/>
            </a:pPr>
            <a:endParaRPr lang="hu-HU" sz="2200" b="1" dirty="0">
              <a:cs typeface="Tahoma" pitchFamily="34" charset="0"/>
            </a:endParaRPr>
          </a:p>
          <a:p>
            <a:pPr marL="0" indent="0">
              <a:buNone/>
            </a:pPr>
            <a:endParaRPr lang="hu-HU" sz="2200" b="1" dirty="0">
              <a:cs typeface="Tahoma" pitchFamily="34" charset="0"/>
            </a:endParaRPr>
          </a:p>
          <a:p>
            <a:pPr marL="0" indent="0">
              <a:buNone/>
            </a:pPr>
            <a:endParaRPr lang="hu-HU" sz="2200" b="1" dirty="0">
              <a:cs typeface="Tahoma" pitchFamily="34" charset="0"/>
            </a:endParaRPr>
          </a:p>
          <a:p>
            <a:pPr marL="0" indent="0">
              <a:buNone/>
            </a:pPr>
            <a:endParaRPr lang="hu-HU" sz="2200" b="1" dirty="0">
              <a:cs typeface="Tahoma" pitchFamily="34" charset="0"/>
            </a:endParaRPr>
          </a:p>
          <a:p>
            <a:pPr marL="0" indent="0">
              <a:buNone/>
            </a:pPr>
            <a:endParaRPr lang="hu-HU" sz="2200" b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90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1920240"/>
            <a:ext cx="9144000" cy="2403847"/>
          </a:xfrm>
        </p:spPr>
        <p:txBody>
          <a:bodyPr rtlCol="0">
            <a:noAutofit/>
          </a:bodyPr>
          <a:lstStyle/>
          <a:p>
            <a:pPr algn="ctr">
              <a:defRPr/>
            </a:pP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8</a:t>
            </a:r>
            <a:r>
              <a:rPr lang="hu-HU" sz="4000" dirty="0">
                <a:solidFill>
                  <a:srgbClr val="C00000"/>
                </a:solidFill>
              </a:rPr>
              <a:t>. fejezet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A nemzetgazdaság védelmi és biztonsági célú felkészítése és mozgósítása</a:t>
            </a:r>
            <a:endParaRPr lang="hu-HU" sz="4000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002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Cím 1"/>
          <p:cNvSpPr>
            <a:spLocks noGrp="1"/>
          </p:cNvSpPr>
          <p:nvPr>
            <p:ph type="title" idx="4294967295"/>
          </p:nvPr>
        </p:nvSpPr>
        <p:spPr>
          <a:xfrm>
            <a:off x="1524000" y="189003"/>
            <a:ext cx="9144000" cy="1143000"/>
          </a:xfrm>
        </p:spPr>
        <p:txBody>
          <a:bodyPr anchor="t"/>
          <a:lstStyle/>
          <a:p>
            <a:pPr algn="ctr" eaLnBrk="1" hangingPunct="1"/>
            <a:r>
              <a:rPr lang="hu-HU" sz="3600" dirty="0">
                <a:solidFill>
                  <a:srgbClr val="C00000"/>
                </a:solidFill>
              </a:rPr>
              <a:t>Jogforrási hierarchia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a nemzetközi jogban</a:t>
            </a:r>
            <a:r>
              <a:rPr lang="hu-HU" sz="3600" dirty="0"/>
              <a:t> </a:t>
            </a:r>
          </a:p>
        </p:txBody>
      </p:sp>
      <p:graphicFrame>
        <p:nvGraphicFramePr>
          <p:cNvPr id="193564" name="Group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229391"/>
              </p:ext>
            </p:extLst>
          </p:nvPr>
        </p:nvGraphicFramePr>
        <p:xfrm>
          <a:off x="1847528" y="1723608"/>
          <a:ext cx="8496622" cy="4021455"/>
        </p:xfrm>
        <a:graphic>
          <a:graphicData uri="http://schemas.openxmlformats.org/drawingml/2006/table">
            <a:tbl>
              <a:tblPr/>
              <a:tblGrid>
                <a:gridCol w="4249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66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31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Ius</a:t>
                      </a: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hu-HU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cogens</a:t>
                      </a: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Elsődleges,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 Statútumban nem szerepel.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53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Nemzetközi szerződések és szokásjog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Egyenrangú jogforrások,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 Statútumban szerepelnek.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15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Általános jogelvek, jogtudósok tanításai, bírói döntések, nemzetközi szervezetek határozatai,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„puha jog” (</a:t>
                      </a:r>
                      <a:r>
                        <a:rPr kumimoji="0" lang="hu-H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soft</a:t>
                      </a: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hu-H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law</a:t>
                      </a: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),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autonóm egyoldalú jogi aktusok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Kisegítő, egyenrangú jogforrások (függetlenül attól, hogy szerepelnek-e a Statútumban).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7477542"/>
      </p:ext>
    </p:extLst>
  </p:cSld>
  <p:clrMapOvr>
    <a:masterClrMapping/>
  </p:clrMapOvr>
  <p:transition>
    <p:zoom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07375" y="444345"/>
            <a:ext cx="9144000" cy="1143000"/>
          </a:xfrm>
        </p:spPr>
        <p:txBody>
          <a:bodyPr>
            <a:noAutofit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2900" dirty="0">
                <a:solidFill>
                  <a:srgbClr val="C00000"/>
                </a:solidFill>
              </a:rPr>
              <a:t>A nemzetgazdaság védelmi és biztonsági célú felkészítése és mozgósítása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28749" y="1782887"/>
            <a:ext cx="9686925" cy="3292226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Elsajátítandó témák és fogalmak: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nemzetgazdaság védelmi és biztonsági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célú felkészítése,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gazdaság mozgósítására okot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adó körülmények,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nemzetgazdaság védelmi és biztonsági célú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felkészítésének tervezése,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nemzetgazdaság védelmi és biztonsági célú felkészítésének folyamata,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ahoma" pitchFamily="34" charset="0"/>
            </a:endParaRP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védelmi és biztonsági célú tartalékolás,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nemzetgazdaság mozgósítása.</a:t>
            </a:r>
          </a:p>
        </p:txBody>
      </p:sp>
    </p:spTree>
    <p:extLst>
      <p:ext uri="{BB962C8B-B14F-4D97-AF65-F5344CB8AC3E}">
        <p14:creationId xmlns:p14="http://schemas.microsoft.com/office/powerpoint/2010/main" val="235368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164367"/>
            <a:ext cx="9144000" cy="1143000"/>
          </a:xfrm>
        </p:spPr>
        <p:txBody>
          <a:bodyPr>
            <a:normAutofit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2900" dirty="0">
                <a:solidFill>
                  <a:srgbClr val="C00000"/>
                </a:solidFill>
              </a:rPr>
              <a:t>A nemzetgazdaság védelmi és biztonsági célú felkészítése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55964" y="1307367"/>
            <a:ext cx="10083337" cy="528968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Tervezési, felkészülési intézkedések és feladatok összessége</a:t>
            </a:r>
          </a:p>
          <a:p>
            <a:pPr>
              <a:spcAft>
                <a:spcPts val="600"/>
              </a:spcAft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felkészülést a Kormány, a belgazdaságért felelős miniszter koordinációjával irányítja</a:t>
            </a:r>
          </a:p>
          <a:p>
            <a:pPr>
              <a:spcAft>
                <a:spcPts val="600"/>
              </a:spcAft>
            </a:pP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Szereplők:</a:t>
            </a: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tervező szervek,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r>
              <a:rPr lang="hu-HU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f</a:t>
            </a: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elelős teljesítő szervek,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követelménytámasztó szervek,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igénybevevő szervek,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r>
              <a:rPr lang="hu-HU" sz="22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gazdasági szervezetek.</a:t>
            </a: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endParaRPr lang="hu-HU" sz="2000" dirty="0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hu-HU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2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76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338934"/>
            <a:ext cx="9144000" cy="1143000"/>
          </a:xfrm>
        </p:spPr>
        <p:txBody>
          <a:bodyPr>
            <a:normAutofit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2900" dirty="0">
                <a:solidFill>
                  <a:srgbClr val="C00000"/>
                </a:solidFill>
              </a:rPr>
              <a:t>A nemzetgazdaság mozgósítására okot adó körülmények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7751" y="1706378"/>
            <a:ext cx="10544174" cy="4567813"/>
          </a:xfrm>
        </p:spPr>
        <p:txBody>
          <a:bodyPr>
            <a:normAutofit fontScale="92500"/>
          </a:bodyPr>
          <a:lstStyle/>
          <a:p>
            <a:r>
              <a:rPr lang="hu-HU" sz="2600" dirty="0">
                <a:cs typeface="Tahoma" pitchFamily="34" charset="0"/>
              </a:rPr>
              <a:t>Veszélyforrások: </a:t>
            </a:r>
          </a:p>
          <a:p>
            <a:pPr lvl="1"/>
            <a:r>
              <a:rPr lang="hu-HU" dirty="0">
                <a:cs typeface="Tahoma" pitchFamily="34" charset="0"/>
              </a:rPr>
              <a:t>ágazati üzemzavar, válsághelyzet vagy veszélyhelyzet, illetve a lakosság ellátását érintő súlyos esemény, </a:t>
            </a:r>
          </a:p>
          <a:p>
            <a:pPr lvl="1"/>
            <a:r>
              <a:rPr lang="hu-HU" dirty="0">
                <a:cs typeface="Tahoma" pitchFamily="34" charset="0"/>
              </a:rPr>
              <a:t>katasztrófa vagy annak veszélye, </a:t>
            </a:r>
          </a:p>
          <a:p>
            <a:pPr lvl="1"/>
            <a:r>
              <a:rPr lang="hu-HU" dirty="0">
                <a:cs typeface="Tahoma" pitchFamily="34" charset="0"/>
              </a:rPr>
              <a:t>az államhatár rendjét és annak megóvását érintő súlyos esemény, </a:t>
            </a:r>
          </a:p>
          <a:p>
            <a:pPr lvl="1"/>
            <a:r>
              <a:rPr lang="hu-HU" dirty="0">
                <a:cs typeface="Tahoma" pitchFamily="34" charset="0"/>
              </a:rPr>
              <a:t>a közrendet és közbiztonságot súlyosan fenyegető esemény, </a:t>
            </a:r>
          </a:p>
          <a:p>
            <a:pPr lvl="1"/>
            <a:r>
              <a:rPr lang="hu-HU" dirty="0">
                <a:cs typeface="Tahoma" pitchFamily="34" charset="0"/>
              </a:rPr>
              <a:t>az államműködés folytonosságát veszélyeztető súlyos esemény, </a:t>
            </a:r>
          </a:p>
          <a:p>
            <a:pPr lvl="1"/>
            <a:r>
              <a:rPr lang="hu-HU" dirty="0">
                <a:cs typeface="Tahoma" pitchFamily="34" charset="0"/>
              </a:rPr>
              <a:t>Magyarországot jelentősen érintő katonai fenyegetés, </a:t>
            </a:r>
          </a:p>
          <a:p>
            <a:pPr lvl="1"/>
            <a:r>
              <a:rPr lang="hu-HU" dirty="0">
                <a:cs typeface="Tahoma" pitchFamily="34" charset="0"/>
              </a:rPr>
              <a:t>szövetségesi kötelezettség teljesítésére okot adó</a:t>
            </a:r>
            <a:r>
              <a:rPr lang="hu-HU" sz="2000" dirty="0">
                <a:cs typeface="Tahoma" pitchFamily="34" charset="0"/>
              </a:rPr>
              <a:t> </a:t>
            </a:r>
            <a:r>
              <a:rPr lang="hu-HU" dirty="0">
                <a:cs typeface="Tahoma" pitchFamily="34" charset="0"/>
              </a:rPr>
              <a:t>esemény, vagy </a:t>
            </a:r>
          </a:p>
          <a:p>
            <a:pPr lvl="1"/>
            <a:r>
              <a:rPr lang="hu-HU" dirty="0">
                <a:cs typeface="Tahoma" pitchFamily="34" charset="0"/>
              </a:rPr>
              <a:t>terrortámadás, illetve annak jelentős veszélye.</a:t>
            </a:r>
          </a:p>
          <a:p>
            <a:pPr lvl="1"/>
            <a:endParaRPr lang="hu-HU" sz="2000" dirty="0">
              <a:cs typeface="Tahoma" pitchFamily="34" charset="0"/>
            </a:endParaRPr>
          </a:p>
          <a:p>
            <a:r>
              <a:rPr lang="hu-HU" sz="2600" dirty="0">
                <a:cs typeface="Tahoma" pitchFamily="34" charset="0"/>
              </a:rPr>
              <a:t>Különleges jogrendi időszakok</a:t>
            </a:r>
          </a:p>
          <a:p>
            <a:endParaRPr lang="hu-HU" sz="2000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21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8675" y="411156"/>
            <a:ext cx="10152513" cy="1143000"/>
          </a:xfrm>
        </p:spPr>
        <p:txBody>
          <a:bodyPr>
            <a:normAutofit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2900" dirty="0">
                <a:solidFill>
                  <a:srgbClr val="C00000"/>
                </a:solidFill>
              </a:rPr>
              <a:t>A nemzetgazdaság védelmi és biztonsági célú felkészítésének tervezése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28676" y="1679171"/>
            <a:ext cx="10296524" cy="4555374"/>
          </a:xfrm>
        </p:spPr>
        <p:txBody>
          <a:bodyPr>
            <a:normAutofit/>
          </a:bodyPr>
          <a:lstStyle/>
          <a:p>
            <a:pPr algn="just"/>
            <a:r>
              <a:rPr lang="hu-HU" sz="2200" dirty="0">
                <a:cs typeface="Times New Roman" panose="02020603050405020304" pitchFamily="18" charset="0"/>
              </a:rPr>
              <a:t>A tervezés folyamata magában foglalja</a:t>
            </a:r>
          </a:p>
          <a:p>
            <a:pPr lvl="1" algn="just"/>
            <a:r>
              <a:rPr lang="hu-HU" sz="2000" dirty="0">
                <a:cs typeface="Times New Roman" panose="02020603050405020304" pitchFamily="18" charset="0"/>
              </a:rPr>
              <a:t> a statisztikai tényadatok gyűjtését a nemzetgazdaság </a:t>
            </a:r>
            <a:r>
              <a:rPr lang="hu-HU" sz="2000">
                <a:cs typeface="Times New Roman" panose="02020603050405020304" pitchFamily="18" charset="0"/>
              </a:rPr>
              <a:t>békeidőszaki folyamatairól,</a:t>
            </a:r>
            <a:endParaRPr lang="hu-HU" sz="2000" dirty="0">
              <a:cs typeface="Times New Roman" panose="02020603050405020304" pitchFamily="18" charset="0"/>
            </a:endParaRPr>
          </a:p>
          <a:p>
            <a:pPr lvl="1" algn="just"/>
            <a:r>
              <a:rPr lang="hu-HU" sz="2000">
                <a:cs typeface="Times New Roman" panose="02020603050405020304" pitchFamily="18" charset="0"/>
              </a:rPr>
              <a:t>a többleterőforrás, valamint </a:t>
            </a:r>
            <a:r>
              <a:rPr lang="hu-HU" sz="2000" dirty="0">
                <a:cs typeface="Times New Roman" panose="02020603050405020304" pitchFamily="18" charset="0"/>
              </a:rPr>
              <a:t>ágazati és import </a:t>
            </a:r>
            <a:r>
              <a:rPr lang="hu-HU" sz="2000">
                <a:cs typeface="Times New Roman" panose="02020603050405020304" pitchFamily="18" charset="0"/>
              </a:rPr>
              <a:t>igény felmérését,</a:t>
            </a:r>
            <a:endParaRPr lang="hu-HU" sz="2000" dirty="0">
              <a:cs typeface="Times New Roman" panose="02020603050405020304" pitchFamily="18" charset="0"/>
            </a:endParaRPr>
          </a:p>
          <a:p>
            <a:pPr lvl="1" algn="just"/>
            <a:r>
              <a:rPr lang="hu-HU" sz="2000" dirty="0">
                <a:cs typeface="Times New Roman" panose="02020603050405020304" pitchFamily="18" charset="0"/>
              </a:rPr>
              <a:t>a </a:t>
            </a:r>
            <a:r>
              <a:rPr lang="hu-HU" sz="2000">
                <a:cs typeface="Times New Roman" panose="02020603050405020304" pitchFamily="18" charset="0"/>
              </a:rPr>
              <a:t>lakosság ellátása szükségletének tervezését,</a:t>
            </a:r>
            <a:endParaRPr lang="hu-HU" sz="2000" dirty="0">
              <a:cs typeface="Times New Roman" panose="02020603050405020304" pitchFamily="18" charset="0"/>
            </a:endParaRPr>
          </a:p>
          <a:p>
            <a:pPr lvl="1" algn="just"/>
            <a:r>
              <a:rPr lang="hu-HU" sz="2000" dirty="0">
                <a:cs typeface="Times New Roman" panose="02020603050405020304" pitchFamily="18" charset="0"/>
              </a:rPr>
              <a:t>a gazdaságfelkészítés költségvetési tervezését, a költségvetési </a:t>
            </a:r>
            <a:r>
              <a:rPr lang="hu-HU" sz="2000">
                <a:cs typeface="Times New Roman" panose="02020603050405020304" pitchFamily="18" charset="0"/>
              </a:rPr>
              <a:t>átcsoportosítás tervezését, </a:t>
            </a:r>
            <a:endParaRPr lang="hu-HU" sz="2000" dirty="0">
              <a:cs typeface="Times New Roman" panose="02020603050405020304" pitchFamily="18" charset="0"/>
            </a:endParaRPr>
          </a:p>
          <a:p>
            <a:pPr lvl="1" algn="just"/>
            <a:r>
              <a:rPr lang="hu-HU" sz="2000" dirty="0">
                <a:cs typeface="Times New Roman" panose="02020603050405020304" pitchFamily="18" charset="0"/>
              </a:rPr>
              <a:t>a gazdaságbiztonsági </a:t>
            </a:r>
            <a:r>
              <a:rPr lang="hu-HU" sz="2000">
                <a:cs typeface="Times New Roman" panose="02020603050405020304" pitchFamily="18" charset="0"/>
              </a:rPr>
              <a:t>tartalék tervezését.</a:t>
            </a:r>
            <a:endParaRPr lang="hu-HU" sz="2000" dirty="0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hu-HU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2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58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459642"/>
            <a:ext cx="9144000" cy="1143000"/>
          </a:xfrm>
        </p:spPr>
        <p:txBody>
          <a:bodyPr>
            <a:normAutofit fontScale="90000"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nemzetgazdaság védelmi és biztonsági célú felkészítésének </a:t>
            </a:r>
            <a:r>
              <a:rPr lang="hu-HU" sz="3200" strike="sngStrike" dirty="0">
                <a:solidFill>
                  <a:srgbClr val="C00000"/>
                </a:solidFill>
              </a:rPr>
              <a:t>folyamata</a:t>
            </a:r>
            <a:r>
              <a:rPr lang="hu-HU" sz="3200" dirty="0">
                <a:solidFill>
                  <a:srgbClr val="C00000"/>
                </a:solidFill>
              </a:rPr>
              <a:t> feladatai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716942"/>
            <a:ext cx="9324108" cy="4525963"/>
          </a:xfrm>
        </p:spPr>
        <p:txBody>
          <a:bodyPr>
            <a:normAutofit/>
          </a:bodyPr>
          <a:lstStyle/>
          <a:p>
            <a:pPr algn="just"/>
            <a:r>
              <a:rPr lang="hu-HU" sz="2200" dirty="0">
                <a:cs typeface="Tahoma" pitchFamily="34" charset="0"/>
              </a:rPr>
              <a:t>A követelménytámasztó szervek felelős teljesítő szerveket (megrendelők) jelölnek ki</a:t>
            </a:r>
          </a:p>
          <a:p>
            <a:pPr algn="just"/>
            <a:r>
              <a:rPr lang="hu-HU" sz="2200">
                <a:cs typeface="Tahoma" pitchFamily="34" charset="0"/>
              </a:rPr>
              <a:t>A megrendelők </a:t>
            </a:r>
            <a:r>
              <a:rPr lang="hu-HU" sz="2200" dirty="0">
                <a:cs typeface="Tahoma" pitchFamily="34" charset="0"/>
              </a:rPr>
              <a:t>a meghatározott követelményeknek </a:t>
            </a:r>
            <a:r>
              <a:rPr lang="hu-HU" sz="2200">
                <a:cs typeface="Tahoma" pitchFamily="34" charset="0"/>
              </a:rPr>
              <a:t>megfelelő szolgáltatókkal </a:t>
            </a:r>
            <a:r>
              <a:rPr lang="hu-HU" sz="2200" dirty="0">
                <a:cs typeface="Tahoma" pitchFamily="34" charset="0"/>
              </a:rPr>
              <a:t>gazdaságmozgósítási </a:t>
            </a:r>
            <a:r>
              <a:rPr lang="hu-HU" sz="2200">
                <a:cs typeface="Tahoma" pitchFamily="34" charset="0"/>
              </a:rPr>
              <a:t>előszerződést köthetnek</a:t>
            </a:r>
            <a:endParaRPr lang="hu-HU" sz="2200" dirty="0">
              <a:cs typeface="Tahoma" pitchFamily="34" charset="0"/>
            </a:endParaRPr>
          </a:p>
          <a:p>
            <a:pPr algn="just"/>
            <a:r>
              <a:rPr lang="hu-HU" sz="2200" dirty="0">
                <a:cs typeface="Tahoma" pitchFamily="34" charset="0"/>
              </a:rPr>
              <a:t>A termelő kapacitások előkészítésére és készenlétben tartására az </a:t>
            </a:r>
            <a:r>
              <a:rPr lang="hu-HU" sz="2200">
                <a:cs typeface="Tahoma" pitchFamily="34" charset="0"/>
              </a:rPr>
              <a:t>illetékes minisztériumok, </a:t>
            </a:r>
            <a:r>
              <a:rPr lang="hu-HU" sz="2200" dirty="0">
                <a:cs typeface="Tahoma" pitchFamily="34" charset="0"/>
              </a:rPr>
              <a:t>kapacitásfenntartási rendelkezésre állási </a:t>
            </a:r>
            <a:r>
              <a:rPr lang="hu-HU" sz="2200">
                <a:cs typeface="Tahoma" pitchFamily="34" charset="0"/>
              </a:rPr>
              <a:t>szerződést kötnek </a:t>
            </a:r>
            <a:r>
              <a:rPr lang="hu-HU" sz="2200" dirty="0">
                <a:cs typeface="Tahoma" pitchFamily="34" charset="0"/>
              </a:rPr>
              <a:t>(rögzített ipari kapacitás)</a:t>
            </a:r>
          </a:p>
          <a:p>
            <a:pPr algn="just"/>
            <a:r>
              <a:rPr lang="hu-HU" sz="2200" dirty="0">
                <a:cs typeface="Tahoma" pitchFamily="34" charset="0"/>
              </a:rPr>
              <a:t>A meghatározott termékekből a Kormány állami célú tartalékokat képez, illetve gazdasági szervezetek számára tartalékolási kötelezettséget ír elő</a:t>
            </a:r>
          </a:p>
          <a:p>
            <a:pPr algn="just"/>
            <a:r>
              <a:rPr lang="hu-HU" sz="2200" dirty="0">
                <a:cs typeface="Tahoma" pitchFamily="34" charset="0"/>
              </a:rPr>
              <a:t>A védelmi és biztonsági feladatok ellátásában részt vevő szervek védelemgazdasági tervet készítenek</a:t>
            </a:r>
          </a:p>
          <a:p>
            <a:pPr algn="just"/>
            <a:endParaRPr lang="hu-HU" sz="2200" dirty="0">
              <a:cs typeface="Tahoma" pitchFamily="34" charset="0"/>
            </a:endParaRPr>
          </a:p>
          <a:p>
            <a:pPr algn="just">
              <a:lnSpc>
                <a:spcPct val="90000"/>
              </a:lnSpc>
            </a:pPr>
            <a:endParaRPr lang="hu-HU" sz="2200" dirty="0">
              <a:cs typeface="Tahoma" pitchFamily="34" charset="0"/>
            </a:endParaRPr>
          </a:p>
          <a:p>
            <a:pPr lvl="1" algn="just">
              <a:lnSpc>
                <a:spcPct val="90000"/>
              </a:lnSpc>
              <a:buFont typeface="Courier New" panose="02070309020205020404" pitchFamily="49" charset="0"/>
              <a:buChar char="o"/>
            </a:pP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2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99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164367"/>
            <a:ext cx="9144000" cy="1143000"/>
          </a:xfrm>
        </p:spPr>
        <p:txBody>
          <a:bodyPr>
            <a:normAutofit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2900" dirty="0">
                <a:solidFill>
                  <a:srgbClr val="C00000"/>
                </a:solidFill>
              </a:rPr>
              <a:t>A védelmi és biztonsági célú tartalékolás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22465" y="1307367"/>
            <a:ext cx="9983586" cy="5289688"/>
          </a:xfrm>
        </p:spPr>
        <p:txBody>
          <a:bodyPr>
            <a:normAutofit/>
          </a:bodyPr>
          <a:lstStyle/>
          <a:p>
            <a:endParaRPr lang="hu-HU" sz="2400" dirty="0">
              <a:latin typeface="+mj-lt"/>
              <a:cs typeface="Tahoma" pitchFamily="34" charset="0"/>
            </a:endParaRPr>
          </a:p>
          <a:p>
            <a:r>
              <a:rPr lang="hu-HU" sz="2400" dirty="0">
                <a:latin typeface="+mj-lt"/>
                <a:cs typeface="Tahoma" pitchFamily="34" charset="0"/>
              </a:rPr>
              <a:t>A Kormány</a:t>
            </a:r>
          </a:p>
          <a:p>
            <a:pPr lvl="1"/>
            <a:r>
              <a:rPr lang="hu-HU" sz="2000">
                <a:latin typeface="+mj-lt"/>
                <a:cs typeface="Tahoma" pitchFamily="34" charset="0"/>
              </a:rPr>
              <a:t>állami </a:t>
            </a:r>
            <a:r>
              <a:rPr lang="hu-HU" sz="2000" dirty="0">
                <a:latin typeface="+mj-lt"/>
                <a:cs typeface="Tahoma" pitchFamily="34" charset="0"/>
              </a:rPr>
              <a:t>célú </a:t>
            </a:r>
            <a:r>
              <a:rPr lang="hu-HU" sz="2000">
                <a:latin typeface="+mj-lt"/>
                <a:cs typeface="Tahoma" pitchFamily="34" charset="0"/>
              </a:rPr>
              <a:t>tartalékokat képez,</a:t>
            </a:r>
            <a:endParaRPr lang="hu-HU" sz="2000" dirty="0">
              <a:latin typeface="+mj-lt"/>
              <a:cs typeface="Tahoma" pitchFamily="34" charset="0"/>
            </a:endParaRPr>
          </a:p>
          <a:p>
            <a:pPr lvl="1"/>
            <a:r>
              <a:rPr lang="hu-HU" sz="2000">
                <a:latin typeface="+mj-lt"/>
                <a:cs typeface="Tahoma" pitchFamily="34" charset="0"/>
              </a:rPr>
              <a:t>kapacitásfenntartási </a:t>
            </a:r>
            <a:r>
              <a:rPr lang="hu-HU" sz="2000" dirty="0">
                <a:latin typeface="+mj-lt"/>
                <a:cs typeface="Tahoma" pitchFamily="34" charset="0"/>
              </a:rPr>
              <a:t>rendelkezésre állási szerződéseket köt (rögzített ipari </a:t>
            </a:r>
            <a:r>
              <a:rPr lang="hu-HU" sz="2000">
                <a:latin typeface="+mj-lt"/>
                <a:cs typeface="Tahoma" pitchFamily="34" charset="0"/>
              </a:rPr>
              <a:t>kapacitás),</a:t>
            </a:r>
            <a:endParaRPr lang="hu-HU" sz="2000" dirty="0">
              <a:latin typeface="+mj-lt"/>
              <a:cs typeface="Tahoma" pitchFamily="34" charset="0"/>
            </a:endParaRPr>
          </a:p>
          <a:p>
            <a:pPr lvl="1"/>
            <a:r>
              <a:rPr lang="hu-HU" sz="2000">
                <a:latin typeface="+mj-lt"/>
                <a:cs typeface="Tahoma" pitchFamily="34" charset="0"/>
              </a:rPr>
              <a:t>gazdasági </a:t>
            </a:r>
            <a:r>
              <a:rPr lang="hu-HU" sz="2000" dirty="0">
                <a:latin typeface="+mj-lt"/>
                <a:cs typeface="Tahoma" pitchFamily="34" charset="0"/>
              </a:rPr>
              <a:t>szervezetek számára tartalékolási kötelezettséget </a:t>
            </a:r>
            <a:r>
              <a:rPr lang="hu-HU" sz="2000">
                <a:latin typeface="+mj-lt"/>
                <a:cs typeface="Tahoma" pitchFamily="34" charset="0"/>
              </a:rPr>
              <a:t>ír elő.</a:t>
            </a:r>
            <a:endParaRPr lang="hu-HU" sz="2000" dirty="0">
              <a:latin typeface="+mj-lt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9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164367"/>
            <a:ext cx="9144000" cy="1143000"/>
          </a:xfrm>
        </p:spPr>
        <p:txBody>
          <a:bodyPr>
            <a:normAutofit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2900" dirty="0">
                <a:solidFill>
                  <a:srgbClr val="C00000"/>
                </a:solidFill>
              </a:rPr>
              <a:t>A nemzetgazdaság mozgósítása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38249" y="1059717"/>
            <a:ext cx="9991725" cy="528968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sz="2400" dirty="0">
                <a:cs typeface="Times New Roman" panose="02020603050405020304" pitchFamily="18" charset="0"/>
              </a:rPr>
              <a:t>A Kormány hadiállapot vagy szükségállapot kihirdetésének kezdeményezését követően, valamint különleges jogrendben, vagy összehangolt védelmi tevékenység elrendelése esetén (gazdaságmozgósítási helyzet) dönt a gazdaság mozgósításáról</a:t>
            </a:r>
          </a:p>
          <a:p>
            <a:pPr>
              <a:spcAft>
                <a:spcPts val="600"/>
              </a:spcAft>
            </a:pPr>
            <a:r>
              <a:rPr lang="hu-HU" sz="2400" dirty="0">
                <a:cs typeface="Times New Roman" panose="02020603050405020304" pitchFamily="18" charset="0"/>
              </a:rPr>
              <a:t>Gazdaságmozgósítás elrendelését követően</a:t>
            </a:r>
          </a:p>
          <a:p>
            <a:pPr lvl="1">
              <a:spcAft>
                <a:spcPts val="600"/>
              </a:spcAft>
            </a:pPr>
            <a:r>
              <a:rPr lang="hu-HU" sz="2000" dirty="0">
                <a:cs typeface="Times New Roman" panose="02020603050405020304" pitchFamily="18" charset="0"/>
              </a:rPr>
              <a:t>A felelős teljesítő </a:t>
            </a:r>
            <a:r>
              <a:rPr lang="hu-HU" sz="2000">
                <a:cs typeface="Times New Roman" panose="02020603050405020304" pitchFamily="18" charset="0"/>
              </a:rPr>
              <a:t>szerv megköti </a:t>
            </a:r>
            <a:r>
              <a:rPr lang="hu-HU" sz="2000" dirty="0">
                <a:cs typeface="Times New Roman" panose="02020603050405020304" pitchFamily="18" charset="0"/>
              </a:rPr>
              <a:t>a szolgáltatóval a gazdaságmozgósítási szerződést </a:t>
            </a:r>
          </a:p>
          <a:p>
            <a:pPr lvl="1">
              <a:spcAft>
                <a:spcPts val="600"/>
              </a:spcAft>
            </a:pPr>
            <a:r>
              <a:rPr lang="hu-HU" sz="2000" dirty="0">
                <a:cs typeface="Times New Roman" panose="02020603050405020304" pitchFamily="18" charset="0"/>
              </a:rPr>
              <a:t>A Kormány rendeletével gazdálkodó szervezetet állami felügyelet </a:t>
            </a:r>
            <a:r>
              <a:rPr lang="hu-HU" sz="2000">
                <a:cs typeface="Times New Roman" panose="02020603050405020304" pitchFamily="18" charset="0"/>
              </a:rPr>
              <a:t>alá vonhat</a:t>
            </a:r>
          </a:p>
          <a:p>
            <a:pPr lvl="1">
              <a:spcAft>
                <a:spcPts val="600"/>
              </a:spcAft>
            </a:pPr>
            <a:r>
              <a:rPr lang="hu-HU" sz="2000">
                <a:cs typeface="Times New Roman" panose="02020603050405020304" pitchFamily="18" charset="0"/>
              </a:rPr>
              <a:t>A Kormány köztulajdonban álló gazdasági társaság számára szerződéskötési kötelezettséget írhat elő</a:t>
            </a:r>
            <a:endParaRPr lang="hu-HU" sz="2000" dirty="0"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r>
              <a:rPr lang="hu-HU" sz="2000" dirty="0">
                <a:cs typeface="Times New Roman" panose="02020603050405020304" pitchFamily="18" charset="0"/>
              </a:rPr>
              <a:t>A </a:t>
            </a:r>
            <a:r>
              <a:rPr lang="hu-HU" sz="2000">
                <a:cs typeface="Times New Roman" panose="02020603050405020304" pitchFamily="18" charset="0"/>
              </a:rPr>
              <a:t>Kormány köztulajdonban </a:t>
            </a:r>
            <a:r>
              <a:rPr lang="hu-HU" sz="2000" dirty="0">
                <a:cs typeface="Times New Roman" panose="02020603050405020304" pitchFamily="18" charset="0"/>
              </a:rPr>
              <a:t>álló gazdasági társaságok ingó és </a:t>
            </a:r>
            <a:r>
              <a:rPr lang="hu-HU" sz="2000">
                <a:cs typeface="Times New Roman" panose="02020603050405020304" pitchFamily="18" charset="0"/>
              </a:rPr>
              <a:t>ingatlan vagyontárgyait </a:t>
            </a:r>
            <a:r>
              <a:rPr lang="hu-HU" sz="2000" dirty="0">
                <a:cs typeface="Times New Roman" panose="02020603050405020304" pitchFamily="18" charset="0"/>
              </a:rPr>
              <a:t>(legfeljebb 3 hónapig tartó) </a:t>
            </a:r>
            <a:r>
              <a:rPr lang="hu-HU" sz="2000">
                <a:cs typeface="Times New Roman" panose="02020603050405020304" pitchFamily="18" charset="0"/>
              </a:rPr>
              <a:t>ideiglenes igénybe veheti</a:t>
            </a:r>
            <a:endParaRPr lang="hu-HU" sz="2000" dirty="0"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hu-HU" sz="2000" dirty="0">
              <a:cs typeface="Times New Roman" panose="02020603050405020304" pitchFamily="18" charset="0"/>
            </a:endParaRPr>
          </a:p>
          <a:p>
            <a:endParaRPr lang="hu-HU" sz="2000" dirty="0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hu-HU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2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02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1920240"/>
            <a:ext cx="9144000" cy="2403847"/>
          </a:xfrm>
        </p:spPr>
        <p:txBody>
          <a:bodyPr rtlCol="0">
            <a:noAutofit/>
          </a:bodyPr>
          <a:lstStyle/>
          <a:p>
            <a:pPr algn="ctr">
              <a:defRPr/>
            </a:pP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solidFill>
                  <a:srgbClr val="C00000"/>
                </a:solidFill>
              </a:rPr>
              <a:t>9. fejezet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Összehangolt védelmi tevékenység</a:t>
            </a:r>
            <a:endParaRPr lang="hu-HU" sz="4000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54924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03005" y="44624"/>
            <a:ext cx="9144000" cy="1224136"/>
          </a:xfrm>
        </p:spPr>
        <p:txBody>
          <a:bodyPr>
            <a:normAutofit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Összehangolt védelmi tevékenység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49442" y="1077269"/>
            <a:ext cx="11651126" cy="5550634"/>
          </a:xfrm>
        </p:spPr>
        <p:txBody>
          <a:bodyPr>
            <a:norm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Súlyos vagy elhúzódó védelmi és biztonsági esemény kezelése céljából a Kormány rendelettel kihirdeti, ha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annak kezelése több védelmi és biztonsági szervezet, illetve közigazgatási szerv hatáskörét együttesen érinti,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az összehangolt védelmi tevékenység esetére meghatározott intézkedésekre van szükség, vagy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NATO Válságreagálási Rendszerében meghatározott intézkedések alkalmazása válik szükségessé.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A helyzet kezeléséhez szükséges korlátozások és különleges intézkedések vezethetők be</a:t>
            </a:r>
          </a:p>
        </p:txBody>
      </p:sp>
    </p:spTree>
    <p:extLst>
      <p:ext uri="{BB962C8B-B14F-4D97-AF65-F5344CB8AC3E}">
        <p14:creationId xmlns:p14="http://schemas.microsoft.com/office/powerpoint/2010/main" val="112878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1920240"/>
            <a:ext cx="9144000" cy="2403847"/>
          </a:xfrm>
        </p:spPr>
        <p:txBody>
          <a:bodyPr rtlCol="0">
            <a:noAutofit/>
          </a:bodyPr>
          <a:lstStyle/>
          <a:p>
            <a:pPr algn="ctr">
              <a:defRPr/>
            </a:pP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solidFill>
                  <a:srgbClr val="C00000"/>
                </a:solidFill>
              </a:rPr>
              <a:t>10. fejezet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Különleges jogrend</a:t>
            </a:r>
            <a:endParaRPr lang="hu-HU" sz="4000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562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ím 1"/>
          <p:cNvSpPr>
            <a:spLocks noGrp="1"/>
          </p:cNvSpPr>
          <p:nvPr>
            <p:ph type="title" idx="4294967295"/>
          </p:nvPr>
        </p:nvSpPr>
        <p:spPr>
          <a:xfrm>
            <a:off x="1118795" y="115888"/>
            <a:ext cx="9549205" cy="1143000"/>
          </a:xfrm>
        </p:spPr>
        <p:txBody>
          <a:bodyPr anchor="t"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nemzetközi jog alapelvei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200" dirty="0">
                <a:solidFill>
                  <a:srgbClr val="C00000"/>
                </a:solidFill>
              </a:rPr>
              <a:t>(Ius cogensek)</a:t>
            </a:r>
          </a:p>
        </p:txBody>
      </p:sp>
      <p:sp>
        <p:nvSpPr>
          <p:cNvPr id="61442" name="Tartalom helye 2"/>
          <p:cNvSpPr>
            <a:spLocks noGrp="1"/>
          </p:cNvSpPr>
          <p:nvPr>
            <p:ph idx="4294967295"/>
          </p:nvPr>
        </p:nvSpPr>
        <p:spPr>
          <a:xfrm>
            <a:off x="602428" y="1258889"/>
            <a:ext cx="10811436" cy="5266455"/>
          </a:xfrm>
        </p:spPr>
        <p:txBody>
          <a:bodyPr>
            <a:normAutofit fontScale="92500"/>
          </a:bodyPr>
          <a:lstStyle/>
          <a:p>
            <a:pPr marL="174625" indent="-174625">
              <a:buNone/>
              <a:tabLst>
                <a:tab pos="719138" algn="l"/>
              </a:tabLst>
            </a:pPr>
            <a:r>
              <a:rPr lang="hu-HU" altLang="hu-HU" sz="2400" b="1" dirty="0"/>
              <a:t>A </a:t>
            </a:r>
            <a:r>
              <a:rPr lang="hu-HU" altLang="hu-HU" sz="2400" b="1" dirty="0" err="1"/>
              <a:t>ius</a:t>
            </a:r>
            <a:r>
              <a:rPr lang="hu-HU" altLang="hu-HU" sz="2400" b="1" dirty="0"/>
              <a:t> </a:t>
            </a:r>
            <a:r>
              <a:rPr lang="hu-HU" altLang="hu-HU" sz="2400" b="1" dirty="0" err="1"/>
              <a:t>cogens</a:t>
            </a:r>
            <a:r>
              <a:rPr lang="hu-HU" altLang="hu-HU" sz="2400" b="1" dirty="0"/>
              <a:t> fogalma</a:t>
            </a:r>
          </a:p>
          <a:p>
            <a:pPr marL="174625" indent="-174625">
              <a:buNone/>
              <a:tabLst>
                <a:tab pos="719138" algn="l"/>
              </a:tabLst>
            </a:pPr>
            <a:r>
              <a:rPr lang="hu-HU" altLang="hu-HU" sz="2400" b="1" dirty="0"/>
              <a:t>A nemzetközi jog alapelvei:</a:t>
            </a:r>
          </a:p>
          <a:p>
            <a:pPr marL="719138" lvl="1" indent="-365125">
              <a:buFontTx/>
              <a:buAutoNum type="arabicPeriod"/>
              <a:tabLst>
                <a:tab pos="719138" algn="l"/>
              </a:tabLst>
            </a:pPr>
            <a:r>
              <a:rPr lang="hu-HU" altLang="hu-HU" i="1" dirty="0"/>
              <a:t> </a:t>
            </a:r>
            <a:r>
              <a:rPr lang="hu-HU" altLang="hu-HU" b="1" i="1" dirty="0"/>
              <a:t>az államok szuverén egyenlősége</a:t>
            </a:r>
            <a:r>
              <a:rPr lang="hu-HU" altLang="hu-HU" i="1" dirty="0"/>
              <a:t> 				</a:t>
            </a:r>
          </a:p>
          <a:p>
            <a:pPr marL="719138" lvl="1" indent="-365125">
              <a:buFontTx/>
              <a:buAutoNum type="arabicPeriod"/>
              <a:tabLst>
                <a:tab pos="719138" algn="l"/>
              </a:tabLst>
            </a:pPr>
            <a:r>
              <a:rPr lang="hu-HU" altLang="hu-HU" i="1" dirty="0"/>
              <a:t> az </a:t>
            </a:r>
            <a:r>
              <a:rPr lang="hu-HU" altLang="hu-HU" b="1" i="1" dirty="0"/>
              <a:t>erőszak tilalma</a:t>
            </a:r>
            <a:r>
              <a:rPr lang="hu-HU" altLang="hu-HU" i="1" dirty="0"/>
              <a:t> és ennek folyományaként az </a:t>
            </a:r>
            <a:r>
              <a:rPr lang="hu-HU" altLang="hu-HU" b="1" i="1" dirty="0"/>
              <a:t>államok közötti viták békés rendezése</a:t>
            </a:r>
            <a:r>
              <a:rPr lang="hu-HU" altLang="hu-HU" i="1" dirty="0"/>
              <a:t>;</a:t>
            </a:r>
          </a:p>
          <a:p>
            <a:pPr marL="719138" lvl="1" indent="-365125">
              <a:buFontTx/>
              <a:buAutoNum type="arabicPeriod"/>
              <a:tabLst>
                <a:tab pos="719138" algn="l"/>
              </a:tabLst>
            </a:pPr>
            <a:r>
              <a:rPr lang="hu-HU" altLang="hu-HU" i="1" dirty="0"/>
              <a:t> az </a:t>
            </a:r>
            <a:r>
              <a:rPr lang="hu-HU" altLang="hu-HU" b="1" i="1" dirty="0"/>
              <a:t>emberi jogok</a:t>
            </a:r>
            <a:r>
              <a:rPr lang="hu-HU" altLang="hu-HU" i="1" dirty="0"/>
              <a:t> tiszteletben tartása;</a:t>
            </a:r>
          </a:p>
          <a:p>
            <a:pPr marL="719138" lvl="1" indent="-365125">
              <a:buFontTx/>
              <a:buAutoNum type="arabicPeriod"/>
              <a:tabLst>
                <a:tab pos="719138" algn="l"/>
              </a:tabLst>
            </a:pPr>
            <a:r>
              <a:rPr lang="hu-HU" altLang="hu-HU" dirty="0"/>
              <a:t> </a:t>
            </a:r>
            <a:r>
              <a:rPr lang="hu-HU" altLang="hu-HU" b="1" dirty="0"/>
              <a:t>a népek és nemzetek önrendelkezési joga</a:t>
            </a:r>
            <a:r>
              <a:rPr lang="hu-HU" altLang="hu-HU" dirty="0"/>
              <a:t>;</a:t>
            </a:r>
          </a:p>
          <a:p>
            <a:pPr marL="719138" lvl="1" indent="-365125">
              <a:buFontTx/>
              <a:buAutoNum type="arabicPeriod"/>
              <a:tabLst>
                <a:tab pos="719138" algn="l"/>
              </a:tabLst>
            </a:pPr>
            <a:r>
              <a:rPr lang="hu-HU" altLang="hu-HU" b="1" dirty="0"/>
              <a:t> a belügyekbe történő beavatkozás tilalma;</a:t>
            </a:r>
          </a:p>
          <a:p>
            <a:pPr marL="719138" lvl="1" indent="-365125">
              <a:buFontTx/>
              <a:buAutoNum type="arabicPeriod"/>
              <a:tabLst>
                <a:tab pos="719138" algn="l"/>
              </a:tabLst>
            </a:pPr>
            <a:r>
              <a:rPr lang="hu-HU" altLang="hu-HU" b="1" dirty="0"/>
              <a:t> az államok együttműködésének elve;</a:t>
            </a:r>
          </a:p>
          <a:p>
            <a:pPr marL="719138" lvl="1" indent="-365125">
              <a:buFontTx/>
              <a:buAutoNum type="arabicPeriod"/>
              <a:tabLst>
                <a:tab pos="719138" algn="l"/>
              </a:tabLst>
            </a:pPr>
            <a:r>
              <a:rPr lang="hu-HU" altLang="hu-HU" b="1" dirty="0"/>
              <a:t> a nemzetközi kötelezettségek jóhiszemű teljesítésének elve.</a:t>
            </a:r>
          </a:p>
          <a:p>
            <a:pPr marL="0" indent="0">
              <a:buNone/>
            </a:pPr>
            <a:endParaRPr lang="hu-HU" sz="2400" dirty="0">
              <a:cs typeface="Tahoma" pitchFamily="34" charset="0"/>
            </a:endParaRPr>
          </a:p>
          <a:p>
            <a:pPr marL="0" indent="0">
              <a:buNone/>
            </a:pPr>
            <a:r>
              <a:rPr lang="hu-HU" sz="2400" b="1" dirty="0">
                <a:cs typeface="Tahoma" pitchFamily="34" charset="0"/>
              </a:rPr>
              <a:t>Mely dokumentumokból vezethetők le a nemzetközi jog alapelvei?</a:t>
            </a:r>
          </a:p>
          <a:p>
            <a:pPr marL="0" indent="0">
              <a:buNone/>
            </a:pPr>
            <a:r>
              <a:rPr lang="hu-HU" sz="2400" dirty="0">
                <a:cs typeface="Tahoma" pitchFamily="34" charset="0"/>
              </a:rPr>
              <a:t>Az önrendelkezési jog sajátosságai a többi alapelvhez képest</a:t>
            </a:r>
          </a:p>
          <a:p>
            <a:pPr marL="0" indent="0">
              <a:buNone/>
            </a:pPr>
            <a:endParaRPr lang="hu-HU" sz="2400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94376"/>
      </p:ext>
    </p:extLst>
  </p:cSld>
  <p:clrMapOvr>
    <a:masterClrMapping/>
  </p:clrMapOvr>
  <p:transition>
    <p:zoom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116632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Különleges jogrend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27578" y="1643488"/>
            <a:ext cx="8484632" cy="5550634"/>
          </a:xfrm>
        </p:spPr>
        <p:txBody>
          <a:bodyPr/>
          <a:lstStyle/>
          <a:p>
            <a:pPr algn="just">
              <a:spcBef>
                <a:spcPts val="0"/>
              </a:spcBef>
              <a:defRPr/>
            </a:pPr>
            <a:r>
              <a:rPr lang="hu-HU" dirty="0">
                <a:cs typeface="Times New Roman" panose="02020603050405020304" pitchFamily="18" charset="0"/>
              </a:rPr>
              <a:t>Elsajátítandó témák és fogalmak: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cs typeface="Times New Roman" panose="02020603050405020304" pitchFamily="18" charset="0"/>
              </a:rPr>
              <a:t>különleges jogrend fogalma,</a:t>
            </a:r>
            <a:endParaRPr lang="hu-HU" dirty="0">
              <a:cs typeface="Times New Roman" panose="02020603050405020304" pitchFamily="18" charset="0"/>
            </a:endParaRP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cs typeface="Times New Roman" panose="02020603050405020304" pitchFamily="18" charset="0"/>
              </a:rPr>
              <a:t>különleges jogrendi helyzetek, </a:t>
            </a:r>
            <a:endParaRPr lang="hu-HU" dirty="0">
              <a:cs typeface="Times New Roman" panose="02020603050405020304" pitchFamily="18" charset="0"/>
            </a:endParaRP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cs typeface="Times New Roman" panose="02020603050405020304" pitchFamily="18" charset="0"/>
              </a:rPr>
              <a:t>különleges </a:t>
            </a:r>
            <a:r>
              <a:rPr lang="hu-HU" dirty="0">
                <a:cs typeface="Times New Roman" panose="02020603050405020304" pitchFamily="18" charset="0"/>
              </a:rPr>
              <a:t>jogrend bevezetésére okot </a:t>
            </a:r>
            <a:r>
              <a:rPr lang="hu-HU">
                <a:cs typeface="Times New Roman" panose="02020603050405020304" pitchFamily="18" charset="0"/>
              </a:rPr>
              <a:t>adó tényállások,</a:t>
            </a:r>
            <a:endParaRPr lang="hu-HU" dirty="0">
              <a:cs typeface="Times New Roman" panose="02020603050405020304" pitchFamily="18" charset="0"/>
            </a:endParaRPr>
          </a:p>
          <a:p>
            <a:pPr lvl="1" algn="just">
              <a:spcBef>
                <a:spcPts val="0"/>
              </a:spcBef>
              <a:defRPr/>
            </a:pPr>
            <a:r>
              <a:rPr lang="hu-HU">
                <a:cs typeface="Times New Roman" panose="02020603050405020304" pitchFamily="18" charset="0"/>
              </a:rPr>
              <a:t>különleges jogrend kihirdetése.</a:t>
            </a:r>
            <a:endParaRPr lang="hu-HU" dirty="0"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38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116632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600" dirty="0">
                <a:solidFill>
                  <a:srgbClr val="C00000"/>
                </a:solidFill>
              </a:rPr>
              <a:t>Különleges jogrendi helyzetek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93833" y="1307366"/>
            <a:ext cx="8484632" cy="555063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  <a:defRPr/>
            </a:pPr>
            <a:endParaRPr lang="hu-HU" sz="2200" b="1" dirty="0">
              <a:cs typeface="Tahoma" pitchFamily="34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hu-HU" sz="2400" dirty="0">
                <a:cs typeface="Times New Roman" panose="02020603050405020304" pitchFamily="18" charset="0"/>
              </a:rPr>
              <a:t>A kihirdetésére okot adó  tényállásokat az Alaptörvény határozza meg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hu-HU" sz="2400" dirty="0">
                <a:cs typeface="Times New Roman" panose="02020603050405020304" pitchFamily="18" charset="0"/>
              </a:rPr>
              <a:t>A különleges jogrendi helyzetek: </a:t>
            </a:r>
          </a:p>
          <a:p>
            <a:pPr lvl="1" algn="just"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hu-HU">
                <a:cs typeface="Times New Roman" panose="02020603050405020304" pitchFamily="18" charset="0"/>
              </a:rPr>
              <a:t>hadiállapot,</a:t>
            </a:r>
            <a:endParaRPr lang="hu-HU" dirty="0">
              <a:cs typeface="Times New Roman" panose="02020603050405020304" pitchFamily="18" charset="0"/>
            </a:endParaRPr>
          </a:p>
          <a:p>
            <a:pPr lvl="1" algn="just"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hu-HU">
                <a:cs typeface="Times New Roman" panose="02020603050405020304" pitchFamily="18" charset="0"/>
              </a:rPr>
              <a:t>szükségállapot,</a:t>
            </a:r>
            <a:endParaRPr lang="hu-HU" dirty="0">
              <a:cs typeface="Times New Roman" panose="02020603050405020304" pitchFamily="18" charset="0"/>
            </a:endParaRPr>
          </a:p>
          <a:p>
            <a:pPr lvl="1" algn="just"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hu-HU">
                <a:cs typeface="Times New Roman" panose="02020603050405020304" pitchFamily="18" charset="0"/>
              </a:rPr>
              <a:t>veszélyhelyzet.</a:t>
            </a:r>
            <a:endParaRPr lang="hu-HU" dirty="0"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21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116632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Hadiállapot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85273" y="1259631"/>
            <a:ext cx="9187774" cy="5359441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Kihirdetésére okot adó tényállás: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kinyilvánított háborús helyzet vagy háborús veszély, 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külső fegyveres támadás, vagy hatásában azzal egyenértékű cselekmény, vagy ezek közvetlen veszélye,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kollektív védelemre irányuló szövetségesi kötelezettség teljesítése. </a:t>
            </a:r>
          </a:p>
          <a:p>
            <a:pPr algn="just">
              <a:spcBef>
                <a:spcPts val="0"/>
              </a:spcBef>
              <a:defRPr/>
            </a:pPr>
            <a:endParaRPr lang="hu-HU" sz="22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Az Országgyűlés (akadályoztatása esetén a köztársasági elnök) hirdeti ki.</a:t>
            </a:r>
          </a:p>
          <a:p>
            <a:pPr algn="just">
              <a:spcBef>
                <a:spcPts val="0"/>
              </a:spcBef>
              <a:defRPr/>
            </a:pP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hu-HU" sz="2400" dirty="0">
                <a:cs typeface="Times New Roman" panose="02020603050405020304" pitchFamily="18" charset="0"/>
              </a:rPr>
              <a:t>Hadiállapot idején a Kormány gyakorolja az Országgyűlés által átruházott jogokat.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sz="2200" dirty="0"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0"/>
              </a:spcBef>
              <a:defRPr/>
            </a:pPr>
            <a:endParaRPr lang="hu-HU" sz="20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hu-HU" sz="2000" b="1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hu-HU" sz="22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57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341076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Szükségállapot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385363"/>
            <a:ext cx="8484632" cy="4201829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Kihirdetésére okot adó tényállás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az alkotmányos rend megdöntésére, felforgatására, vagy a hatalom kizárólagos megszerzésére irányuló cselekmény, vagy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az élet- és vagyonbiztonságot tömeges méretekben </a:t>
            </a:r>
            <a:r>
              <a:rPr lang="hu-HU" sz="2000" dirty="0">
                <a:cs typeface="Times New Roman" panose="02020603050405020304" pitchFamily="18" charset="0"/>
              </a:rPr>
              <a:t>veszélyeztető, súlyos jogellenes cselekmény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Az Országgyűlés (akadályoztatása esetén a köztársasági elnök) hirdeti ki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hu-HU" sz="2400" b="1" i="1" dirty="0"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51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30156" y="404605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Veszélyhelyzet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46908" y="1268760"/>
            <a:ext cx="9097564" cy="555063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  <a:defRPr/>
            </a:pPr>
            <a:endParaRPr lang="hu-HU" sz="2200" b="1" dirty="0">
              <a:cs typeface="Tahoma" pitchFamily="34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hu-HU" sz="2200" b="1" i="1" dirty="0">
              <a:cs typeface="Tahoma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1246908" y="1564720"/>
            <a:ext cx="10341033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Kihirdetésére okot adó tényállás: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szomszédos országban fennálló fegyveres konfliktus, háborús helyzet vagy humanitárius katasztrófa, 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az élet- és vagyonbiztonságot veszélyeztető súlyos esemény </a:t>
            </a:r>
            <a:r>
              <a:rPr lang="hu-HU" sz="2000" dirty="0">
                <a:latin typeface="+mj-lt"/>
                <a:cs typeface="Times New Roman" panose="02020603050405020304" pitchFamily="18" charset="0"/>
              </a:rPr>
              <a:t>(különösen elemi csapás vagy ipari szerencsétlenség), </a:t>
            </a: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valamint 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ezek következményeinek elhárítása.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A Kormány döntésével, 30 napra </a:t>
            </a:r>
            <a:r>
              <a:rPr lang="hu-HU" sz="2000" dirty="0">
                <a:latin typeface="+mj-lt"/>
                <a:cs typeface="Times New Roman" panose="02020603050405020304" pitchFamily="18" charset="0"/>
              </a:rPr>
              <a:t>hirdethető ki.</a:t>
            </a:r>
            <a:endParaRPr lang="hu-HU" sz="2000" strike="sngStrike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89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116632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chemeClr val="accent5"/>
                </a:solidFill>
              </a:rPr>
              <a:t>Honvédelmi válsághelyzet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59840" y="1268760"/>
            <a:ext cx="8484632" cy="555063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  <a:defRPr/>
            </a:pPr>
            <a:endParaRPr lang="hu-HU" sz="2200" b="1" dirty="0">
              <a:cs typeface="Tahoma" pitchFamily="34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hu-HU" sz="2200" b="1" i="1" dirty="0">
              <a:cs typeface="Tahoma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1033549" y="1194892"/>
            <a:ext cx="1012490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latin typeface="+mj-lt"/>
                <a:cs typeface="Times New Roman" panose="02020603050405020304" pitchFamily="18" charset="0"/>
              </a:rPr>
              <a:t>NEM</a:t>
            </a: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 KÜLÖNLEGES JOGRENDI IDŐSZAK!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A Kormány hirdetheti ki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Magyarországgal szomszédos államban kialakult, katonai kezelést is igénylő, és Magyarország biztonságát közvetlenül veszélyeztető helyzetben,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külső fegyveres támadás vagy hatásában külső fegyveres támadással egyenértékű, részben vagy egészben katonai jellegű cselekménnyel való fenyegetés esetén,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szövetségesi katonai kötelezettségek teljesítésére való felkészülés érdekében.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latin typeface="+mj-lt"/>
                <a:cs typeface="Times New Roman" panose="02020603050405020304" pitchFamily="18" charset="0"/>
              </a:rPr>
              <a:t>Nem rendelhető el, illetve haladéktalanul meg kell szüntetni hadiállapot vagy szükségállapot kihirdetésekor.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 Legfeljebb hat hónapig tartható fenn, amely egy alkalommal meghosszabbítható.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A Kormány a készenlétet fokozó, megelőző intézkedéseket vezethet be.</a:t>
            </a:r>
          </a:p>
        </p:txBody>
      </p:sp>
    </p:spTree>
    <p:extLst>
      <p:ext uri="{BB962C8B-B14F-4D97-AF65-F5344CB8AC3E}">
        <p14:creationId xmlns:p14="http://schemas.microsoft.com/office/powerpoint/2010/main" val="397780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354184" y="1920240"/>
            <a:ext cx="9144000" cy="2403847"/>
          </a:xfrm>
        </p:spPr>
        <p:txBody>
          <a:bodyPr rtlCol="0">
            <a:noAutofit/>
          </a:bodyPr>
          <a:lstStyle/>
          <a:p>
            <a:pPr algn="ctr">
              <a:defRPr/>
            </a:pP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4000" dirty="0">
                <a:solidFill>
                  <a:srgbClr val="C00000"/>
                </a:solidFill>
              </a:rPr>
              <a:t>11. fejezet 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A védelmi és biztonsági kötelezettségek 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rendszere</a:t>
            </a:r>
            <a:endParaRPr lang="hu-HU" sz="4000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59941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60095" y="378897"/>
            <a:ext cx="9144000" cy="1143000"/>
          </a:xfrm>
        </p:spPr>
        <p:txBody>
          <a:bodyPr>
            <a:normAutofit fontScale="90000"/>
          </a:bodyPr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védelmi és biztonsági kötelezettségek </a:t>
            </a:r>
            <a:br>
              <a:rPr lang="hu-HU" sz="3200" dirty="0">
                <a:solidFill>
                  <a:srgbClr val="C00000"/>
                </a:solidFill>
              </a:rPr>
            </a:br>
            <a:r>
              <a:rPr lang="hu-HU" sz="3200" dirty="0">
                <a:solidFill>
                  <a:srgbClr val="C00000"/>
                </a:solidFill>
              </a:rPr>
              <a:t>rendszere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60095" y="1665867"/>
            <a:ext cx="9593629" cy="2799626"/>
          </a:xfrm>
        </p:spPr>
        <p:txBody>
          <a:bodyPr/>
          <a:lstStyle/>
          <a:p>
            <a:pPr algn="just">
              <a:spcBef>
                <a:spcPts val="0"/>
              </a:spcBef>
              <a:defRPr/>
            </a:pPr>
            <a:endParaRPr lang="hu-HU" sz="2200" b="1" dirty="0">
              <a:latin typeface="+mj-lt"/>
              <a:cs typeface="Tahoma" pitchFamily="34" charset="0"/>
            </a:endParaRPr>
          </a:p>
          <a:p>
            <a:pPr>
              <a:spcBef>
                <a:spcPts val="0"/>
              </a:spcBef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Elsajátítandó témák és fogalmak:</a:t>
            </a:r>
          </a:p>
          <a:p>
            <a:pPr lvl="1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hadkötelezettség,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polgári védelmi kötelezettség, 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honvédelmi munkakötelezettség, 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gazdasági 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és anyagi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szolgáltatási kötelezettség,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  <a:defRPr/>
            </a:pP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védelmi 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és biztonsági célú </a:t>
            </a:r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bejelentési kötelezettség.</a:t>
            </a:r>
            <a:endParaRPr lang="hu-HU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37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150297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hadkötelezettség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31890" y="1307366"/>
            <a:ext cx="9655209" cy="4195659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defRPr/>
            </a:pPr>
            <a:endParaRPr lang="hu-HU" sz="2200" b="1" dirty="0">
              <a:latin typeface="+mj-lt"/>
              <a:cs typeface="Tahoma" pitchFamily="34" charset="0"/>
            </a:endParaRPr>
          </a:p>
          <a:p>
            <a:pPr>
              <a:spcBef>
                <a:spcPts val="0"/>
              </a:spcBef>
              <a:defRPr/>
            </a:pP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Hadiállapot kihirdetésekor lép életbe</a:t>
            </a: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defRPr/>
            </a:pP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Adatszolgáltatási, bejelentési, megjelenési és katonai (fegyveres vagy fegyver nélküli) </a:t>
            </a:r>
            <a:r>
              <a:rPr lang="hu-HU" sz="24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szolgálati kötelezettségből áll</a:t>
            </a: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18-50 éves életkorú, magyar állampolgárságú férfiak alkotmányos kötelessége </a:t>
            </a:r>
          </a:p>
          <a:p>
            <a:pPr>
              <a:spcBef>
                <a:spcPts val="0"/>
              </a:spcBef>
              <a:defRPr/>
            </a:pPr>
            <a:endParaRPr lang="hu-HU" sz="24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defRPr/>
            </a:pPr>
            <a:r>
              <a:rPr lang="hu-HU" sz="2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kiképzett tartalékosok számára a hadkötelezettség a hivatásos katonai szolgálat felső korhatáráig tart</a:t>
            </a:r>
          </a:p>
        </p:txBody>
      </p:sp>
    </p:spTree>
    <p:extLst>
      <p:ext uri="{BB962C8B-B14F-4D97-AF65-F5344CB8AC3E}">
        <p14:creationId xmlns:p14="http://schemas.microsoft.com/office/powerpoint/2010/main" val="411415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150297"/>
            <a:ext cx="9144000" cy="1143000"/>
          </a:xfrm>
        </p:spPr>
        <p:txBody>
          <a:bodyPr/>
          <a:lstStyle/>
          <a:p>
            <a:pPr indent="-838200">
              <a:lnSpc>
                <a:spcPct val="80000"/>
              </a:lnSpc>
              <a:defRPr/>
            </a:pPr>
            <a:r>
              <a:rPr lang="hu-HU" sz="3200" dirty="0">
                <a:solidFill>
                  <a:srgbClr val="C00000"/>
                </a:solidFill>
              </a:rPr>
              <a:t>A polgári védelmi kötelezettség </a:t>
            </a:r>
            <a:br>
              <a:rPr lang="hu-HU" sz="3200" dirty="0">
                <a:solidFill>
                  <a:srgbClr val="C00000"/>
                </a:solidFill>
              </a:rPr>
            </a:br>
            <a:endParaRPr lang="hu-HU" sz="3200" dirty="0">
              <a:solidFill>
                <a:srgbClr val="C000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21971" y="1074761"/>
            <a:ext cx="9609513" cy="508497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Fegyveres összeütközés időszakában és katasztrófa helyzetben </a:t>
            </a:r>
            <a:r>
              <a:rPr lang="hu-HU" sz="200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egyaránt bevezethető</a:t>
            </a:r>
            <a:endParaRPr lang="hu-HU" sz="20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Nagykorú magyar állampolgárokra vonatkozik, az öregségi nyugdíjkorhatár eléréséig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 kötelezettségre a lakóhely szerinti polgármester, hatósági határozatot hoz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Adatszolgáltatási, bejelentési, megjelenési, valamint ideiglenes vagy - különleges jogrendi időszakban - folyamatos szolgálati kötelezettség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Kiképzésre és gyakorlatra a polgármester határozattal kötelezi az állampolgárt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Azonnali teljesítésének elrendelésére a Kormány, a belügyminiszter, a területi védelmi bizottság elnöke, a főpolgármester, valamint a polgármester jogosult</a:t>
            </a:r>
          </a:p>
        </p:txBody>
      </p:sp>
    </p:spTree>
    <p:extLst>
      <p:ext uri="{BB962C8B-B14F-4D97-AF65-F5344CB8AC3E}">
        <p14:creationId xmlns:p14="http://schemas.microsoft.com/office/powerpoint/2010/main" val="179493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1. egyéni séma">
      <a:dk1>
        <a:sysClr val="windowText" lastClr="000000"/>
      </a:dk1>
      <a:lt1>
        <a:sysClr val="window" lastClr="FFFFFF"/>
      </a:lt1>
      <a:dk2>
        <a:srgbClr val="C19A5E"/>
      </a:dk2>
      <a:lt2>
        <a:srgbClr val="F2F2F2"/>
      </a:lt2>
      <a:accent1>
        <a:srgbClr val="0C0C0C"/>
      </a:accent1>
      <a:accent2>
        <a:srgbClr val="F1C98B"/>
      </a:accent2>
      <a:accent3>
        <a:srgbClr val="9E8042"/>
      </a:accent3>
      <a:accent4>
        <a:srgbClr val="EEB563"/>
      </a:accent4>
      <a:accent5>
        <a:srgbClr val="D9332A"/>
      </a:accent5>
      <a:accent6>
        <a:srgbClr val="64AD80"/>
      </a:accent6>
      <a:hlink>
        <a:srgbClr val="0563C1"/>
      </a:hlink>
      <a:folHlink>
        <a:srgbClr val="954F72"/>
      </a:folHlink>
    </a:clrScheme>
    <a:fontScheme name="1. egyéni sém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CDED76E5-98E3-4581-BEAF-820A155584A4}" vid="{4544E563-C049-42F6-824C-8BFA254D6E29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NKE_prezentációs sablon_magyar</Template>
  <TotalTime>28</TotalTime>
  <Words>6349</Words>
  <Application>Microsoft Office PowerPoint</Application>
  <PresentationFormat>Szélesvásznú</PresentationFormat>
  <Paragraphs>1034</Paragraphs>
  <Slides>128</Slides>
  <Notes>17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128</vt:i4>
      </vt:variant>
    </vt:vector>
  </HeadingPairs>
  <TitlesOfParts>
    <vt:vector size="137" baseType="lpstr">
      <vt:lpstr>Arial</vt:lpstr>
      <vt:lpstr>Calibri</vt:lpstr>
      <vt:lpstr>Courier New</vt:lpstr>
      <vt:lpstr>Tahoma</vt:lpstr>
      <vt:lpstr>Times New Roman</vt:lpstr>
      <vt:lpstr>Verdana</vt:lpstr>
      <vt:lpstr>Wingdings</vt:lpstr>
      <vt:lpstr>幼圆</vt:lpstr>
      <vt:lpstr>Office-téma</vt:lpstr>
      <vt:lpstr>KÖZIGAZGATÁSI SZAKVIZSGA Választható vizsgatárgy Kül- és biztonságpolitikai ágazat</vt:lpstr>
      <vt:lpstr>I. rész  Külpolitikai ágazat </vt:lpstr>
      <vt:lpstr>1. A nemzetközi kapcsolatok alapfogalmai és nemzetközi jogi alapvetés</vt:lpstr>
      <vt:lpstr>Külpolitika, diplomácia,  nemzetközi jog</vt:lpstr>
      <vt:lpstr>A nemzetközi jog fogalma,  forrásai</vt:lpstr>
      <vt:lpstr>A nemzetközi jog funkciója,  és a szokásjog</vt:lpstr>
      <vt:lpstr>A nemzetközi szerződés  és a szokásjog</vt:lpstr>
      <vt:lpstr>Jogforrási hierarchia  a nemzetközi jogban </vt:lpstr>
      <vt:lpstr>A nemzetközi jog alapelvei  (Ius cogensek)</vt:lpstr>
      <vt:lpstr> Az állam a nemzetközi jogban</vt:lpstr>
      <vt:lpstr>A nemzetközi jog alanyai</vt:lpstr>
      <vt:lpstr>A (kormányközi) nemzetközi  szervezetek</vt:lpstr>
      <vt:lpstr>A nemzetközi szerződések  joga és hatálya</vt:lpstr>
      <vt:lpstr>Nemzetközi szerződések  megkötése a magyar jogban</vt:lpstr>
      <vt:lpstr>A nemzetközi szerződést  kihirdető jogszabály</vt:lpstr>
      <vt:lpstr>A nemzetközi jog és  a belső jog viszonya </vt:lpstr>
      <vt:lpstr>2. Az EU kül-és biztonságpolitikája és Magyarország</vt:lpstr>
      <vt:lpstr>Az európai kül- és biztonságpolitika fejlődésének állomásai</vt:lpstr>
      <vt:lpstr>Az európai kül- és biztonságpolitika fejlődésének állomásai</vt:lpstr>
      <vt:lpstr>Az európai kül- és biztonságpolitika fejlődésének állomásai</vt:lpstr>
      <vt:lpstr>Az európai kül- és biztonságpolitika fejlődésének állomásai</vt:lpstr>
      <vt:lpstr>Az európai kül- és biztonságpolitika fejlődésének állomásai</vt:lpstr>
      <vt:lpstr>PowerPoint-bemutató</vt:lpstr>
      <vt:lpstr>3. A magyar külpolitika  intézmény- és szabályrendszere </vt:lpstr>
      <vt:lpstr>A külügyi igazgatás fogalma,  szervei és sajátosságai </vt:lpstr>
      <vt:lpstr>Az Országgyűlés szerepe</vt:lpstr>
      <vt:lpstr>A Köztársasági elnök szerepe</vt:lpstr>
      <vt:lpstr>A Kormány, a miniszterelnök és  a miniszterek külügyi feladatai</vt:lpstr>
      <vt:lpstr>A Kormány, a miniszterelnök és  a miniszterek külügyi feladatai</vt:lpstr>
      <vt:lpstr>A külügyminiszter  feladat- és hatáskörei</vt:lpstr>
      <vt:lpstr>A külügyminiszter  feladat- és hatáskörei</vt:lpstr>
      <vt:lpstr>A gazdasági és energetikai miniszter külgazdasági ügyekért viselt feladat- és hatásköre</vt:lpstr>
      <vt:lpstr>A Külügyminisztérium  szervezete és működése</vt:lpstr>
      <vt:lpstr>4. A magyar kül- és  biztonságpolitika  gyakorlati aspektusai</vt:lpstr>
      <vt:lpstr>A külképviseletek</vt:lpstr>
      <vt:lpstr>A diplomáciai képviseletek  feladatköre</vt:lpstr>
      <vt:lpstr>A diplomáciai képviselet  személyzete</vt:lpstr>
      <vt:lpstr>A konzuli képviseletek feladatai</vt:lpstr>
      <vt:lpstr>A konzuli igazgatási feladatok  saját hatáskörben</vt:lpstr>
      <vt:lpstr>A konzuli képviselet személyzete</vt:lpstr>
      <vt:lpstr>A tiszteletbeli konzuli intézmény</vt:lpstr>
      <vt:lpstr>A diplomáciai és konzuli képviseletek  kiváltságai és mentességei</vt:lpstr>
      <vt:lpstr>A diplomáciai protokoll alapjai</vt:lpstr>
      <vt:lpstr>Néhány fontos fogalom</vt:lpstr>
      <vt:lpstr>  II. rész  Biztonság- és védelempolitika </vt:lpstr>
      <vt:lpstr>  1. fejezet Biztonság- és védelempolitika</vt:lpstr>
      <vt:lpstr> Biztonság- és védelempolitika </vt:lpstr>
      <vt:lpstr>A biztonság-és védelempolitika tárgya és tényezői </vt:lpstr>
      <vt:lpstr>A biztonságra negatívan ható tényezők és lehetséges következményeik</vt:lpstr>
      <vt:lpstr>  2. fejezet Magyarország biztonság-és védelempolitikája</vt:lpstr>
      <vt:lpstr>Magyarország biztonság-és védelempolitikája</vt:lpstr>
      <vt:lpstr> Magyarország Nemzeti Biztonsági  Stratégiája </vt:lpstr>
      <vt:lpstr> Magyarország Nemzeti Katonai Stratégiája </vt:lpstr>
      <vt:lpstr>  3. fejezet A nemzeti ellenállóképesség</vt:lpstr>
      <vt:lpstr>A nemzeti ellenállóképesség</vt:lpstr>
      <vt:lpstr>  4. fejezet  A kritikus szervezetek ellenálló képessége</vt:lpstr>
      <vt:lpstr>A kritikus szervezetek ellenállóképessége</vt:lpstr>
      <vt:lpstr> Kritikus szervezetek, kritikus infrastruktúrák </vt:lpstr>
      <vt:lpstr> Az alapvető szolgáltatások védelme</vt:lpstr>
      <vt:lpstr>Az ország védelme és biztonsága szempontjából jelentős szervezetek, infrastruktúrák</vt:lpstr>
      <vt:lpstr>  5. fejezet A NATO biztonság-és védelempolitikája</vt:lpstr>
      <vt:lpstr>A NATO biztonság-és védelempolitikája</vt:lpstr>
      <vt:lpstr>A Washingtoni szerződés</vt:lpstr>
      <vt:lpstr>A NATO feladatrendszere</vt:lpstr>
      <vt:lpstr>A NATO biztonság-és védelempolitikája napjainkban</vt:lpstr>
      <vt:lpstr>A NATO  Befogadó Nemzeti Támogatás</vt:lpstr>
      <vt:lpstr>A NATO válságkezelési rendszere</vt:lpstr>
      <vt:lpstr>A Nemzeti Intézkedési Rendszer</vt:lpstr>
      <vt:lpstr>  6. fejezet Az EU biztonság- és védelempolitikája</vt:lpstr>
      <vt:lpstr>Az EU biztonság- és védelempolitikája</vt:lpstr>
      <vt:lpstr>A közös európai biztonság-  és védelempolitika fejlődése</vt:lpstr>
      <vt:lpstr>A közös európai biztonság- és védelempolitika</vt:lpstr>
      <vt:lpstr>Az EU közös védelmi és biztonsági politikája napjainkban</vt:lpstr>
      <vt:lpstr>  7. fejezet A védelem és biztonság rendszere Magyarországon</vt:lpstr>
      <vt:lpstr>A védelem és biztonság rendszere Magyarországon</vt:lpstr>
      <vt:lpstr> A védelmi és biztonsági tevékenységek összehangolása </vt:lpstr>
      <vt:lpstr>A védelmi és biztonsági igazgatás szervei</vt:lpstr>
      <vt:lpstr>A védelmi és biztonsági tevékenységek összehangolásában közreműködő további szervek</vt:lpstr>
      <vt:lpstr>  8. fejezet A nemzetgazdaság védelmi és biztonsági célú felkészítése és mozgósítása</vt:lpstr>
      <vt:lpstr>A nemzetgazdaság védelmi és biztonsági célú felkészítése és mozgósítása</vt:lpstr>
      <vt:lpstr>A nemzetgazdaság védelmi és biztonsági célú felkészítése </vt:lpstr>
      <vt:lpstr>A nemzetgazdaság mozgósítására okot adó körülmények </vt:lpstr>
      <vt:lpstr>A nemzetgazdaság védelmi és biztonsági célú felkészítésének tervezése </vt:lpstr>
      <vt:lpstr>A nemzetgazdaság védelmi és biztonsági célú felkészítésének folyamata feladatai</vt:lpstr>
      <vt:lpstr>A védelmi és biztonsági célú tartalékolás</vt:lpstr>
      <vt:lpstr>A nemzetgazdaság mozgósítása</vt:lpstr>
      <vt:lpstr>  9. fejezet Összehangolt védelmi tevékenység</vt:lpstr>
      <vt:lpstr>Összehangolt védelmi tevékenység</vt:lpstr>
      <vt:lpstr>  10. fejezet Különleges jogrend</vt:lpstr>
      <vt:lpstr>Különleges jogrend</vt:lpstr>
      <vt:lpstr>Különleges jogrendi helyzetek</vt:lpstr>
      <vt:lpstr>Hadiállapot</vt:lpstr>
      <vt:lpstr>Szükségállapot</vt:lpstr>
      <vt:lpstr>Veszélyhelyzet</vt:lpstr>
      <vt:lpstr>Honvédelmi válsághelyzet</vt:lpstr>
      <vt:lpstr>  11. fejezet  A védelmi és biztonsági kötelezettségek  rendszere</vt:lpstr>
      <vt:lpstr>A védelmi és biztonsági kötelezettségek  rendszere</vt:lpstr>
      <vt:lpstr>A hadkötelezettség</vt:lpstr>
      <vt:lpstr>A polgári védelmi kötelezettség  </vt:lpstr>
      <vt:lpstr>A honvédelmi munkakötelezettség</vt:lpstr>
      <vt:lpstr>A gazdasági és anyagi szolgáltatási kötelezettség  </vt:lpstr>
      <vt:lpstr>A gazdasági és anyagi szolgáltatási kötelezettség teljesítése </vt:lpstr>
      <vt:lpstr>Védelmi és biztonsági célú bejelentési kötelezettség kiterjed</vt:lpstr>
      <vt:lpstr>  12. Fejezet Nemzetbiztonsági ismeretek</vt:lpstr>
      <vt:lpstr>Nemzetbiztonsági ismeretek</vt:lpstr>
      <vt:lpstr>A nemzetbiztonsági tevékenység alapjai</vt:lpstr>
      <vt:lpstr>A magyar nemzetbiztonsági szolgálatok jogállása, irányítása, állománya</vt:lpstr>
      <vt:lpstr>A magyar nemzetbiztonsági szolgálatok és főbb feladataik</vt:lpstr>
      <vt:lpstr>Az Információs Hivatal fő tevékenységi területei </vt:lpstr>
      <vt:lpstr>Az Alkotmányvédelmi Hivatal fő tevékenységi területei</vt:lpstr>
      <vt:lpstr>A Katonai Nemzetbiztonsági Szolgálat főbb tevékenységi területei</vt:lpstr>
      <vt:lpstr> A Nemzetbiztonsági Szakszolgálat főbb tevékenységi területe  </vt:lpstr>
      <vt:lpstr>A Nemzeti Információs Központ fő tevékenységi területei</vt:lpstr>
      <vt:lpstr>A magyar nemzetbiztonsági szolgálatok működésének elvei és gyakorlata</vt:lpstr>
      <vt:lpstr>A nemzetbiztonsági szolgálatok által alkalmazható intézkedések</vt:lpstr>
      <vt:lpstr>A titkos információgyűjtés</vt:lpstr>
      <vt:lpstr>A nemzetbiztonsági védelem és ellenőrzés</vt:lpstr>
      <vt:lpstr>A nemzetbiztonsági szolgálatok parlamenti ellenőrzése</vt:lpstr>
      <vt:lpstr>  13. Fejezet A nemzeti minősített információk  védelme</vt:lpstr>
      <vt:lpstr>A nemzeti minősített információk védelme</vt:lpstr>
      <vt:lpstr>A minősített adatok védelméért  felelős nemzeti biztonsági szervek és személyek</vt:lpstr>
      <vt:lpstr>Biztonsági alapelvek</vt:lpstr>
      <vt:lpstr>A minősített információk  védelmének elemei</vt:lpstr>
      <vt:lpstr>A személyi biztonság</vt:lpstr>
      <vt:lpstr>Fizikai biztonság</vt:lpstr>
      <vt:lpstr>Az adminisztratív biztonság</vt:lpstr>
      <vt:lpstr>Az elektronikus biztonság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Albert Máté Tibor</dc:creator>
  <cp:lastModifiedBy>Kukorelli András</cp:lastModifiedBy>
  <cp:revision>93</cp:revision>
  <dcterms:created xsi:type="dcterms:W3CDTF">2020-01-30T10:32:07Z</dcterms:created>
  <dcterms:modified xsi:type="dcterms:W3CDTF">2026-09-03T07:14:01Z</dcterms:modified>
</cp:coreProperties>
</file>