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348" r:id="rId4"/>
    <p:sldId id="267" r:id="rId5"/>
    <p:sldId id="268" r:id="rId6"/>
    <p:sldId id="269" r:id="rId7"/>
    <p:sldId id="270" r:id="rId8"/>
    <p:sldId id="271" r:id="rId9"/>
    <p:sldId id="272" r:id="rId10"/>
    <p:sldId id="349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350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351" r:id="rId31"/>
    <p:sldId id="294" r:id="rId32"/>
    <p:sldId id="295" r:id="rId33"/>
    <p:sldId id="352" r:id="rId34"/>
    <p:sldId id="297" r:id="rId35"/>
    <p:sldId id="298" r:id="rId36"/>
    <p:sldId id="299" r:id="rId37"/>
    <p:sldId id="300" r:id="rId38"/>
    <p:sldId id="301" r:id="rId39"/>
    <p:sldId id="302" r:id="rId40"/>
    <p:sldId id="303" r:id="rId41"/>
    <p:sldId id="304" r:id="rId42"/>
    <p:sldId id="305" r:id="rId43"/>
    <p:sldId id="306" r:id="rId44"/>
    <p:sldId id="307" r:id="rId45"/>
    <p:sldId id="308" r:id="rId46"/>
    <p:sldId id="309" r:id="rId47"/>
    <p:sldId id="310" r:id="rId48"/>
    <p:sldId id="311" r:id="rId49"/>
    <p:sldId id="312" r:id="rId50"/>
    <p:sldId id="313" r:id="rId51"/>
    <p:sldId id="314" r:id="rId52"/>
    <p:sldId id="315" r:id="rId53"/>
    <p:sldId id="316" r:id="rId54"/>
    <p:sldId id="317" r:id="rId55"/>
    <p:sldId id="318" r:id="rId56"/>
    <p:sldId id="319" r:id="rId57"/>
    <p:sldId id="320" r:id="rId58"/>
    <p:sldId id="321" r:id="rId59"/>
    <p:sldId id="322" r:id="rId60"/>
    <p:sldId id="323" r:id="rId61"/>
    <p:sldId id="324" r:id="rId62"/>
    <p:sldId id="325" r:id="rId63"/>
    <p:sldId id="326" r:id="rId64"/>
    <p:sldId id="327" r:id="rId65"/>
    <p:sldId id="328" r:id="rId66"/>
    <p:sldId id="329" r:id="rId67"/>
    <p:sldId id="330" r:id="rId68"/>
    <p:sldId id="331" r:id="rId69"/>
    <p:sldId id="332" r:id="rId70"/>
    <p:sldId id="333" r:id="rId71"/>
    <p:sldId id="334" r:id="rId72"/>
    <p:sldId id="335" r:id="rId73"/>
    <p:sldId id="336" r:id="rId74"/>
    <p:sldId id="337" r:id="rId75"/>
    <p:sldId id="338" r:id="rId76"/>
    <p:sldId id="339" r:id="rId77"/>
    <p:sldId id="340" r:id="rId78"/>
    <p:sldId id="341" r:id="rId79"/>
    <p:sldId id="342" r:id="rId80"/>
    <p:sldId id="343" r:id="rId81"/>
    <p:sldId id="344" r:id="rId82"/>
    <p:sldId id="345" r:id="rId83"/>
    <p:sldId id="346" r:id="rId84"/>
    <p:sldId id="347" r:id="rId85"/>
    <p:sldId id="258" r:id="rId8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343" autoAdjust="0"/>
  </p:normalViewPr>
  <p:slideViewPr>
    <p:cSldViewPr snapToGrid="0">
      <p:cViewPr varScale="1">
        <p:scale>
          <a:sx n="60" d="100"/>
          <a:sy n="60" d="100"/>
        </p:scale>
        <p:origin x="872" y="48"/>
      </p:cViewPr>
      <p:guideLst/>
    </p:cSldViewPr>
  </p:slideViewPr>
  <p:outlineViewPr>
    <p:cViewPr>
      <p:scale>
        <a:sx n="33" d="100"/>
        <a:sy n="33" d="100"/>
      </p:scale>
      <p:origin x="0" y="-13353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tableStyles" Target="tableStyles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 noChangeAspect="1"/>
          </p:cNvSpPr>
          <p:nvPr>
            <p:ph type="ctrTitle" hasCustomPrompt="1"/>
          </p:nvPr>
        </p:nvSpPr>
        <p:spPr>
          <a:xfrm>
            <a:off x="679620" y="1998663"/>
            <a:ext cx="10864680" cy="2387600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Alcím 2"/>
          <p:cNvSpPr>
            <a:spLocks noGrp="1" noChangeAspect="1"/>
          </p:cNvSpPr>
          <p:nvPr>
            <p:ph type="subTitle" idx="1" hasCustomPrompt="1"/>
          </p:nvPr>
        </p:nvSpPr>
        <p:spPr>
          <a:xfrm>
            <a:off x="679620" y="4478338"/>
            <a:ext cx="10864680" cy="1655762"/>
          </a:xfrm>
        </p:spPr>
        <p:txBody>
          <a:bodyPr/>
          <a:lstStyle>
            <a:lvl1pPr marL="0" indent="0" algn="l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KATTINTSON IDE AZ ALCÍM MINTÁJÁNAK SZERKESZTÉSÉHEZ</a:t>
            </a:r>
          </a:p>
        </p:txBody>
      </p:sp>
      <p:pic>
        <p:nvPicPr>
          <p:cNvPr id="9" name="Picture 19">
            <a:extLst>
              <a:ext uri="{FF2B5EF4-FFF2-40B4-BE49-F238E27FC236}">
                <a16:creationId xmlns:a16="http://schemas.microsoft.com/office/drawing/2014/main" id="{AAA7CC40-8A8F-A441-A5A7-017E77CB4EA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9620" y="540635"/>
            <a:ext cx="2858361" cy="105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3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111230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1795384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3974899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lköszöné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5">
            <a:extLst>
              <a:ext uri="{FF2B5EF4-FFF2-40B4-BE49-F238E27FC236}">
                <a16:creationId xmlns:a16="http://schemas.microsoft.com/office/drawing/2014/main" id="{D7AA1C3A-253B-1943-BB4B-1CBB307C773F}"/>
              </a:ext>
            </a:extLst>
          </p:cNvPr>
          <p:cNvSpPr txBox="1"/>
          <p:nvPr userDrawn="1"/>
        </p:nvSpPr>
        <p:spPr>
          <a:xfrm>
            <a:off x="1968841" y="3674918"/>
            <a:ext cx="8254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KÖSZÖNÖM A FIGYELMET!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152DDE20-CDCF-CB4B-9425-464E9E684AF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353047" y="4800617"/>
            <a:ext cx="1485900" cy="50800"/>
          </a:xfrm>
          <a:prstGeom prst="rect">
            <a:avLst/>
          </a:prstGeom>
        </p:spPr>
      </p:pic>
      <p:sp>
        <p:nvSpPr>
          <p:cNvPr id="6" name="TextBox 7">
            <a:extLst>
              <a:ext uri="{FF2B5EF4-FFF2-40B4-BE49-F238E27FC236}">
                <a16:creationId xmlns:a16="http://schemas.microsoft.com/office/drawing/2014/main" id="{07A45A2D-6A90-1B43-800C-079D9E16C1E7}"/>
              </a:ext>
            </a:extLst>
          </p:cNvPr>
          <p:cNvSpPr txBox="1"/>
          <p:nvPr userDrawn="1"/>
        </p:nvSpPr>
        <p:spPr>
          <a:xfrm>
            <a:off x="1968840" y="5019507"/>
            <a:ext cx="8254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uni-nke.hu</a:t>
            </a:r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D03CCC5B-32D1-5145-ABFC-A0339EC06C6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264490" y="1532536"/>
            <a:ext cx="1663013" cy="1663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217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>
  <p:cSld name="1_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5600" y="841248"/>
            <a:ext cx="4978400" cy="533400"/>
          </a:xfrm>
        </p:spPr>
        <p:txBody>
          <a:bodyPr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07201" y="841248"/>
            <a:ext cx="4980356" cy="533400"/>
          </a:xfrm>
        </p:spPr>
        <p:txBody>
          <a:bodyPr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621536" y="1380744"/>
            <a:ext cx="4974336" cy="384048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803136" y="1380743"/>
            <a:ext cx="4974336" cy="384048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72241-1A25-4EDE-B7F2-A330FA5B0CD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92273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 noChangeAspect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03496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679619" y="1709738"/>
            <a:ext cx="10828639" cy="2852737"/>
          </a:xfrm>
        </p:spPr>
        <p:txBody>
          <a:bodyPr anchor="b">
            <a:normAutofit/>
          </a:bodyPr>
          <a:lstStyle>
            <a:lvl1pPr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 noChangeAspect="1"/>
          </p:cNvSpPr>
          <p:nvPr>
            <p:ph type="body" idx="1" hasCustomPrompt="1"/>
          </p:nvPr>
        </p:nvSpPr>
        <p:spPr>
          <a:xfrm>
            <a:off x="679619" y="4589463"/>
            <a:ext cx="10828639" cy="1500187"/>
          </a:xfrm>
        </p:spPr>
        <p:txBody>
          <a:bodyPr/>
          <a:lstStyle>
            <a:lvl1pPr marL="0" indent="0">
              <a:buNone/>
              <a:defRPr sz="2400" i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pic>
        <p:nvPicPr>
          <p:cNvPr id="9" name="Picture 19">
            <a:extLst>
              <a:ext uri="{FF2B5EF4-FFF2-40B4-BE49-F238E27FC236}">
                <a16:creationId xmlns:a16="http://schemas.microsoft.com/office/drawing/2014/main" id="{AAA7CC40-8A8F-A441-A5A7-017E77CB4EA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9620" y="540635"/>
            <a:ext cx="2858361" cy="105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04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62643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114217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978235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26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Ür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3242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89980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 noChangeAspect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 noChangeAspect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898451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79620" y="1828800"/>
            <a:ext cx="10864680" cy="3200399"/>
          </a:xfrm>
        </p:spPr>
        <p:txBody>
          <a:bodyPr>
            <a:noAutofit/>
          </a:bodyPr>
          <a:lstStyle/>
          <a:p>
            <a:r>
              <a:rPr lang="hu-HU" sz="4000" dirty="0">
                <a:latin typeface="Verdana" panose="020B0604030504040204" pitchFamily="34" charset="0"/>
                <a:ea typeface="Verdana" panose="020B0604030504040204" pitchFamily="34" charset="0"/>
              </a:rPr>
              <a:t>KÖZIGAZGATÁSI SZAKVIZSGA</a:t>
            </a:r>
            <a:br>
              <a:rPr lang="hu-HU" sz="40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hu-HU" sz="4000" dirty="0">
                <a:latin typeface="Verdana" panose="020B0604030504040204" pitchFamily="34" charset="0"/>
                <a:ea typeface="Verdana" panose="020B0604030504040204" pitchFamily="34" charset="0"/>
              </a:rPr>
              <a:t>Általános közigazgatási ismeretek</a:t>
            </a:r>
            <a:br>
              <a:rPr lang="hu-HU" sz="40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hu-HU" sz="4000" dirty="0">
                <a:latin typeface="Verdana" panose="020B0604030504040204" pitchFamily="34" charset="0"/>
                <a:ea typeface="Verdana" panose="020B0604030504040204" pitchFamily="34" charset="0"/>
              </a:rPr>
              <a:t>II. modul</a:t>
            </a:r>
            <a:br>
              <a:rPr lang="hu-HU" sz="40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hu-HU" sz="4000" dirty="0">
                <a:latin typeface="Verdana" panose="020B0604030504040204" pitchFamily="34" charset="0"/>
                <a:ea typeface="Verdana" panose="020B0604030504040204" pitchFamily="34" charset="0"/>
              </a:rPr>
              <a:t>Jogalkotási és jogalkalmazási  ismeretek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79620" y="5278582"/>
            <a:ext cx="10864680" cy="85551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Bef>
                <a:spcPct val="0"/>
              </a:spcBef>
            </a:pPr>
            <a:r>
              <a:rPr lang="hu-HU" altLang="hu-HU" i="0" dirty="0" err="1">
                <a:latin typeface="Verdana"/>
                <a:ea typeface="Verdana"/>
                <a:cs typeface="Times New Roman"/>
              </a:rPr>
              <a:t>Hatályosította</a:t>
            </a:r>
            <a:r>
              <a:rPr lang="hu-HU" altLang="hu-HU" i="0" dirty="0">
                <a:latin typeface="Verdana"/>
                <a:ea typeface="Verdana"/>
                <a:cs typeface="Times New Roman"/>
              </a:rPr>
              <a:t>: Dr. Fazekas János</a:t>
            </a:r>
          </a:p>
          <a:p>
            <a:pPr algn="ctr">
              <a:spcBef>
                <a:spcPct val="0"/>
              </a:spcBef>
            </a:pPr>
            <a:r>
              <a:rPr lang="hu-HU" altLang="hu-HU" i="0">
                <a:latin typeface="Verdana"/>
                <a:ea typeface="Verdana"/>
                <a:cs typeface="Times New Roman"/>
              </a:rPr>
              <a:t>2026. </a:t>
            </a:r>
            <a:r>
              <a:rPr lang="hu-HU" altLang="hu-HU" i="0" dirty="0">
                <a:latin typeface="Verdana"/>
                <a:ea typeface="Verdana"/>
                <a:cs typeface="Times New Roman"/>
              </a:rPr>
              <a:t>január 1.</a:t>
            </a:r>
            <a:endParaRPr lang="hu-HU" altLang="hu-HU" sz="1600" i="0" dirty="0">
              <a:latin typeface="Verdana"/>
              <a:ea typeface="Verdan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44972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35038" y="3034145"/>
            <a:ext cx="10864680" cy="123305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hu-HU" sz="40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>2. fejezet</a:t>
            </a:r>
            <a:br>
              <a:rPr lang="hu-HU" sz="40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</a:br>
            <a:r>
              <a:rPr lang="hu-HU" sz="40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>Magyarország jogforrási rendszere</a:t>
            </a:r>
          </a:p>
        </p:txBody>
      </p:sp>
    </p:spTree>
    <p:extLst>
      <p:ext uri="{BB962C8B-B14F-4D97-AF65-F5344CB8AC3E}">
        <p14:creationId xmlns:p14="http://schemas.microsoft.com/office/powerpoint/2010/main" val="4258652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artalom helye 2"/>
          <p:cNvSpPr>
            <a:spLocks noGrp="1"/>
          </p:cNvSpPr>
          <p:nvPr>
            <p:ph idx="1"/>
          </p:nvPr>
        </p:nvSpPr>
        <p:spPr>
          <a:xfrm>
            <a:off x="1847528" y="1556792"/>
            <a:ext cx="8640960" cy="4680520"/>
          </a:xfrm>
        </p:spPr>
        <p:txBody>
          <a:bodyPr rtlCol="0">
            <a:noAutofit/>
          </a:bodyPr>
          <a:lstStyle/>
          <a:p>
            <a:pPr marL="0" indent="0">
              <a:spcBef>
                <a:spcPts val="0"/>
              </a:spcBef>
              <a:buClr>
                <a:schemeClr val="tx1"/>
              </a:buClr>
              <a:buNone/>
              <a:tabLst>
                <a:tab pos="341313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</a:rPr>
              <a:t>Az arra feljogosított állami szerveknek az a szabályozó aktusa, amelynek eredményeként az állami szervek meghatározott társadalmi viszonyokba beavatkozási lehetőséget, felhatalmazást kapnak.</a:t>
            </a:r>
          </a:p>
          <a:p>
            <a:pPr marL="0" indent="0">
              <a:spcBef>
                <a:spcPts val="0"/>
              </a:spcBef>
              <a:buClr>
                <a:schemeClr val="tx1"/>
              </a:buClr>
              <a:buNone/>
              <a:tabLst>
                <a:tab pos="341313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endParaRPr lang="hu-H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buClr>
                <a:schemeClr val="tx1"/>
              </a:buClr>
              <a:buNone/>
              <a:tabLst>
                <a:tab pos="341313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Belső (anyagi) jogforrás</a:t>
            </a: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:</a:t>
            </a:r>
          </a:p>
          <a:p>
            <a:pPr marL="804863" indent="0">
              <a:spcBef>
                <a:spcPts val="0"/>
              </a:spcBef>
              <a:buClr>
                <a:schemeClr val="tx1"/>
              </a:buClr>
              <a:buNone/>
              <a:tabLst>
                <a:tab pos="341313" algn="l"/>
                <a:tab pos="627063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jogalkotó szerv.</a:t>
            </a:r>
          </a:p>
          <a:p>
            <a:pPr marL="0" indent="0">
              <a:spcBef>
                <a:spcPts val="0"/>
              </a:spcBef>
              <a:buClr>
                <a:schemeClr val="tx1"/>
              </a:buClr>
              <a:buNone/>
              <a:tabLst>
                <a:tab pos="341313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endParaRPr 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Clr>
                <a:schemeClr val="tx1"/>
              </a:buClr>
              <a:buNone/>
              <a:tabLst>
                <a:tab pos="341313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Külső (alaki) jogforrás</a:t>
            </a: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:</a:t>
            </a:r>
          </a:p>
          <a:p>
            <a:pPr marL="804863" indent="0">
              <a:spcBef>
                <a:spcPts val="0"/>
              </a:spcBef>
              <a:buClr>
                <a:schemeClr val="tx1"/>
              </a:buClr>
              <a:buNone/>
              <a:tabLst>
                <a:tab pos="341313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jog külső megjelenési formája, a jogi norma (jogalkotó tevékenység).</a:t>
            </a:r>
          </a:p>
          <a:p>
            <a:pPr marL="4763">
              <a:spcBef>
                <a:spcPts val="0"/>
              </a:spcBef>
              <a:buNone/>
              <a:tabLst>
                <a:tab pos="341313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 </a:t>
            </a:r>
          </a:p>
          <a:p>
            <a:pPr marL="4763">
              <a:spcBef>
                <a:spcPts val="0"/>
              </a:spcBef>
              <a:tabLst>
                <a:tab pos="341313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endParaRPr lang="hu-H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3143673" y="363539"/>
            <a:ext cx="612067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jogforrás fogalma</a:t>
            </a:r>
          </a:p>
        </p:txBody>
      </p:sp>
    </p:spTree>
    <p:extLst>
      <p:ext uri="{BB962C8B-B14F-4D97-AF65-F5344CB8AC3E}">
        <p14:creationId xmlns:p14="http://schemas.microsoft.com/office/powerpoint/2010/main" val="2060074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3" name="Rectangle 3"/>
          <p:cNvSpPr>
            <a:spLocks noGrp="1"/>
          </p:cNvSpPr>
          <p:nvPr>
            <p:ph type="body" idx="4294967295"/>
          </p:nvPr>
        </p:nvSpPr>
        <p:spPr>
          <a:xfrm>
            <a:off x="2135560" y="1484784"/>
            <a:ext cx="7467600" cy="4419600"/>
          </a:xfrm>
        </p:spPr>
        <p:txBody>
          <a:bodyPr/>
          <a:lstStyle/>
          <a:p>
            <a:pPr>
              <a:lnSpc>
                <a:spcPct val="90000"/>
              </a:lnSpc>
              <a:buFont typeface="Arial" pitchFamily="34" charset="0"/>
              <a:buNone/>
            </a:pPr>
            <a:endParaRPr lang="hu-HU" altLang="hu-HU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50000"/>
              </a:lnSpc>
              <a:buFont typeface="Arial" pitchFamily="34" charset="0"/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A magyar jogrendszer 3 jogrend forrásaiból épül fel: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a hazai, belső (magyar) jog,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a nemzetközi jog,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az Európai Unió jogrendje.</a:t>
            </a:r>
          </a:p>
        </p:txBody>
      </p:sp>
      <p:sp>
        <p:nvSpPr>
          <p:cNvPr id="158724" name="Rectangle 4"/>
          <p:cNvSpPr>
            <a:spLocks noChangeArrowheads="1"/>
          </p:cNvSpPr>
          <p:nvPr/>
        </p:nvSpPr>
        <p:spPr bwMode="auto">
          <a:xfrm>
            <a:off x="3143672" y="116633"/>
            <a:ext cx="619268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magyar jogrendszer </a:t>
            </a:r>
          </a:p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felépítése</a:t>
            </a:r>
          </a:p>
        </p:txBody>
      </p:sp>
    </p:spTree>
    <p:extLst>
      <p:ext uri="{BB962C8B-B14F-4D97-AF65-F5344CB8AC3E}">
        <p14:creationId xmlns:p14="http://schemas.microsoft.com/office/powerpoint/2010/main" val="3693315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1" name="Rectangle 3"/>
          <p:cNvSpPr>
            <a:spLocks noGrp="1"/>
          </p:cNvSpPr>
          <p:nvPr>
            <p:ph type="body" idx="4294967295"/>
          </p:nvPr>
        </p:nvSpPr>
        <p:spPr>
          <a:xfrm>
            <a:off x="2063552" y="1556792"/>
            <a:ext cx="7467600" cy="5112568"/>
          </a:xfrm>
        </p:spPr>
        <p:txBody>
          <a:bodyPr>
            <a:normAutofit fontScale="92500"/>
          </a:bodyPr>
          <a:lstStyle/>
          <a:p>
            <a:pPr algn="ctr">
              <a:buFont typeface="Arial" pitchFamily="34" charset="0"/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Alaptörvény</a:t>
            </a:r>
          </a:p>
          <a:p>
            <a:pPr algn="ctr">
              <a:buFont typeface="Arial" pitchFamily="34" charset="0"/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AB határozatok</a:t>
            </a:r>
          </a:p>
          <a:p>
            <a:pPr algn="ctr">
              <a:buFont typeface="Arial" pitchFamily="34" charset="0"/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Sarkalatos tv. ----------- JEH</a:t>
            </a:r>
          </a:p>
          <a:p>
            <a:pPr algn="ctr">
              <a:buFont typeface="Arial" pitchFamily="34" charset="0"/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„Feles” tv. ------------- JEH</a:t>
            </a:r>
          </a:p>
          <a:p>
            <a:pPr algn="ctr">
              <a:buFont typeface="Arial" pitchFamily="34" charset="0"/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Korm. rend. ---- MNB E. rend. --------- JEH</a:t>
            </a:r>
          </a:p>
          <a:p>
            <a:pPr algn="ctr">
              <a:buFont typeface="Arial" pitchFamily="34" charset="0"/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Kormány tagjainak rendelete -------- JEH</a:t>
            </a:r>
          </a:p>
          <a:p>
            <a:pPr algn="ctr">
              <a:buFont typeface="Arial" pitchFamily="34" charset="0"/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Önálló szabályozó szervek rendelete ----- JEH</a:t>
            </a:r>
          </a:p>
          <a:p>
            <a:pPr algn="ctr">
              <a:buFont typeface="Arial" pitchFamily="34" charset="0"/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Kúria önkormányzati határozatai </a:t>
            </a:r>
          </a:p>
          <a:p>
            <a:pPr algn="ctr">
              <a:buFont typeface="Arial" pitchFamily="34" charset="0"/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Helyi önkormányzat rendeletei ---------- JEH</a:t>
            </a:r>
          </a:p>
          <a:p>
            <a:pPr algn="ctr">
              <a:buFont typeface="Arial" pitchFamily="34" charset="0"/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----------------------------</a:t>
            </a:r>
          </a:p>
          <a:p>
            <a:pPr algn="ctr">
              <a:buFont typeface="Arial" pitchFamily="34" charset="0"/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Közjogi szervezetszabályozó eszközök</a:t>
            </a:r>
          </a:p>
        </p:txBody>
      </p:sp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2063552" y="356463"/>
            <a:ext cx="7467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belső jogforrási rendszer </a:t>
            </a:r>
          </a:p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felépítése</a:t>
            </a:r>
          </a:p>
        </p:txBody>
      </p:sp>
    </p:spTree>
    <p:extLst>
      <p:ext uri="{BB962C8B-B14F-4D97-AF65-F5344CB8AC3E}">
        <p14:creationId xmlns:p14="http://schemas.microsoft.com/office/powerpoint/2010/main" val="617879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rtalom helye 2"/>
          <p:cNvSpPr>
            <a:spLocks noGrp="1"/>
          </p:cNvSpPr>
          <p:nvPr>
            <p:ph idx="1"/>
          </p:nvPr>
        </p:nvSpPr>
        <p:spPr>
          <a:xfrm>
            <a:off x="1535584" y="235527"/>
            <a:ext cx="9132416" cy="6373092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>
              <a:lnSpc>
                <a:spcPct val="80000"/>
              </a:lnSpc>
              <a:spcBef>
                <a:spcPts val="1075"/>
              </a:spcBef>
              <a:spcAft>
                <a:spcPts val="288"/>
              </a:spcAft>
              <a:buClr>
                <a:schemeClr val="tx1"/>
              </a:buClr>
              <a:buFont typeface="Wingdings" pitchFamily="2" charset="2"/>
              <a:buChar char="§"/>
            </a:pPr>
            <a:endParaRPr lang="hu-HU" altLang="hu-HU" sz="7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283"/>
              </a:spcAft>
              <a:buClr>
                <a:schemeClr val="tx1"/>
              </a:buClr>
              <a:buNone/>
              <a:defRPr/>
            </a:pPr>
            <a:r>
              <a:rPr lang="hu-HU" altLang="hu-HU" sz="29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Belső (anyagi) jogforrás 		</a:t>
            </a:r>
            <a:r>
              <a:rPr lang="hu-HU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Külső (alaki) jogforrás</a:t>
            </a:r>
          </a:p>
          <a:p>
            <a:pPr algn="ctr">
              <a:spcBef>
                <a:spcPts val="0"/>
              </a:spcBef>
              <a:spcAft>
                <a:spcPts val="283"/>
              </a:spcAft>
              <a:buClr>
                <a:schemeClr val="tx1"/>
              </a:buClr>
              <a:defRPr/>
            </a:pPr>
            <a:endParaRPr lang="hu-HU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spcBef>
                <a:spcPts val="1200"/>
              </a:spcBef>
              <a:spcAft>
                <a:spcPts val="283"/>
              </a:spcAft>
              <a:buClr>
                <a:srgbClr val="000000"/>
              </a:buClr>
              <a:buFont typeface="Wingdings" pitchFamily="2" charset="2"/>
              <a:buChar char="Ø"/>
              <a:defRPr/>
            </a:pPr>
            <a:r>
              <a:rPr lang="hu-HU" altLang="hu-HU" sz="2900" b="1" dirty="0">
                <a:latin typeface="Verdana" panose="020B0604030504040204" pitchFamily="34" charset="0"/>
                <a:ea typeface="Verdana" panose="020B0604030504040204" pitchFamily="34" charset="0"/>
              </a:rPr>
              <a:t>Országgyűlés				</a:t>
            </a:r>
            <a:r>
              <a:rPr lang="hu-HU" sz="29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Magyarország Alaptörvénye, 						       valamint törvény</a:t>
            </a:r>
          </a:p>
          <a:p>
            <a:pPr>
              <a:lnSpc>
                <a:spcPct val="80000"/>
              </a:lnSpc>
              <a:spcBef>
                <a:spcPts val="1200"/>
              </a:spcBef>
              <a:spcAft>
                <a:spcPts val="288"/>
              </a:spcAft>
              <a:buClr>
                <a:schemeClr val="tx1"/>
              </a:buClr>
              <a:buFont typeface="Wingdings" pitchFamily="2" charset="2"/>
              <a:buChar char="Ø"/>
            </a:pPr>
            <a:r>
              <a:rPr lang="hu-HU" altLang="hu-HU" sz="2900" b="1" dirty="0">
                <a:latin typeface="Verdana" panose="020B0604030504040204" pitchFamily="34" charset="0"/>
                <a:ea typeface="Verdana" panose="020B0604030504040204" pitchFamily="34" charset="0"/>
              </a:rPr>
              <a:t>NET </a:t>
            </a:r>
            <a:r>
              <a:rPr lang="hu-HU" altLang="hu-HU" sz="2900" dirty="0">
                <a:latin typeface="Verdana" panose="020B0604030504040204" pitchFamily="34" charset="0"/>
                <a:ea typeface="Verdana" panose="020B0604030504040204" pitchFamily="34" charset="0"/>
              </a:rPr>
              <a:t>(1989. október 23-án megszűnt)</a:t>
            </a:r>
            <a:r>
              <a:rPr lang="hu-HU" sz="29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	     </a:t>
            </a:r>
            <a:r>
              <a:rPr lang="hu-HU" sz="29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törvényerejű rendelet</a:t>
            </a:r>
          </a:p>
          <a:p>
            <a:pPr>
              <a:lnSpc>
                <a:spcPct val="80000"/>
              </a:lnSpc>
              <a:spcBef>
                <a:spcPts val="1200"/>
              </a:spcBef>
              <a:spcAft>
                <a:spcPts val="288"/>
              </a:spcAft>
              <a:buClr>
                <a:schemeClr val="tx1"/>
              </a:buClr>
              <a:buFont typeface="Wingdings" pitchFamily="2" charset="2"/>
              <a:buChar char="Ø"/>
            </a:pPr>
            <a:r>
              <a:rPr lang="hu-HU" altLang="hu-HU" sz="2900" b="1" dirty="0">
                <a:latin typeface="Verdana" panose="020B0604030504040204" pitchFamily="34" charset="0"/>
                <a:ea typeface="Verdana" panose="020B0604030504040204" pitchFamily="34" charset="0"/>
              </a:rPr>
              <a:t>Kormány</a:t>
            </a:r>
            <a:r>
              <a:rPr lang="hu-HU" altLang="hu-HU" sz="2900" dirty="0">
                <a:latin typeface="Verdana" panose="020B0604030504040204" pitchFamily="34" charset="0"/>
                <a:ea typeface="Verdana" panose="020B0604030504040204" pitchFamily="34" charset="0"/>
              </a:rPr>
              <a:t> 						 </a:t>
            </a:r>
            <a:r>
              <a:rPr lang="hu-HU" altLang="hu-HU" sz="29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rendelet</a:t>
            </a:r>
          </a:p>
          <a:p>
            <a:pPr>
              <a:lnSpc>
                <a:spcPct val="80000"/>
              </a:lnSpc>
              <a:spcBef>
                <a:spcPts val="1075"/>
              </a:spcBef>
              <a:spcAft>
                <a:spcPts val="288"/>
              </a:spcAft>
              <a:buClr>
                <a:schemeClr val="tx1"/>
              </a:buClr>
              <a:buFont typeface="Wingdings" pitchFamily="2" charset="2"/>
              <a:buChar char="Ø"/>
            </a:pPr>
            <a:r>
              <a:rPr lang="hu-HU" altLang="hu-HU" sz="2900" b="1" dirty="0">
                <a:latin typeface="Verdana" panose="020B0604030504040204" pitchFamily="34" charset="0"/>
                <a:ea typeface="Verdana" panose="020B0604030504040204" pitchFamily="34" charset="0"/>
              </a:rPr>
              <a:t>Magyar Nemzeti Bank elnöke			 </a:t>
            </a:r>
            <a:r>
              <a:rPr lang="hu-HU" altLang="hu-HU" sz="29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rendelet</a:t>
            </a:r>
          </a:p>
          <a:p>
            <a:pPr>
              <a:lnSpc>
                <a:spcPct val="80000"/>
              </a:lnSpc>
              <a:spcBef>
                <a:spcPts val="1075"/>
              </a:spcBef>
              <a:spcAft>
                <a:spcPts val="288"/>
              </a:spcAft>
              <a:buClr>
                <a:schemeClr val="tx1"/>
              </a:buClr>
              <a:buFont typeface="Wingdings" pitchFamily="2" charset="2"/>
              <a:buChar char="Ø"/>
            </a:pPr>
            <a:r>
              <a:rPr lang="hu-HU" altLang="hu-HU" sz="2900" b="1" dirty="0">
                <a:latin typeface="Verdana" panose="020B0604030504040204" pitchFamily="34" charset="0"/>
                <a:ea typeface="Verdana" panose="020B0604030504040204" pitchFamily="34" charset="0"/>
              </a:rPr>
              <a:t>Kormány tagjai 					 </a:t>
            </a:r>
            <a:r>
              <a:rPr lang="hu-HU" altLang="hu-HU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rendelet</a:t>
            </a:r>
          </a:p>
          <a:p>
            <a:pPr marL="0" indent="0">
              <a:lnSpc>
                <a:spcPct val="80000"/>
              </a:lnSpc>
              <a:spcBef>
                <a:spcPts val="1075"/>
              </a:spcBef>
              <a:spcAft>
                <a:spcPts val="288"/>
              </a:spcAft>
              <a:buClr>
                <a:schemeClr val="tx1"/>
              </a:buClr>
              <a:buNone/>
            </a:pPr>
            <a:r>
              <a:rPr lang="hu-HU" altLang="hu-HU" sz="2900" b="1" dirty="0"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  <a:r>
              <a:rPr lang="hu-HU" altLang="hu-HU" sz="2900" dirty="0">
                <a:latin typeface="Verdana" panose="020B0604030504040204" pitchFamily="34" charset="0"/>
                <a:ea typeface="Verdana" panose="020B0604030504040204" pitchFamily="34" charset="0"/>
              </a:rPr>
              <a:t>(a miniszterelnök és a miniszterek)</a:t>
            </a:r>
            <a:endParaRPr lang="hu-HU" altLang="hu-HU" sz="29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80000"/>
              </a:lnSpc>
              <a:spcBef>
                <a:spcPts val="1075"/>
              </a:spcBef>
              <a:spcAft>
                <a:spcPts val="288"/>
              </a:spcAft>
              <a:buClr>
                <a:schemeClr val="tx1"/>
              </a:buClr>
              <a:buFont typeface="Wingdings" pitchFamily="2" charset="2"/>
              <a:buChar char="Ø"/>
            </a:pPr>
            <a:r>
              <a:rPr lang="hu-HU" altLang="hu-HU" sz="2900" b="1" dirty="0">
                <a:latin typeface="Verdana" panose="020B0604030504040204" pitchFamily="34" charset="0"/>
                <a:ea typeface="Verdana" panose="020B0604030504040204" pitchFamily="34" charset="0"/>
              </a:rPr>
              <a:t>önálló szabályozó szerv vezetője 			 </a:t>
            </a:r>
            <a:r>
              <a:rPr lang="hu-HU" altLang="hu-HU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rendelet</a:t>
            </a:r>
          </a:p>
          <a:p>
            <a:pPr marL="0" indent="0">
              <a:lnSpc>
                <a:spcPct val="80000"/>
              </a:lnSpc>
              <a:spcBef>
                <a:spcPts val="1075"/>
              </a:spcBef>
              <a:spcAft>
                <a:spcPts val="288"/>
              </a:spcAft>
              <a:buClr>
                <a:schemeClr val="tx1"/>
              </a:buClr>
              <a:buNone/>
            </a:pPr>
            <a:endParaRPr lang="hu-HU" altLang="hu-HU" sz="29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80000"/>
              </a:lnSpc>
              <a:spcBef>
                <a:spcPts val="1075"/>
              </a:spcBef>
              <a:spcAft>
                <a:spcPts val="288"/>
              </a:spcAft>
              <a:buClr>
                <a:schemeClr val="tx1"/>
              </a:buClr>
              <a:buFont typeface="Wingdings" pitchFamily="2" charset="2"/>
              <a:buChar char="Ø"/>
            </a:pPr>
            <a:r>
              <a:rPr lang="hu-HU" altLang="hu-HU" sz="2900" b="1" dirty="0">
                <a:latin typeface="Verdana" panose="020B0604030504040204" pitchFamily="34" charset="0"/>
                <a:ea typeface="Verdana" panose="020B0604030504040204" pitchFamily="34" charset="0"/>
              </a:rPr>
              <a:t>helyi önkormányzat képviselő-testülete		 </a:t>
            </a:r>
            <a:r>
              <a:rPr lang="hu-HU" altLang="hu-HU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rendelet</a:t>
            </a:r>
          </a:p>
          <a:p>
            <a:pPr>
              <a:lnSpc>
                <a:spcPct val="80000"/>
              </a:lnSpc>
              <a:spcBef>
                <a:spcPts val="1075"/>
              </a:spcBef>
              <a:spcAft>
                <a:spcPts val="288"/>
              </a:spcAft>
              <a:buClr>
                <a:schemeClr val="tx1"/>
              </a:buClr>
              <a:buFont typeface="Wingdings" pitchFamily="2" charset="2"/>
              <a:buChar char="Ø"/>
            </a:pPr>
            <a:endParaRPr lang="hu-HU" altLang="hu-HU" sz="29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>
              <a:lnSpc>
                <a:spcPct val="80000"/>
              </a:lnSpc>
              <a:spcBef>
                <a:spcPts val="1075"/>
              </a:spcBef>
              <a:spcAft>
                <a:spcPts val="288"/>
              </a:spcAft>
              <a:buClr>
                <a:schemeClr val="tx1"/>
              </a:buClr>
              <a:buNone/>
            </a:pPr>
            <a:r>
              <a:rPr lang="hu-HU" altLang="hu-HU" sz="29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Rendeletalkotás különleges jogrendben</a:t>
            </a:r>
          </a:p>
          <a:p>
            <a:pPr>
              <a:lnSpc>
                <a:spcPct val="80000"/>
              </a:lnSpc>
              <a:spcBef>
                <a:spcPts val="1075"/>
              </a:spcBef>
              <a:spcAft>
                <a:spcPts val="288"/>
              </a:spcAft>
              <a:buClr>
                <a:schemeClr val="tx1"/>
              </a:buClr>
              <a:buFont typeface="Wingdings" pitchFamily="2" charset="2"/>
              <a:buChar char="Ø"/>
            </a:pPr>
            <a:endParaRPr lang="hu-HU" altLang="hu-HU" sz="29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80000"/>
              </a:lnSpc>
              <a:spcBef>
                <a:spcPts val="1075"/>
              </a:spcBef>
              <a:spcAft>
                <a:spcPts val="288"/>
              </a:spcAft>
              <a:buClr>
                <a:schemeClr val="tx1"/>
              </a:buClr>
              <a:buFont typeface="Wingdings" pitchFamily="2" charset="2"/>
              <a:buChar char="Ø"/>
            </a:pPr>
            <a:r>
              <a:rPr lang="hu-HU" altLang="hu-HU" sz="2900" b="1" dirty="0">
                <a:latin typeface="Verdana" panose="020B0604030504040204" pitchFamily="34" charset="0"/>
                <a:ea typeface="Verdana" panose="020B0604030504040204" pitchFamily="34" charset="0"/>
              </a:rPr>
              <a:t>Kormány						 </a:t>
            </a:r>
            <a:r>
              <a:rPr lang="hu-HU" altLang="hu-HU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rendelet</a:t>
            </a:r>
          </a:p>
          <a:p>
            <a:pPr marL="0" indent="0">
              <a:lnSpc>
                <a:spcPct val="80000"/>
              </a:lnSpc>
              <a:spcBef>
                <a:spcPts val="1075"/>
              </a:spcBef>
              <a:spcAft>
                <a:spcPts val="288"/>
              </a:spcAft>
              <a:buClr>
                <a:schemeClr val="tx1"/>
              </a:buClr>
              <a:buNone/>
            </a:pPr>
            <a:endParaRPr lang="hu-HU" altLang="hu-HU" sz="29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lang="hu-HU" altLang="hu-HU" sz="7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12" name="Egyenes összekötő nyíllal 11"/>
          <p:cNvCxnSpPr/>
          <p:nvPr/>
        </p:nvCxnSpPr>
        <p:spPr>
          <a:xfrm>
            <a:off x="6299882" y="1794791"/>
            <a:ext cx="1050900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nyíllal 16"/>
          <p:cNvCxnSpPr/>
          <p:nvPr/>
        </p:nvCxnSpPr>
        <p:spPr>
          <a:xfrm>
            <a:off x="6240016" y="2492896"/>
            <a:ext cx="1050900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nyíllal 17"/>
          <p:cNvCxnSpPr/>
          <p:nvPr/>
        </p:nvCxnSpPr>
        <p:spPr>
          <a:xfrm>
            <a:off x="6240016" y="2780928"/>
            <a:ext cx="1050900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nyíllal 18"/>
          <p:cNvCxnSpPr/>
          <p:nvPr/>
        </p:nvCxnSpPr>
        <p:spPr>
          <a:xfrm>
            <a:off x="6299882" y="3573016"/>
            <a:ext cx="1050900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nyíllal 19"/>
          <p:cNvCxnSpPr/>
          <p:nvPr/>
        </p:nvCxnSpPr>
        <p:spPr>
          <a:xfrm>
            <a:off x="7013314" y="4212704"/>
            <a:ext cx="1050900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nyíllal 20"/>
          <p:cNvCxnSpPr/>
          <p:nvPr/>
        </p:nvCxnSpPr>
        <p:spPr>
          <a:xfrm>
            <a:off x="5894807" y="5904802"/>
            <a:ext cx="1050900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gyenes összekötő nyíllal 21"/>
          <p:cNvCxnSpPr/>
          <p:nvPr/>
        </p:nvCxnSpPr>
        <p:spPr>
          <a:xfrm>
            <a:off x="6240016" y="2132856"/>
            <a:ext cx="1050900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nyíllal 22"/>
          <p:cNvCxnSpPr/>
          <p:nvPr/>
        </p:nvCxnSpPr>
        <p:spPr>
          <a:xfrm>
            <a:off x="5773448" y="1050000"/>
            <a:ext cx="1050900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8214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rtalom helye 3"/>
          <p:cNvSpPr>
            <a:spLocks noGrp="1"/>
          </p:cNvSpPr>
          <p:nvPr>
            <p:ph sz="half" idx="4294967295"/>
          </p:nvPr>
        </p:nvSpPr>
        <p:spPr>
          <a:xfrm>
            <a:off x="1703512" y="1772817"/>
            <a:ext cx="4825034" cy="4752527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marL="0" indent="-172800">
              <a:spcBef>
                <a:spcPts val="0"/>
              </a:spcBef>
              <a:buNone/>
              <a:tabLst>
                <a:tab pos="177480" algn="l"/>
                <a:tab pos="626399" algn="l"/>
                <a:tab pos="1075679" algn="l"/>
                <a:tab pos="1524960" algn="l"/>
                <a:tab pos="1974240" algn="l"/>
                <a:tab pos="2423520" algn="l"/>
                <a:tab pos="2872800" algn="l"/>
                <a:tab pos="3322080" algn="l"/>
                <a:tab pos="3771360" algn="l"/>
                <a:tab pos="4220639" algn="l"/>
                <a:tab pos="4669920" algn="l"/>
                <a:tab pos="5119199" algn="l"/>
                <a:tab pos="5568480" algn="l"/>
                <a:tab pos="6017760" algn="l"/>
                <a:tab pos="6467040" algn="l"/>
                <a:tab pos="6916320" algn="l"/>
                <a:tab pos="7365600" algn="l"/>
                <a:tab pos="7814880" algn="l"/>
                <a:tab pos="8264159" algn="l"/>
                <a:tab pos="8713440" algn="l"/>
                <a:tab pos="9162720" algn="l"/>
              </a:tabLst>
              <a:defRPr/>
            </a:pP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Microsoft YaHei" pitchFamily="2"/>
              </a:rPr>
              <a:t>A jogszabály keletkezéséhez kötődik.</a:t>
            </a:r>
          </a:p>
          <a:p>
            <a:pPr marL="0" indent="-172800">
              <a:spcBef>
                <a:spcPts val="0"/>
              </a:spcBef>
              <a:buNone/>
              <a:tabLst>
                <a:tab pos="177480" algn="l"/>
                <a:tab pos="626399" algn="l"/>
                <a:tab pos="1075679" algn="l"/>
                <a:tab pos="1524960" algn="l"/>
                <a:tab pos="1974240" algn="l"/>
                <a:tab pos="2423520" algn="l"/>
                <a:tab pos="2872800" algn="l"/>
                <a:tab pos="3322080" algn="l"/>
                <a:tab pos="3771360" algn="l"/>
                <a:tab pos="4220639" algn="l"/>
                <a:tab pos="4669920" algn="l"/>
                <a:tab pos="5119199" algn="l"/>
                <a:tab pos="5568480" algn="l"/>
                <a:tab pos="6017760" algn="l"/>
                <a:tab pos="6467040" algn="l"/>
                <a:tab pos="6916320" algn="l"/>
                <a:tab pos="7365600" algn="l"/>
                <a:tab pos="7814880" algn="l"/>
                <a:tab pos="8264159" algn="l"/>
                <a:tab pos="8713440" algn="l"/>
                <a:tab pos="9162720" algn="l"/>
              </a:tabLst>
              <a:defRPr/>
            </a:pP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Microsoft YaHei" pitchFamily="2"/>
              </a:rPr>
              <a:t>Feltételei:</a:t>
            </a:r>
          </a:p>
          <a:p>
            <a:pPr>
              <a:spcBef>
                <a:spcPts val="0"/>
              </a:spcBef>
              <a:buClr>
                <a:srgbClr val="000000"/>
              </a:buClr>
              <a:buSzPct val="100000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Microsoft YaHei" pitchFamily="2"/>
              </a:rPr>
              <a:t>a jogszabályt megfelelő a jogalkotó hatáskörrel felruházott szerv megfelelő eljárás során alkossa;</a:t>
            </a:r>
          </a:p>
          <a:p>
            <a:pPr>
              <a:spcBef>
                <a:spcPts val="0"/>
              </a:spcBef>
              <a:buClr>
                <a:srgbClr val="000000"/>
              </a:buClr>
              <a:buSzPct val="100000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Microsoft YaHei" pitchFamily="2"/>
              </a:rPr>
              <a:t>a jogszabály illeszkedjék a jogforrási hierarchiába;</a:t>
            </a:r>
          </a:p>
          <a:p>
            <a:pPr>
              <a:spcBef>
                <a:spcPts val="0"/>
              </a:spcBef>
              <a:buClr>
                <a:srgbClr val="000000"/>
              </a:buClr>
              <a:buSzPct val="100000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Microsoft YaHei" pitchFamily="2"/>
              </a:rPr>
              <a:t>feleljen meg a megalkotásra előírt speciális eljárási szabályoknak;</a:t>
            </a:r>
          </a:p>
          <a:p>
            <a:pPr>
              <a:spcBef>
                <a:spcPts val="0"/>
              </a:spcBef>
              <a:buClr>
                <a:srgbClr val="000000"/>
              </a:buClr>
              <a:buSzPct val="100000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Microsoft YaHei" pitchFamily="2"/>
              </a:rPr>
              <a:t>megfelelően legyen kihirdetve.</a:t>
            </a:r>
            <a:endParaRPr lang="hu-HU" sz="2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2381498" y="107039"/>
            <a:ext cx="722210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jogszabályok </a:t>
            </a:r>
          </a:p>
          <a:p>
            <a:pPr algn="ctr" eaLnBrk="0" hangingPunct="0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érvényessége és hatályossága</a:t>
            </a:r>
          </a:p>
        </p:txBody>
      </p:sp>
      <p:sp>
        <p:nvSpPr>
          <p:cNvPr id="5" name="Tartalom helye 5"/>
          <p:cNvSpPr>
            <a:spLocks noGrp="1"/>
          </p:cNvSpPr>
          <p:nvPr>
            <p:ph sz="quarter" idx="4294967295"/>
          </p:nvPr>
        </p:nvSpPr>
        <p:spPr>
          <a:xfrm>
            <a:off x="6600056" y="1772816"/>
            <a:ext cx="3888432" cy="4752528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hu-HU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Az adott jogi norma meghatározott időben, meghatározott területen és meghatározott személyi körre nézve alkalmazandó, illetve alkalmazható.</a:t>
            </a: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hu-HU" altLang="hu-HU" sz="24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hu-HU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időbeli hatály</a:t>
            </a:r>
          </a:p>
          <a:p>
            <a:pPr algn="just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hu-HU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területi hatály</a:t>
            </a:r>
          </a:p>
          <a:p>
            <a:pPr algn="just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hu-HU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személyi hatály</a:t>
            </a:r>
          </a:p>
          <a:p>
            <a:pPr marL="0" indent="0" algn="just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hu-HU" altLang="hu-HU" sz="2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hu-HU" alt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Szöveg helye 2"/>
          <p:cNvSpPr>
            <a:spLocks noGrp="1"/>
          </p:cNvSpPr>
          <p:nvPr>
            <p:ph type="body" idx="1"/>
          </p:nvPr>
        </p:nvSpPr>
        <p:spPr>
          <a:xfrm>
            <a:off x="1925972" y="1307367"/>
            <a:ext cx="4040187" cy="49530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hu-HU" sz="28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Érvényesség</a:t>
            </a:r>
          </a:p>
        </p:txBody>
      </p:sp>
      <p:sp>
        <p:nvSpPr>
          <p:cNvPr id="8" name="Szöveg helye 4"/>
          <p:cNvSpPr>
            <a:spLocks noGrp="1"/>
          </p:cNvSpPr>
          <p:nvPr>
            <p:ph type="body" sz="quarter" idx="3"/>
          </p:nvPr>
        </p:nvSpPr>
        <p:spPr>
          <a:xfrm>
            <a:off x="6672065" y="1307367"/>
            <a:ext cx="3744913" cy="49530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hu-HU" sz="28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Hatályosság</a:t>
            </a:r>
          </a:p>
        </p:txBody>
      </p:sp>
    </p:spTree>
    <p:extLst>
      <p:ext uri="{BB962C8B-B14F-4D97-AF65-F5344CB8AC3E}">
        <p14:creationId xmlns:p14="http://schemas.microsoft.com/office/powerpoint/2010/main" val="22933868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3"/>
          <p:cNvSpPr>
            <a:spLocks noGrp="1"/>
          </p:cNvSpPr>
          <p:nvPr>
            <p:ph type="body" idx="4294967295"/>
          </p:nvPr>
        </p:nvSpPr>
        <p:spPr>
          <a:xfrm>
            <a:off x="1777404" y="1484314"/>
            <a:ext cx="8208836" cy="5373687"/>
          </a:xfrm>
        </p:spPr>
        <p:txBody>
          <a:bodyPr/>
          <a:lstStyle/>
          <a:p>
            <a:pPr marL="0" indent="0">
              <a:buNone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</a:rPr>
              <a:t>A jogszabály-alkotás követelményei: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</a:rPr>
              <a:t>megfeleljen az Alaptörvényből eredő tartalmi és formai követelményeknek,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</a:rPr>
              <a:t>illeszkedjen a jogrendszer egységébe,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</a:rPr>
              <a:t>megfeleljen a nemzetközi jogból és az európai uniós jogból eredő kötelezettségeknek,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</a:rPr>
              <a:t>megfeleljen a jogalkotás szakmai követelményeinek,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</a:rPr>
              <a:t>a szabályozás nem lehet indokolatlanul párhuzamos vagy többszintű.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</a:rPr>
              <a:t>a jogszabályban nem ismételhető meg az Alaptörvény vagy olyan jogszabály rendelkezése, amellyel a jogszabály az Alaptörvény alapján nem lehet ellentétes. </a:t>
            </a:r>
          </a:p>
        </p:txBody>
      </p:sp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3056038" y="283985"/>
            <a:ext cx="635233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jogszabály-alkotás követelményei</a:t>
            </a:r>
          </a:p>
        </p:txBody>
      </p:sp>
    </p:spTree>
    <p:extLst>
      <p:ext uri="{BB962C8B-B14F-4D97-AF65-F5344CB8AC3E}">
        <p14:creationId xmlns:p14="http://schemas.microsoft.com/office/powerpoint/2010/main" val="25682326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3"/>
          <p:cNvSpPr>
            <a:spLocks noGrp="1"/>
          </p:cNvSpPr>
          <p:nvPr>
            <p:ph type="body" idx="4294967295"/>
          </p:nvPr>
        </p:nvSpPr>
        <p:spPr>
          <a:xfrm>
            <a:off x="1774825" y="1484314"/>
            <a:ext cx="8713663" cy="489701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Az azonos vagy hasonló életviszonyokat azonos vagy hasonló módon, szabályozási szintenként lehetőleg ugyanabban a jogszabályban kell szabályozni. </a:t>
            </a:r>
          </a:p>
          <a:p>
            <a:pPr marL="0" indent="0">
              <a:buNone/>
            </a:pPr>
            <a:endParaRPr lang="hu-HU" altLang="hu-HU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A jogbiztonság elvének érvényesülése.</a:t>
            </a:r>
          </a:p>
          <a:p>
            <a:pPr marL="0" indent="0">
              <a:buNone/>
            </a:pPr>
            <a:endParaRPr lang="hu-HU" altLang="hu-HU" sz="12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A jogbiztonság megköveteli, hogy a jogszabály szövege értelmes és világos, a jogalkalmazás során felismerhető normatartalmat hordozzon (</a:t>
            </a: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normavilágosság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). </a:t>
            </a:r>
          </a:p>
          <a:p>
            <a:pPr marL="0" indent="0">
              <a:buNone/>
            </a:pPr>
            <a:endParaRPr lang="hu-HU" altLang="hu-HU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Az ún. „</a:t>
            </a: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salátatörvények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” gyakorlata.</a:t>
            </a:r>
          </a:p>
        </p:txBody>
      </p:sp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2955490" y="256276"/>
            <a:ext cx="635233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jogszabály-alkotás követelményei</a:t>
            </a:r>
          </a:p>
        </p:txBody>
      </p:sp>
    </p:spTree>
    <p:extLst>
      <p:ext uri="{BB962C8B-B14F-4D97-AF65-F5344CB8AC3E}">
        <p14:creationId xmlns:p14="http://schemas.microsoft.com/office/powerpoint/2010/main" val="15244284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3" name="Rectangle 3"/>
          <p:cNvSpPr>
            <a:spLocks noGrp="1"/>
          </p:cNvSpPr>
          <p:nvPr>
            <p:ph type="body" idx="4294967295"/>
          </p:nvPr>
        </p:nvSpPr>
        <p:spPr>
          <a:xfrm>
            <a:off x="1774826" y="1628776"/>
            <a:ext cx="8435975" cy="4752975"/>
          </a:xfrm>
        </p:spPr>
        <p:txBody>
          <a:bodyPr/>
          <a:lstStyle/>
          <a:p>
            <a:pPr marL="0" indent="12700"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A Kúria által alkotott kötelező jogforrások: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hu-HU" altLang="hu-HU" sz="24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jogegységi határozat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hu-HU" altLang="hu-HU" sz="24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önkormányzati határozat</a:t>
            </a:r>
          </a:p>
          <a:p>
            <a:pPr marL="0" indent="12700">
              <a:buNone/>
            </a:pPr>
            <a:endParaRPr lang="hu-HU" altLang="hu-HU" sz="8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12700">
              <a:buNone/>
            </a:pPr>
            <a:r>
              <a:rPr lang="hu-HU" altLang="hu-HU" sz="2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bírói esetjog (precedensjog)</a:t>
            </a:r>
          </a:p>
          <a:p>
            <a:pPr marL="0" indent="12700">
              <a:buNone/>
            </a:pPr>
            <a:endParaRPr lang="hu-HU" altLang="hu-HU" sz="8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12700"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Az egységes jogértelmezést segítő, nem kötelező jogforrások: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hu-HU" altLang="hu-HU" sz="24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Kollégiumi vélemény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hu-HU" altLang="hu-HU" sz="24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Nemzeti Választási Bizottság iránymutatásai</a:t>
            </a:r>
          </a:p>
          <a:p>
            <a:pPr marL="0" indent="12700">
              <a:buNone/>
            </a:pPr>
            <a:endParaRPr lang="hu-HU" altLang="hu-HU" sz="8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12700"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Szokásjog</a:t>
            </a:r>
          </a:p>
        </p:txBody>
      </p:sp>
      <p:sp>
        <p:nvSpPr>
          <p:cNvPr id="163844" name="Rectangle 4"/>
          <p:cNvSpPr>
            <a:spLocks noChangeArrowheads="1"/>
          </p:cNvSpPr>
          <p:nvPr/>
        </p:nvSpPr>
        <p:spPr bwMode="auto">
          <a:xfrm>
            <a:off x="3071813" y="116633"/>
            <a:ext cx="640856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belső jog további, sajátos forrásai</a:t>
            </a:r>
          </a:p>
        </p:txBody>
      </p:sp>
    </p:spTree>
    <p:extLst>
      <p:ext uri="{BB962C8B-B14F-4D97-AF65-F5344CB8AC3E}">
        <p14:creationId xmlns:p14="http://schemas.microsoft.com/office/powerpoint/2010/main" val="28417700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/>
          </p:cNvSpPr>
          <p:nvPr>
            <p:ph type="body" idx="4294967295"/>
          </p:nvPr>
        </p:nvSpPr>
        <p:spPr>
          <a:xfrm>
            <a:off x="1991545" y="1700808"/>
            <a:ext cx="8281169" cy="4392488"/>
          </a:xfrm>
        </p:spPr>
        <p:txBody>
          <a:bodyPr/>
          <a:lstStyle/>
          <a:p>
            <a:pPr>
              <a:lnSpc>
                <a:spcPct val="80000"/>
              </a:lnSpc>
              <a:buFont typeface="Arial" pitchFamily="34" charset="0"/>
              <a:buNone/>
            </a:pPr>
            <a:endParaRPr lang="hu-HU" altLang="hu-HU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80000"/>
              </a:lnSpc>
              <a:buFont typeface="Arial" pitchFamily="34" charset="0"/>
              <a:buNone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</a:rPr>
              <a:t>Normatív határozat: </a:t>
            </a:r>
          </a:p>
          <a:p>
            <a:pPr marL="533400" lvl="2">
              <a:lnSpc>
                <a:spcPct val="80000"/>
              </a:lnSpc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</a:rPr>
              <a:t>Országgyűlés</a:t>
            </a:r>
          </a:p>
          <a:p>
            <a:pPr marL="533400" lvl="2">
              <a:lnSpc>
                <a:spcPct val="80000"/>
              </a:lnSpc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</a:rPr>
              <a:t>Kormány </a:t>
            </a:r>
          </a:p>
          <a:p>
            <a:pPr marL="533400" lvl="2">
              <a:lnSpc>
                <a:spcPct val="80000"/>
              </a:lnSpc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</a:rPr>
              <a:t>más testületi központi államigazgatási szerv</a:t>
            </a:r>
          </a:p>
          <a:p>
            <a:pPr marL="533400" lvl="2">
              <a:lnSpc>
                <a:spcPct val="80000"/>
              </a:lnSpc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</a:rPr>
              <a:t>Alkotmánybíróság</a:t>
            </a:r>
          </a:p>
          <a:p>
            <a:pPr marL="533400" lvl="2">
              <a:lnSpc>
                <a:spcPct val="80000"/>
              </a:lnSpc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</a:rPr>
              <a:t>Költségvetési Tanács </a:t>
            </a:r>
          </a:p>
          <a:p>
            <a:pPr marL="533400" lvl="2">
              <a:lnSpc>
                <a:spcPct val="80000"/>
              </a:lnSpc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</a:rPr>
              <a:t>tárgya kizárólag saját szervezete és működése, tevékenysége, valamint cselekvési programja</a:t>
            </a:r>
          </a:p>
        </p:txBody>
      </p:sp>
      <p:sp>
        <p:nvSpPr>
          <p:cNvPr id="159749" name="Rectangle 5"/>
          <p:cNvSpPr>
            <a:spLocks noChangeArrowheads="1"/>
          </p:cNvSpPr>
          <p:nvPr/>
        </p:nvSpPr>
        <p:spPr bwMode="auto">
          <a:xfrm>
            <a:off x="2093529" y="315813"/>
            <a:ext cx="8077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Közjogi </a:t>
            </a:r>
          </a:p>
          <a:p>
            <a:pPr algn="ctr"/>
            <a:r>
              <a:rPr lang="hu-HU" altLang="hu-HU" sz="36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szervezetszabályozó eszközök</a:t>
            </a:r>
          </a:p>
        </p:txBody>
      </p:sp>
    </p:spTree>
    <p:extLst>
      <p:ext uri="{BB962C8B-B14F-4D97-AF65-F5344CB8AC3E}">
        <p14:creationId xmlns:p14="http://schemas.microsoft.com/office/powerpoint/2010/main" val="2304954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2"/>
          <p:cNvSpPr txBox="1">
            <a:spLocks noChangeArrowheads="1"/>
          </p:cNvSpPr>
          <p:nvPr/>
        </p:nvSpPr>
        <p:spPr bwMode="auto">
          <a:xfrm>
            <a:off x="1742340" y="2468457"/>
            <a:ext cx="9144000" cy="326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Szerzők:</a:t>
            </a:r>
          </a:p>
          <a:p>
            <a:pPr algn="ctr" eaLnBrk="1" hangingPunct="1"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1-2. fejezet: Dr. Téglási András – Dr. </a:t>
            </a:r>
            <a:r>
              <a:rPr lang="hu-HU" altLang="hu-HU" sz="2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habil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Boros Anita</a:t>
            </a:r>
          </a:p>
          <a:p>
            <a:pPr algn="ctr" eaLnBrk="1" hangingPunct="1"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 fejezet: Dr. Gáva Krisztián</a:t>
            </a:r>
          </a:p>
          <a:p>
            <a:pPr algn="ctr" eaLnBrk="1" hangingPunct="1"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4-5. fejezet: Dr. </a:t>
            </a:r>
            <a:r>
              <a:rPr lang="hu-HU" altLang="hu-HU" sz="2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habil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Boros Anita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2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7264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/>
          </p:cNvSpPr>
          <p:nvPr>
            <p:ph type="body" idx="4294967295"/>
          </p:nvPr>
        </p:nvSpPr>
        <p:spPr>
          <a:xfrm>
            <a:off x="1703512" y="1484784"/>
            <a:ext cx="8640960" cy="504028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80000"/>
              </a:lnSpc>
              <a:buFont typeface="Arial" pitchFamily="34" charset="0"/>
              <a:buNone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</a:rPr>
              <a:t>Normatív utasítás: </a:t>
            </a:r>
          </a:p>
          <a:p>
            <a:pPr marL="533400" lvl="2">
              <a:lnSpc>
                <a:spcPct val="80000"/>
              </a:lnSpc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</a:rPr>
              <a:t>köztársasági elnök</a:t>
            </a:r>
          </a:p>
          <a:p>
            <a:pPr marL="533400" lvl="2">
              <a:lnSpc>
                <a:spcPct val="80000"/>
              </a:lnSpc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</a:rPr>
              <a:t>miniszterelnök</a:t>
            </a:r>
          </a:p>
          <a:p>
            <a:pPr marL="533400" lvl="2">
              <a:lnSpc>
                <a:spcPct val="80000"/>
              </a:lnSpc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</a:rPr>
              <a:t>a központi államigazgatási szerv vezetője </a:t>
            </a:r>
          </a:p>
          <a:p>
            <a:pPr marL="304800" lvl="2" indent="0">
              <a:lnSpc>
                <a:spcPct val="80000"/>
              </a:lnSpc>
              <a:buNone/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</a:rPr>
              <a:t> (a Kormány és más testületi államigazgatási szerv kivételével)</a:t>
            </a:r>
          </a:p>
          <a:p>
            <a:pPr marL="533400" lvl="2">
              <a:lnSpc>
                <a:spcPct val="80000"/>
              </a:lnSpc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</a:rPr>
              <a:t>OBH elnöke</a:t>
            </a:r>
          </a:p>
          <a:p>
            <a:pPr marL="533400" lvl="2">
              <a:lnSpc>
                <a:spcPct val="80000"/>
              </a:lnSpc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</a:rPr>
              <a:t>legfőbb ügyész</a:t>
            </a:r>
          </a:p>
          <a:p>
            <a:pPr marL="533400" lvl="2">
              <a:lnSpc>
                <a:spcPct val="80000"/>
              </a:lnSpc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</a:rPr>
              <a:t>az alapvető jogok biztosa</a:t>
            </a:r>
          </a:p>
          <a:p>
            <a:pPr marL="533400" lvl="2">
              <a:lnSpc>
                <a:spcPct val="80000"/>
              </a:lnSpc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</a:rPr>
              <a:t>MNB elnöke, ÁSZ elnöke</a:t>
            </a:r>
          </a:p>
          <a:p>
            <a:pPr marL="533400" lvl="2">
              <a:lnSpc>
                <a:spcPct val="80000"/>
              </a:lnSpc>
            </a:pPr>
            <a:r>
              <a:rPr lang="hu-HU" altLang="hu-HU" dirty="0">
                <a:latin typeface="Verdana"/>
                <a:ea typeface="Verdana"/>
              </a:rPr>
              <a:t>fővárosi és vármegyei kormányhivatal vezetője</a:t>
            </a:r>
          </a:p>
          <a:p>
            <a:pPr marL="533400" lvl="2">
              <a:lnSpc>
                <a:spcPct val="80000"/>
              </a:lnSpc>
            </a:pPr>
            <a:r>
              <a:rPr lang="hu-HU" altLang="hu-HU" dirty="0">
                <a:latin typeface="Verdana"/>
                <a:ea typeface="Verdana"/>
              </a:rPr>
              <a:t>a polgármester, a főpolgármester, a vármegyei közgyűlés elnöke és a jegyző</a:t>
            </a:r>
          </a:p>
          <a:p>
            <a:pPr marL="533400" lvl="2">
              <a:lnSpc>
                <a:spcPct val="80000"/>
              </a:lnSpc>
            </a:pPr>
            <a:r>
              <a:rPr lang="hu-HU" altLang="hu-HU" dirty="0">
                <a:latin typeface="Verdana"/>
                <a:ea typeface="Verdana"/>
              </a:rPr>
              <a:t>egyes állami szervek (pl. Országgyűlés) hivatali szervének vezetője és a Honvéd Vezérkar főnöke adja ki  </a:t>
            </a:r>
            <a:endParaRPr lang="hu-HU" alt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33400" lvl="2">
              <a:lnSpc>
                <a:spcPct val="80000"/>
              </a:lnSpc>
            </a:pPr>
            <a:r>
              <a:rPr lang="hu-HU" altLang="hu-HU" u="sng" dirty="0">
                <a:latin typeface="Verdana" panose="020B0604030504040204" pitchFamily="34" charset="0"/>
                <a:ea typeface="Verdana" panose="020B0604030504040204" pitchFamily="34" charset="0"/>
              </a:rPr>
              <a:t>tárgya: </a:t>
            </a: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</a:rPr>
              <a:t>a vezetése, az irányítása vagy a felügyelete alá tartozó szervek szervezete és működése, valamint tevékenysége</a:t>
            </a:r>
          </a:p>
        </p:txBody>
      </p:sp>
      <p:sp>
        <p:nvSpPr>
          <p:cNvPr id="159749" name="Rectangle 5"/>
          <p:cNvSpPr>
            <a:spLocks noChangeArrowheads="1"/>
          </p:cNvSpPr>
          <p:nvPr/>
        </p:nvSpPr>
        <p:spPr bwMode="auto">
          <a:xfrm>
            <a:off x="1819137" y="284455"/>
            <a:ext cx="840971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Közjogi </a:t>
            </a:r>
          </a:p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szervezetszabályozó eszközök</a:t>
            </a:r>
          </a:p>
        </p:txBody>
      </p:sp>
    </p:spTree>
    <p:extLst>
      <p:ext uri="{BB962C8B-B14F-4D97-AF65-F5344CB8AC3E}">
        <p14:creationId xmlns:p14="http://schemas.microsoft.com/office/powerpoint/2010/main" val="36733918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35038" y="3338945"/>
            <a:ext cx="10864680" cy="1191490"/>
          </a:xfrm>
        </p:spPr>
        <p:txBody>
          <a:bodyPr>
            <a:noAutofit/>
          </a:bodyPr>
          <a:lstStyle/>
          <a:p>
            <a:pPr algn="just"/>
            <a:r>
              <a:rPr lang="hu-HU" altLang="hu-HU" sz="40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jogalkotási eljárás és jogszabály-szerkesztési ismeretek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735038" y="2686477"/>
            <a:ext cx="28985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000" b="1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3. fejezet</a:t>
            </a:r>
          </a:p>
        </p:txBody>
      </p:sp>
    </p:spTree>
    <p:extLst>
      <p:ext uri="{BB962C8B-B14F-4D97-AF65-F5344CB8AC3E}">
        <p14:creationId xmlns:p14="http://schemas.microsoft.com/office/powerpoint/2010/main" val="23196521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Téglalap 3"/>
          <p:cNvSpPr>
            <a:spLocks noChangeArrowheads="1"/>
          </p:cNvSpPr>
          <p:nvPr/>
        </p:nvSpPr>
        <p:spPr bwMode="auto">
          <a:xfrm>
            <a:off x="2292067" y="1424684"/>
            <a:ext cx="147508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hu-HU" altLang="hu-HU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Előkészítés</a:t>
            </a:r>
          </a:p>
        </p:txBody>
      </p:sp>
      <p:sp>
        <p:nvSpPr>
          <p:cNvPr id="26632" name="Téglalap 4"/>
          <p:cNvSpPr>
            <a:spLocks noChangeArrowheads="1"/>
          </p:cNvSpPr>
          <p:nvPr/>
        </p:nvSpPr>
        <p:spPr bwMode="auto">
          <a:xfrm>
            <a:off x="2384841" y="3113636"/>
            <a:ext cx="130837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hu-HU" altLang="hu-HU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Elfogadás</a:t>
            </a:r>
          </a:p>
        </p:txBody>
      </p:sp>
      <p:sp>
        <p:nvSpPr>
          <p:cNvPr id="26635" name="Téglalap 7"/>
          <p:cNvSpPr>
            <a:spLocks noChangeArrowheads="1"/>
          </p:cNvSpPr>
          <p:nvPr/>
        </p:nvSpPr>
        <p:spPr bwMode="auto">
          <a:xfrm>
            <a:off x="4347739" y="1377367"/>
            <a:ext cx="547260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457200" indent="-457200" eaLnBrk="1" hangingPunct="1"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hu-HU" altLang="hu-HU" sz="1600" b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Tervezés (jogalkotási terv)</a:t>
            </a:r>
          </a:p>
          <a:p>
            <a:pPr marL="457200" indent="-457200" eaLnBrk="1" hangingPunct="1"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hu-HU" altLang="hu-HU" sz="1600" b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Tervezet elkészítése</a:t>
            </a:r>
          </a:p>
          <a:p>
            <a:pPr marL="457200" indent="-457200" eaLnBrk="1" hangingPunct="1"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hu-HU" altLang="hu-HU" sz="1600" b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Tervezetek véleményezése </a:t>
            </a:r>
            <a:br>
              <a:rPr lang="hu-HU" altLang="hu-HU" sz="1600" b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hu-HU" altLang="hu-HU" sz="1600" b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(közigazgatási, társadalmi egyeztetés) </a:t>
            </a:r>
          </a:p>
          <a:p>
            <a:pPr marL="457200" indent="-457200" eaLnBrk="1" hangingPunct="1"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hu-HU" altLang="hu-HU" sz="1600" b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Jogalkotó elé terjesztés</a:t>
            </a:r>
          </a:p>
        </p:txBody>
      </p:sp>
      <p:sp>
        <p:nvSpPr>
          <p:cNvPr id="26636" name="Téglalap 8"/>
          <p:cNvSpPr>
            <a:spLocks noChangeArrowheads="1"/>
          </p:cNvSpPr>
          <p:nvPr/>
        </p:nvSpPr>
        <p:spPr bwMode="auto">
          <a:xfrm>
            <a:off x="4871130" y="3125931"/>
            <a:ext cx="439923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</a:pPr>
            <a:r>
              <a:rPr lang="hu-HU" altLang="hu-HU" sz="1600" b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jogalkotó aktusa</a:t>
            </a:r>
          </a:p>
        </p:txBody>
      </p:sp>
      <p:sp>
        <p:nvSpPr>
          <p:cNvPr id="4" name="Téglalap 3"/>
          <p:cNvSpPr/>
          <p:nvPr/>
        </p:nvSpPr>
        <p:spPr>
          <a:xfrm>
            <a:off x="3647728" y="260649"/>
            <a:ext cx="36665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jogalkotás szakaszai</a:t>
            </a:r>
          </a:p>
        </p:txBody>
      </p:sp>
      <p:sp>
        <p:nvSpPr>
          <p:cNvPr id="18" name="Téglalap 3"/>
          <p:cNvSpPr>
            <a:spLocks noChangeArrowheads="1"/>
          </p:cNvSpPr>
          <p:nvPr/>
        </p:nvSpPr>
        <p:spPr bwMode="auto">
          <a:xfrm>
            <a:off x="1862142" y="1316963"/>
            <a:ext cx="4042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hu-HU" altLang="hu-HU" sz="2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0" name="Téglalap 3"/>
          <p:cNvSpPr>
            <a:spLocks noChangeArrowheads="1"/>
          </p:cNvSpPr>
          <p:nvPr/>
        </p:nvSpPr>
        <p:spPr bwMode="auto">
          <a:xfrm>
            <a:off x="1862143" y="3064376"/>
            <a:ext cx="4042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hu-HU" altLang="hu-HU" sz="2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0" name="Téglalap 3"/>
          <p:cNvSpPr>
            <a:spLocks noChangeArrowheads="1"/>
          </p:cNvSpPr>
          <p:nvPr/>
        </p:nvSpPr>
        <p:spPr bwMode="auto">
          <a:xfrm>
            <a:off x="1866821" y="3943618"/>
            <a:ext cx="4042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hu-HU" altLang="hu-HU" sz="2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1" name="Téglalap 5"/>
          <p:cNvSpPr>
            <a:spLocks noChangeArrowheads="1"/>
          </p:cNvSpPr>
          <p:nvPr/>
        </p:nvSpPr>
        <p:spPr bwMode="auto">
          <a:xfrm>
            <a:off x="2328736" y="4051339"/>
            <a:ext cx="136447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hu-HU" altLang="hu-HU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Kihirdetés</a:t>
            </a:r>
          </a:p>
        </p:txBody>
      </p:sp>
      <p:sp>
        <p:nvSpPr>
          <p:cNvPr id="12" name="Téglalap 2"/>
          <p:cNvSpPr>
            <a:spLocks noChangeArrowheads="1"/>
          </p:cNvSpPr>
          <p:nvPr/>
        </p:nvSpPr>
        <p:spPr bwMode="auto">
          <a:xfrm>
            <a:off x="4871130" y="3841761"/>
            <a:ext cx="547330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</a:pPr>
            <a:r>
              <a:rPr lang="hu-HU" altLang="hu-HU" sz="1600" b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Jogilag szabályozott módon, helyen, formában </a:t>
            </a: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hu-HU" altLang="hu-HU" sz="1600" b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történő nyilvánosságra hozatal, az érvényesség </a:t>
            </a: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hu-HU" altLang="hu-HU" sz="1600" b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feltétele</a:t>
            </a:r>
          </a:p>
        </p:txBody>
      </p:sp>
      <p:sp>
        <p:nvSpPr>
          <p:cNvPr id="13" name="Téglalap 3"/>
          <p:cNvSpPr>
            <a:spLocks noChangeArrowheads="1"/>
          </p:cNvSpPr>
          <p:nvPr/>
        </p:nvSpPr>
        <p:spPr bwMode="auto">
          <a:xfrm>
            <a:off x="1862141" y="5228330"/>
            <a:ext cx="4042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hu-HU" altLang="hu-HU" sz="2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4" name="Téglalap 6"/>
          <p:cNvSpPr>
            <a:spLocks noChangeArrowheads="1"/>
          </p:cNvSpPr>
          <p:nvPr/>
        </p:nvSpPr>
        <p:spPr bwMode="auto">
          <a:xfrm>
            <a:off x="2272028" y="5228330"/>
            <a:ext cx="18841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hu-HU" altLang="hu-HU" sz="16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Hatályosulás</a:t>
            </a:r>
            <a:endParaRPr lang="hu-HU" altLang="hu-HU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hu-HU" altLang="hu-HU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vizsgálata</a:t>
            </a:r>
          </a:p>
        </p:txBody>
      </p:sp>
      <p:sp>
        <p:nvSpPr>
          <p:cNvPr id="15" name="Téglalap 14"/>
          <p:cNvSpPr/>
          <p:nvPr/>
        </p:nvSpPr>
        <p:spPr>
          <a:xfrm>
            <a:off x="4599418" y="5151385"/>
            <a:ext cx="49685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000000"/>
              </a:buClr>
              <a:buSzPct val="100000"/>
              <a:buFont typeface="+mj-lt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hu-HU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Utólagos hatásvizsgálat</a:t>
            </a:r>
          </a:p>
          <a:p>
            <a:pPr marL="457200" indent="-457200">
              <a:buClr>
                <a:srgbClr val="000000"/>
              </a:buClr>
              <a:buSzPct val="100000"/>
              <a:buFont typeface="+mj-lt"/>
              <a:buAutoNum type="arabicPeriod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hu-HU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Jogszabályok tartalmi felülvizsgálata:</a:t>
            </a:r>
          </a:p>
          <a:p>
            <a:pPr marL="360000">
              <a:buClr>
                <a:srgbClr val="000000"/>
              </a:buClr>
              <a:buSzPct val="100000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hu-HU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	a) módosítások</a:t>
            </a:r>
          </a:p>
          <a:p>
            <a:pPr marL="360000">
              <a:buClr>
                <a:srgbClr val="000000"/>
              </a:buClr>
              <a:buSzPct val="100000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hu-HU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	b) dereguláció</a:t>
            </a:r>
          </a:p>
        </p:txBody>
      </p:sp>
      <p:cxnSp>
        <p:nvCxnSpPr>
          <p:cNvPr id="16" name="Egyenes összekötő 15"/>
          <p:cNvCxnSpPr/>
          <p:nvPr/>
        </p:nvCxnSpPr>
        <p:spPr>
          <a:xfrm>
            <a:off x="1659639" y="3717032"/>
            <a:ext cx="85725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16"/>
          <p:cNvCxnSpPr/>
          <p:nvPr/>
        </p:nvCxnSpPr>
        <p:spPr>
          <a:xfrm>
            <a:off x="1771933" y="2840903"/>
            <a:ext cx="85725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18"/>
          <p:cNvCxnSpPr/>
          <p:nvPr/>
        </p:nvCxnSpPr>
        <p:spPr>
          <a:xfrm>
            <a:off x="1659639" y="4949757"/>
            <a:ext cx="85725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4605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631503" y="978988"/>
            <a:ext cx="9258169" cy="5879012"/>
          </a:xfrm>
        </p:spPr>
        <p:txBody>
          <a:bodyPr>
            <a:noAutofit/>
          </a:bodyPr>
          <a:lstStyle/>
          <a:p>
            <a:pPr marL="0" indent="-603250">
              <a:lnSpc>
                <a:spcPct val="80000"/>
              </a:lnSpc>
              <a:spcBef>
                <a:spcPts val="500"/>
              </a:spcBef>
              <a:buNone/>
              <a:tabLst>
                <a:tab pos="60801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  <a:defRPr/>
            </a:pPr>
            <a:r>
              <a:rPr 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Fogalma:</a:t>
            </a: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a jogi túlszabályozottság mérséklését célzó jogalkotói tevékenység. </a:t>
            </a:r>
          </a:p>
          <a:p>
            <a:pPr marL="0" indent="-603250">
              <a:lnSpc>
                <a:spcPct val="80000"/>
              </a:lnSpc>
              <a:spcBef>
                <a:spcPts val="500"/>
              </a:spcBef>
              <a:buNone/>
              <a:tabLst>
                <a:tab pos="60801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  <a:defRPr/>
            </a:pPr>
            <a:r>
              <a:rPr 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Fajtái:</a:t>
            </a:r>
          </a:p>
          <a:p>
            <a:pPr marL="0" indent="-603250">
              <a:lnSpc>
                <a:spcPct val="80000"/>
              </a:lnSpc>
              <a:spcBef>
                <a:spcPts val="500"/>
              </a:spcBef>
              <a:buClr>
                <a:schemeClr val="tx1"/>
              </a:buClr>
              <a:tabLst>
                <a:tab pos="60801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  <a:defRPr/>
            </a:pPr>
            <a:r>
              <a:rPr 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technikai </a:t>
            </a: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dereguláció,</a:t>
            </a:r>
          </a:p>
          <a:p>
            <a:pPr marL="0" indent="-603250">
              <a:lnSpc>
                <a:spcPct val="80000"/>
              </a:lnSpc>
              <a:spcBef>
                <a:spcPts val="500"/>
              </a:spcBef>
              <a:buClr>
                <a:schemeClr val="tx1"/>
              </a:buClr>
              <a:tabLst>
                <a:tab pos="60801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  <a:defRPr/>
            </a:pPr>
            <a:r>
              <a:rPr 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tartalmi</a:t>
            </a: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 dereguláció. </a:t>
            </a:r>
          </a:p>
          <a:p>
            <a:pPr marL="0" indent="-603250">
              <a:lnSpc>
                <a:spcPct val="80000"/>
              </a:lnSpc>
              <a:spcBef>
                <a:spcPts val="500"/>
              </a:spcBef>
              <a:buNone/>
              <a:tabLst>
                <a:tab pos="60801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  <a:defRPr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	A dereguláció keretében hatályon kívül helyezendő, illetve 	módosítandó:</a:t>
            </a:r>
          </a:p>
          <a:p>
            <a:pPr lvl="1">
              <a:lnSpc>
                <a:spcPct val="80000"/>
              </a:lnSpc>
              <a:buClr>
                <a:schemeClr val="tx1"/>
              </a:buClr>
              <a:tabLst>
                <a:tab pos="60801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  <a:defRPr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elavult, szükségtelenné vált,</a:t>
            </a:r>
          </a:p>
          <a:p>
            <a:pPr lvl="1">
              <a:lnSpc>
                <a:spcPct val="80000"/>
              </a:lnSpc>
              <a:buClr>
                <a:schemeClr val="tx1"/>
              </a:buClr>
              <a:tabLst>
                <a:tab pos="60801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  <a:defRPr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jogrendszer egységébe nem illeszkedő,</a:t>
            </a:r>
          </a:p>
          <a:p>
            <a:pPr lvl="1">
              <a:lnSpc>
                <a:spcPct val="80000"/>
              </a:lnSpc>
              <a:buClr>
                <a:schemeClr val="tx1"/>
              </a:buClr>
              <a:tabLst>
                <a:tab pos="60801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  <a:defRPr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szabályozási cél sérelme nélkül egyszerűsíthető, a jogszabály címzettjei számára gyorsabb, kevésbé költséges eljárásokat eredményező szabályozással felváltható,</a:t>
            </a:r>
          </a:p>
          <a:p>
            <a:pPr lvl="1">
              <a:lnSpc>
                <a:spcPct val="80000"/>
              </a:lnSpc>
              <a:buClr>
                <a:schemeClr val="tx1"/>
              </a:buClr>
              <a:tabLst>
                <a:tab pos="60801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  <a:defRPr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normatív tartalom nélküli, tartalmilag kiüresedett vagy egyébként alkalmazhatatlan, vagy</a:t>
            </a:r>
          </a:p>
          <a:p>
            <a:pPr lvl="1">
              <a:lnSpc>
                <a:spcPct val="80000"/>
              </a:lnSpc>
              <a:buClr>
                <a:schemeClr val="tx1"/>
              </a:buClr>
              <a:tabLst>
                <a:tab pos="60801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  <a:defRPr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indokolatlanul párhuzamos vagy többszintű szabályozást megvalósító jogszabályi rendelkezés.</a:t>
            </a:r>
          </a:p>
          <a:p>
            <a:pPr marL="0" indent="-603250">
              <a:lnSpc>
                <a:spcPct val="80000"/>
              </a:lnSpc>
              <a:spcBef>
                <a:spcPts val="500"/>
              </a:spcBef>
              <a:buClr>
                <a:schemeClr val="tx1"/>
              </a:buClr>
              <a:tabLst>
                <a:tab pos="60801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  <a:defRPr/>
            </a:pPr>
            <a:r>
              <a:rPr 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automatikus deregulációt biztosító rendelkezések a </a:t>
            </a:r>
            <a:r>
              <a:rPr lang="hu-HU" sz="2200" b="1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Jat</a:t>
            </a:r>
            <a:r>
              <a:rPr 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.-</a:t>
            </a:r>
            <a:r>
              <a:rPr lang="hu-HU" sz="2200" b="1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ban</a:t>
            </a:r>
            <a:r>
              <a:rPr 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églalap 4"/>
          <p:cNvSpPr/>
          <p:nvPr/>
        </p:nvSpPr>
        <p:spPr>
          <a:xfrm>
            <a:off x="3071664" y="332657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Dereguláció</a:t>
            </a:r>
          </a:p>
        </p:txBody>
      </p:sp>
    </p:spTree>
    <p:extLst>
      <p:ext uri="{BB962C8B-B14F-4D97-AF65-F5344CB8AC3E}">
        <p14:creationId xmlns:p14="http://schemas.microsoft.com/office/powerpoint/2010/main" val="116122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/>
          </p:cNvSpPr>
          <p:nvPr>
            <p:ph type="body" idx="4294967295"/>
          </p:nvPr>
        </p:nvSpPr>
        <p:spPr>
          <a:xfrm>
            <a:off x="1991545" y="1628801"/>
            <a:ext cx="8425631" cy="4895825"/>
          </a:xfrm>
        </p:spPr>
        <p:txBody>
          <a:bodyPr/>
          <a:lstStyle/>
          <a:p>
            <a:pPr>
              <a:spcBef>
                <a:spcPts val="500"/>
              </a:spcBef>
              <a:buClr>
                <a:schemeClr val="tx1"/>
              </a:buClr>
              <a:tabLst>
                <a:tab pos="60801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magyar nyelv szabályainak megfelelő, világos, közérthető és ellentmondásmentes szövegezés</a:t>
            </a:r>
          </a:p>
          <a:p>
            <a:pPr>
              <a:spcBef>
                <a:spcPts val="500"/>
              </a:spcBef>
              <a:buClr>
                <a:schemeClr val="tx1"/>
              </a:buClr>
              <a:tabLst>
                <a:tab pos="60801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normatartalom</a:t>
            </a:r>
          </a:p>
          <a:p>
            <a:pPr>
              <a:spcBef>
                <a:spcPts val="500"/>
              </a:spcBef>
              <a:buClr>
                <a:schemeClr val="tx1"/>
              </a:buClr>
              <a:tabLst>
                <a:tab pos="60801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kijelentő mondat, egyes szám harmadik személy</a:t>
            </a:r>
          </a:p>
          <a:p>
            <a:pPr>
              <a:spcBef>
                <a:spcPts val="500"/>
              </a:spcBef>
              <a:buClr>
                <a:schemeClr val="tx1"/>
              </a:buClr>
              <a:tabLst>
                <a:tab pos="60801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következetes fogalomhasználat</a:t>
            </a:r>
          </a:p>
          <a:p>
            <a:pPr>
              <a:spcBef>
                <a:spcPts val="500"/>
              </a:spcBef>
              <a:buClr>
                <a:schemeClr val="tx1"/>
              </a:buClr>
              <a:tabLst>
                <a:tab pos="60801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rövid megjelölések megfelelő használata</a:t>
            </a:r>
          </a:p>
          <a:p>
            <a:pPr>
              <a:spcBef>
                <a:spcPts val="500"/>
              </a:spcBef>
              <a:buClr>
                <a:schemeClr val="tx1"/>
              </a:buClr>
              <a:tabLst>
                <a:tab pos="60801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felsorolások elemei közötti kapcsolat egyértelmű kifejezése</a:t>
            </a:r>
          </a:p>
          <a:p>
            <a:pPr>
              <a:spcBef>
                <a:spcPts val="500"/>
              </a:spcBef>
              <a:buClr>
                <a:schemeClr val="tx1"/>
              </a:buClr>
              <a:tabLst>
                <a:tab pos="60801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egyedi cím, utolsó szóhoz </a:t>
            </a:r>
            <a:r>
              <a:rPr lang="hu-HU" altLang="hu-HU" sz="2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-ról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hu-HU" altLang="hu-HU" sz="2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-ről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rag</a:t>
            </a:r>
          </a:p>
          <a:p>
            <a:pPr>
              <a:spcBef>
                <a:spcPts val="500"/>
              </a:spcBef>
              <a:buClr>
                <a:schemeClr val="tx1"/>
              </a:buClr>
              <a:tabLst>
                <a:tab pos="608013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hivatkozások helyes alkalmazása – rugalmas, merev hivatkozás</a:t>
            </a:r>
          </a:p>
        </p:txBody>
      </p:sp>
      <p:sp>
        <p:nvSpPr>
          <p:cNvPr id="2" name="Téglalap 1"/>
          <p:cNvSpPr/>
          <p:nvPr/>
        </p:nvSpPr>
        <p:spPr>
          <a:xfrm>
            <a:off x="2387433" y="339281"/>
            <a:ext cx="7633854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buFont typeface="Arial" pitchFamily="34" charset="0"/>
              <a:buNone/>
            </a:pPr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jogszabálytervezetek szövegezésének alapvető követelményei</a:t>
            </a:r>
          </a:p>
        </p:txBody>
      </p:sp>
    </p:spTree>
    <p:extLst>
      <p:ext uri="{BB962C8B-B14F-4D97-AF65-F5344CB8AC3E}">
        <p14:creationId xmlns:p14="http://schemas.microsoft.com/office/powerpoint/2010/main" val="18761146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artalom helye 2"/>
          <p:cNvSpPr>
            <a:spLocks noGrp="1"/>
          </p:cNvSpPr>
          <p:nvPr>
            <p:ph idx="1"/>
          </p:nvPr>
        </p:nvSpPr>
        <p:spPr>
          <a:xfrm>
            <a:off x="2135561" y="1772816"/>
            <a:ext cx="8281615" cy="4896272"/>
          </a:xfrm>
        </p:spPr>
        <p:txBody>
          <a:bodyPr/>
          <a:lstStyle/>
          <a:p>
            <a:pPr marL="520700">
              <a:lnSpc>
                <a:spcPct val="150000"/>
              </a:lnSpc>
              <a:spcBef>
                <a:spcPts val="1800"/>
              </a:spcBef>
              <a:buClr>
                <a:schemeClr val="tx1"/>
              </a:buClr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Preambulum</a:t>
            </a: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520700">
              <a:lnSpc>
                <a:spcPct val="150000"/>
              </a:lnSpc>
              <a:spcBef>
                <a:spcPts val="1800"/>
              </a:spcBef>
              <a:buClr>
                <a:schemeClr val="tx1"/>
              </a:buClr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Általános rendelkezések</a:t>
            </a:r>
          </a:p>
          <a:p>
            <a:pPr marL="520700">
              <a:lnSpc>
                <a:spcPct val="150000"/>
              </a:lnSpc>
              <a:spcBef>
                <a:spcPts val="1800"/>
              </a:spcBef>
              <a:buClr>
                <a:schemeClr val="tx1"/>
              </a:buClr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Részletes rendelkezések</a:t>
            </a:r>
          </a:p>
          <a:p>
            <a:pPr marL="520700">
              <a:lnSpc>
                <a:spcPct val="150000"/>
              </a:lnSpc>
              <a:spcBef>
                <a:spcPts val="1800"/>
              </a:spcBef>
              <a:buClr>
                <a:schemeClr val="tx1"/>
              </a:buClr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Záró rendelkezések</a:t>
            </a:r>
            <a:endParaRPr lang="hu-HU" altLang="hu-HU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7800" indent="0">
              <a:lnSpc>
                <a:spcPct val="150000"/>
              </a:lnSpc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endParaRPr lang="hu-HU" altLang="hu-HU" sz="9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3036008" y="207819"/>
            <a:ext cx="64807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jogszabálytervezetek </a:t>
            </a:r>
            <a:b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logikai tagolása</a:t>
            </a:r>
          </a:p>
        </p:txBody>
      </p:sp>
    </p:spTree>
    <p:extLst>
      <p:ext uri="{BB962C8B-B14F-4D97-AF65-F5344CB8AC3E}">
        <p14:creationId xmlns:p14="http://schemas.microsoft.com/office/powerpoint/2010/main" val="25882865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artalom helye 2"/>
          <p:cNvSpPr>
            <a:spLocks noGrp="1"/>
          </p:cNvSpPr>
          <p:nvPr>
            <p:ph idx="1"/>
          </p:nvPr>
        </p:nvSpPr>
        <p:spPr>
          <a:xfrm>
            <a:off x="1775520" y="1412776"/>
            <a:ext cx="9044880" cy="5040288"/>
          </a:xfrm>
        </p:spPr>
        <p:txBody>
          <a:bodyPr>
            <a:noAutofit/>
          </a:bodyPr>
          <a:lstStyle/>
          <a:p>
            <a:pPr marL="177800" indent="0">
              <a:spcBef>
                <a:spcPts val="1800"/>
              </a:spcBef>
              <a:buClr>
                <a:schemeClr val="tx1"/>
              </a:buClr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Záró rendelkezések</a:t>
            </a:r>
            <a:endParaRPr lang="hu-HU" altLang="hu-HU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20700">
              <a:spcBef>
                <a:spcPts val="1800"/>
              </a:spcBef>
              <a:buClr>
                <a:schemeClr val="tx1"/>
              </a:buClr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törvény vagy eredeti jogalkotói hatáskörben kiadott kormányrendelet-tervezet esetében felhatalmazó rendelkezések; </a:t>
            </a:r>
          </a:p>
          <a:p>
            <a:pPr marL="520700">
              <a:spcBef>
                <a:spcPts val="600"/>
              </a:spcBef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hatályba léptető rendelkezések; </a:t>
            </a:r>
          </a:p>
          <a:p>
            <a:pPr marL="520700">
              <a:spcBef>
                <a:spcPts val="600"/>
              </a:spcBef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átmeneti rendelkezések; </a:t>
            </a:r>
          </a:p>
          <a:p>
            <a:pPr marL="520700">
              <a:spcBef>
                <a:spcPts val="600"/>
              </a:spcBef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törvény tervezete esetében a törvény vagy törvényi rendelkezés sarkalatosságára utaló rendelkezések; </a:t>
            </a:r>
          </a:p>
          <a:p>
            <a:pPr marL="520700">
              <a:spcBef>
                <a:spcPts val="600"/>
              </a:spcBef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a jogalkotásra vonatkozó európai uniós követelményekre utaló rendelkezések; </a:t>
            </a:r>
          </a:p>
          <a:p>
            <a:pPr marL="520700">
              <a:spcBef>
                <a:spcPts val="600"/>
              </a:spcBef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módosító rendelkezések; </a:t>
            </a:r>
          </a:p>
          <a:p>
            <a:pPr marL="520700">
              <a:spcBef>
                <a:spcPts val="600"/>
              </a:spcBef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hatályon kívül helyező rendelkezések; </a:t>
            </a:r>
          </a:p>
          <a:p>
            <a:pPr marL="520700">
              <a:spcBef>
                <a:spcPts val="600"/>
              </a:spcBef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a hatályba nem lépéséről szóló rendelkezések.</a:t>
            </a:r>
          </a:p>
          <a:p>
            <a:pPr marL="177800" indent="0">
              <a:spcBef>
                <a:spcPts val="1800"/>
              </a:spcBef>
              <a:buClr>
                <a:schemeClr val="tx1"/>
              </a:buClr>
              <a:buFont typeface="Wingdings" pitchFamily="2" charset="2"/>
              <a:buChar char="§"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endParaRPr lang="hu-HU" altLang="hu-HU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7800" indent="0"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3033246" y="212447"/>
            <a:ext cx="64807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jogszabálytervezetek </a:t>
            </a:r>
            <a:b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logikai tagolása</a:t>
            </a:r>
          </a:p>
        </p:txBody>
      </p:sp>
    </p:spTree>
    <p:extLst>
      <p:ext uri="{BB962C8B-B14F-4D97-AF65-F5344CB8AC3E}">
        <p14:creationId xmlns:p14="http://schemas.microsoft.com/office/powerpoint/2010/main" val="15093663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rtalom helye 2"/>
          <p:cNvSpPr>
            <a:spLocks noGrp="1"/>
          </p:cNvSpPr>
          <p:nvPr>
            <p:ph idx="1"/>
          </p:nvPr>
        </p:nvSpPr>
        <p:spPr bwMode="auto">
          <a:xfrm>
            <a:off x="1703512" y="1412776"/>
            <a:ext cx="878497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jogalkotási metodika:</a:t>
            </a: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endParaRPr lang="hu-HU" altLang="hu-HU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a logikai, döntési folyamat, a döntés kialakításának módszere, amelynek alkalmazásával a jogi szabályozás tartalma a jogalkotásban részt vevők által kialakításra kerül</a:t>
            </a: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jogalkotási taktika:</a:t>
            </a: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endParaRPr lang="hu-HU" altLang="hu-HU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jog által meghatározott, külső eljárási mechanizmus, amelynek rendjében és fázisain keresztül az érvényes jogi szabályozás megszülethet </a:t>
            </a: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hatásvizsgálat:</a:t>
            </a: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endParaRPr lang="hu-HU" altLang="hu-HU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jogalkotói döntés megalapozása, a jogszabályok hatékonyságának növelése, valamint a minőségi jogalkotás elősegítése céljával végzett elemzés, amely a becsült költségek és következmények, valamint az egyedi, váratlan következmények kockázata tekintetében nyújt tájékoztatást a döntéshozónak</a:t>
            </a:r>
          </a:p>
          <a:p>
            <a:pPr marL="177800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artalom helye 2"/>
          <p:cNvSpPr txBox="1">
            <a:spLocks/>
          </p:cNvSpPr>
          <p:nvPr/>
        </p:nvSpPr>
        <p:spPr bwMode="auto">
          <a:xfrm>
            <a:off x="1991544" y="260648"/>
            <a:ext cx="7467600" cy="86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800" kern="120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˃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Fogalmak</a:t>
            </a:r>
          </a:p>
        </p:txBody>
      </p:sp>
    </p:spTree>
    <p:extLst>
      <p:ext uri="{BB962C8B-B14F-4D97-AF65-F5344CB8AC3E}">
        <p14:creationId xmlns:p14="http://schemas.microsoft.com/office/powerpoint/2010/main" val="26764715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>
            <a:spLocks noGrp="1"/>
          </p:cNvSpPr>
          <p:nvPr>
            <p:ph idx="1"/>
          </p:nvPr>
        </p:nvSpPr>
        <p:spPr bwMode="auto">
          <a:xfrm>
            <a:off x="1775520" y="831273"/>
            <a:ext cx="8712968" cy="5777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közigazgatási egyeztetés:</a:t>
            </a: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endParaRPr lang="hu-HU" altLang="hu-HU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jogszabálytervezeteknek a Kormány ügyrendjében meghatározott címzetteknek véleményezés céljából történő megküldése, a tervezetek véleményezése és a véleményeltérések lehetőség szerinti feloldását szolgáló konzultáció folyamata</a:t>
            </a: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társadalmi egyeztetés:</a:t>
            </a:r>
            <a:endParaRPr lang="hu-HU" altLang="hu-HU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endParaRPr lang="hu-HU" altLang="hu-HU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jogszabálytervezetek közigazgatáson kívüli véleményezése</a:t>
            </a: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általános egyeztetés:</a:t>
            </a: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endParaRPr lang="hu-HU" alt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társadalmi egyeztetés azon formája, amelynek során a jogszabálytervezetet és annak indokolását az erre kijelölt honlapon nyilvánosságra kell hozni, és amelyről bárki véleményt nyilváníthat</a:t>
            </a: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közvetlen egyeztetés:</a:t>
            </a: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endParaRPr lang="hu-HU" alt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77800" indent="0">
              <a:spcBef>
                <a:spcPts val="0"/>
              </a:spcBef>
              <a:spcAft>
                <a:spcPts val="0"/>
              </a:spcAft>
              <a:buNone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társadalmi egyeztetés formája, a jogszabálytervezetnek a jogszabály előkészítéséért felelős miniszterrel kötött stratégiai partnerségi megállapodásokban részes partnerszervezetekkel történő egyeztetése </a:t>
            </a:r>
          </a:p>
          <a:p>
            <a:pPr marL="177800" indent="0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tabLst>
                <a:tab pos="608013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artalom helye 2"/>
          <p:cNvSpPr txBox="1">
            <a:spLocks/>
          </p:cNvSpPr>
          <p:nvPr/>
        </p:nvSpPr>
        <p:spPr bwMode="auto">
          <a:xfrm>
            <a:off x="2495600" y="260648"/>
            <a:ext cx="7467600" cy="57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800" kern="120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˃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Fogalmak</a:t>
            </a:r>
          </a:p>
        </p:txBody>
      </p:sp>
    </p:spTree>
    <p:extLst>
      <p:ext uri="{BB962C8B-B14F-4D97-AF65-F5344CB8AC3E}">
        <p14:creationId xmlns:p14="http://schemas.microsoft.com/office/powerpoint/2010/main" val="33349353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063552" y="1772816"/>
            <a:ext cx="8147248" cy="3196952"/>
          </a:xfrm>
        </p:spPr>
        <p:txBody>
          <a:bodyPr/>
          <a:lstStyle/>
          <a:p>
            <a:pPr marL="0" indent="0">
              <a:buNone/>
            </a:pP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előterjesztés:</a:t>
            </a:r>
          </a:p>
          <a:p>
            <a:pPr marL="271463" indent="0">
              <a:buNone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jogszabálytervezetet döntésre előkészítő irat, amely tartalmazza a döntés megalapozásához szükséges információkat, a döntési javaslatot és a jogszabálytervezet szövegét, indokolását, valamint a hatásvizsgálati lapot</a:t>
            </a:r>
          </a:p>
          <a:p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Tartalom helye 2"/>
          <p:cNvSpPr txBox="1">
            <a:spLocks/>
          </p:cNvSpPr>
          <p:nvPr/>
        </p:nvSpPr>
        <p:spPr bwMode="auto">
          <a:xfrm>
            <a:off x="2495600" y="260648"/>
            <a:ext cx="7467600" cy="86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800" kern="120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˃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Fogalmak</a:t>
            </a:r>
          </a:p>
        </p:txBody>
      </p:sp>
    </p:spTree>
    <p:extLst>
      <p:ext uri="{BB962C8B-B14F-4D97-AF65-F5344CB8AC3E}">
        <p14:creationId xmlns:p14="http://schemas.microsoft.com/office/powerpoint/2010/main" val="1226524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35038" y="3034145"/>
            <a:ext cx="10864680" cy="123305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hu-HU" sz="40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>1. Fejezet</a:t>
            </a:r>
            <a:br>
              <a:rPr lang="hu-HU" sz="40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</a:br>
            <a:r>
              <a:rPr lang="hu-HU" sz="40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>A jogalkotás tartalmi kérdései</a:t>
            </a:r>
          </a:p>
        </p:txBody>
      </p:sp>
    </p:spTree>
    <p:extLst>
      <p:ext uri="{BB962C8B-B14F-4D97-AF65-F5344CB8AC3E}">
        <p14:creationId xmlns:p14="http://schemas.microsoft.com/office/powerpoint/2010/main" val="26684015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35038" y="3338945"/>
            <a:ext cx="10864680" cy="789710"/>
          </a:xfrm>
        </p:spPr>
        <p:txBody>
          <a:bodyPr>
            <a:noAutofit/>
          </a:bodyPr>
          <a:lstStyle/>
          <a:p>
            <a:pPr algn="just"/>
            <a:r>
              <a:rPr lang="hu-HU" altLang="hu-HU" sz="40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Általános jogalkalmazási ismeretek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735038" y="2686477"/>
            <a:ext cx="28985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000" b="1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4. fejezet</a:t>
            </a:r>
          </a:p>
        </p:txBody>
      </p:sp>
    </p:spTree>
    <p:extLst>
      <p:ext uri="{BB962C8B-B14F-4D97-AF65-F5344CB8AC3E}">
        <p14:creationId xmlns:p14="http://schemas.microsoft.com/office/powerpoint/2010/main" val="3905031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rtalom helye 2"/>
          <p:cNvSpPr>
            <a:spLocks noGrp="1"/>
          </p:cNvSpPr>
          <p:nvPr>
            <p:ph idx="1"/>
          </p:nvPr>
        </p:nvSpPr>
        <p:spPr>
          <a:xfrm>
            <a:off x="1847528" y="1628800"/>
            <a:ext cx="8784976" cy="4419600"/>
          </a:xfrm>
        </p:spPr>
        <p:txBody>
          <a:bodyPr rtlCol="0">
            <a:noAutofit/>
          </a:bodyPr>
          <a:lstStyle/>
          <a:p>
            <a:pPr>
              <a:spcBef>
                <a:spcPts val="737"/>
              </a:spcBef>
              <a:spcAft>
                <a:spcPts val="573"/>
              </a:spcAft>
              <a:buClr>
                <a:schemeClr val="tx1"/>
              </a:buClr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hu-HU" sz="2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Közfeladat megvalósítását szolgáló jogalkalmazó tevékenység:    </a:t>
            </a:r>
          </a:p>
          <a:p>
            <a:pPr marL="449263" indent="0">
              <a:spcBef>
                <a:spcPts val="737"/>
              </a:spcBef>
              <a:spcAft>
                <a:spcPts val="573"/>
              </a:spcAft>
              <a:buClr>
                <a:schemeClr val="tx1"/>
              </a:buClr>
              <a:buNone/>
              <a:tabLst>
                <a:tab pos="0" algn="l"/>
                <a:tab pos="541338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anyagi jogviszonyok (meghatározott jogok, illetve kötelezettségek) a döntés következményeképpen jönnek létre (konstitutív jogalkalmazói döntés).</a:t>
            </a:r>
          </a:p>
          <a:p>
            <a:pPr>
              <a:spcBef>
                <a:spcPts val="737"/>
              </a:spcBef>
              <a:spcAft>
                <a:spcPts val="573"/>
              </a:spcAft>
              <a:buClr>
                <a:schemeClr val="tx1"/>
              </a:buClr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endParaRPr 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737"/>
              </a:spcBef>
              <a:spcAft>
                <a:spcPts val="573"/>
              </a:spcAft>
              <a:buClr>
                <a:schemeClr val="tx1"/>
              </a:buClr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hu-HU" sz="2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Jogvédelmi célú jogalkalmazó tevékenység:</a:t>
            </a:r>
          </a:p>
          <a:p>
            <a:pPr marL="449263" indent="0">
              <a:spcBef>
                <a:spcPts val="737"/>
              </a:spcBef>
              <a:spcAft>
                <a:spcPts val="573"/>
              </a:spcAft>
              <a:buClr>
                <a:schemeClr val="tx1"/>
              </a:buClr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jogalkalmazó szerv döntése egy korábbi időszakot vesz alapul, egy már korábban létrejött anyagi jogi jogviszonyt, annak fennállását vagy hiányát bírálja el. A jogalkalmazó döntése nem keletkeztet új anyagi jogviszonyt, csupán megállapítja a létező jogviszonyt (deklaratív jogalkalmazói döntés).</a:t>
            </a:r>
          </a:p>
          <a:p>
            <a:pPr>
              <a:defRPr/>
            </a:pPr>
            <a:endParaRPr lang="hu-H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100140" y="359530"/>
            <a:ext cx="58761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Jogalkalmazás</a:t>
            </a:r>
          </a:p>
        </p:txBody>
      </p:sp>
    </p:spTree>
    <p:extLst>
      <p:ext uri="{BB962C8B-B14F-4D97-AF65-F5344CB8AC3E}">
        <p14:creationId xmlns:p14="http://schemas.microsoft.com/office/powerpoint/2010/main" val="22564982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03219" y="5976971"/>
            <a:ext cx="3871296" cy="688908"/>
          </a:xfrm>
        </p:spPr>
      </p:pic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975685" y="2927351"/>
            <a:ext cx="3441490" cy="68897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9461" name="Picture 4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820541" y="5949951"/>
            <a:ext cx="3738884" cy="68897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9462" name="Picture 5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815779" y="5094289"/>
            <a:ext cx="3738885" cy="68897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9463" name="Picture 6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815779" y="4238626"/>
            <a:ext cx="3738885" cy="68897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9464" name="Picture 7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847529" y="3429001"/>
            <a:ext cx="3738885" cy="68897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9465" name="Picture 8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879279" y="2565401"/>
            <a:ext cx="3738885" cy="68897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9466" name="Picture 9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891979" y="1706564"/>
            <a:ext cx="3738885" cy="68897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4" name="Téglalap 3"/>
          <p:cNvSpPr/>
          <p:nvPr/>
        </p:nvSpPr>
        <p:spPr>
          <a:xfrm>
            <a:off x="2430463" y="1879600"/>
            <a:ext cx="27126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hu-HU" sz="2000" dirty="0">
                <a:latin typeface="+mj-lt"/>
                <a:ea typeface="Microsoft YaHei" pitchFamily="2"/>
                <a:cs typeface="Microsoft YaHei" pitchFamily="2"/>
              </a:rPr>
              <a:t>Eljárás megindítása</a:t>
            </a:r>
          </a:p>
        </p:txBody>
      </p:sp>
      <p:sp>
        <p:nvSpPr>
          <p:cNvPr id="5" name="Téglalap 4"/>
          <p:cNvSpPr/>
          <p:nvPr/>
        </p:nvSpPr>
        <p:spPr>
          <a:xfrm>
            <a:off x="1907225" y="2705100"/>
            <a:ext cx="37817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hu-HU" sz="2000" dirty="0">
                <a:latin typeface="+mj-lt"/>
                <a:ea typeface="Microsoft YaHei" pitchFamily="2"/>
                <a:cs typeface="Microsoft YaHei" pitchFamily="2"/>
              </a:rPr>
              <a:t>Konkrét tényállás tisztázása</a:t>
            </a:r>
          </a:p>
        </p:txBody>
      </p:sp>
      <p:sp>
        <p:nvSpPr>
          <p:cNvPr id="6" name="Téglalap 5"/>
          <p:cNvSpPr/>
          <p:nvPr/>
        </p:nvSpPr>
        <p:spPr>
          <a:xfrm>
            <a:off x="2960688" y="3573463"/>
            <a:ext cx="14903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hu-HU" sz="2000" dirty="0">
                <a:latin typeface="+mj-lt"/>
                <a:ea typeface="Microsoft YaHei" pitchFamily="2"/>
                <a:cs typeface="Microsoft YaHei" pitchFamily="2"/>
              </a:rPr>
              <a:t>Bizonyítás</a:t>
            </a:r>
          </a:p>
        </p:txBody>
      </p:sp>
      <p:sp>
        <p:nvSpPr>
          <p:cNvPr id="7" name="Téglalap 6"/>
          <p:cNvSpPr/>
          <p:nvPr/>
        </p:nvSpPr>
        <p:spPr>
          <a:xfrm>
            <a:off x="2451101" y="4398963"/>
            <a:ext cx="2823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hu-HU" sz="2000" dirty="0">
                <a:latin typeface="+mj-lt"/>
                <a:ea typeface="Microsoft YaHei" pitchFamily="2"/>
                <a:cs typeface="Microsoft YaHei" pitchFamily="2"/>
              </a:rPr>
              <a:t>Döntés meghozatala</a:t>
            </a:r>
          </a:p>
        </p:txBody>
      </p:sp>
      <p:sp>
        <p:nvSpPr>
          <p:cNvPr id="8" name="Téglalap 7"/>
          <p:cNvSpPr/>
          <p:nvPr/>
        </p:nvSpPr>
        <p:spPr>
          <a:xfrm>
            <a:off x="2724151" y="5253038"/>
            <a:ext cx="21259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hu-HU" sz="2000" dirty="0">
                <a:latin typeface="+mj-lt"/>
                <a:ea typeface="Microsoft YaHei" pitchFamily="2"/>
                <a:cs typeface="Microsoft YaHei" pitchFamily="2"/>
              </a:rPr>
              <a:t>Döntés közlése</a:t>
            </a:r>
          </a:p>
        </p:txBody>
      </p:sp>
      <p:sp>
        <p:nvSpPr>
          <p:cNvPr id="9" name="Téglalap 8"/>
          <p:cNvSpPr/>
          <p:nvPr/>
        </p:nvSpPr>
        <p:spPr>
          <a:xfrm>
            <a:off x="2974975" y="6108700"/>
            <a:ext cx="14863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hu-HU" sz="2000" dirty="0">
                <a:latin typeface="+mj-lt"/>
                <a:ea typeface="Microsoft YaHei" pitchFamily="2"/>
                <a:cs typeface="Microsoft YaHei" pitchFamily="2"/>
              </a:rPr>
              <a:t>Ellenőrzés</a:t>
            </a:r>
          </a:p>
        </p:txBody>
      </p:sp>
      <p:sp>
        <p:nvSpPr>
          <p:cNvPr id="10" name="Téglalap 9"/>
          <p:cNvSpPr/>
          <p:nvPr/>
        </p:nvSpPr>
        <p:spPr>
          <a:xfrm>
            <a:off x="7226301" y="3054350"/>
            <a:ext cx="32255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hu-HU" sz="2000" dirty="0">
                <a:latin typeface="+mj-lt"/>
                <a:ea typeface="Microsoft YaHei" pitchFamily="2"/>
                <a:cs typeface="Microsoft YaHei" pitchFamily="2"/>
              </a:rPr>
              <a:t>Jogszabály értelmezése</a:t>
            </a:r>
          </a:p>
        </p:txBody>
      </p:sp>
      <p:sp>
        <p:nvSpPr>
          <p:cNvPr id="11" name="Téglalap 10"/>
          <p:cNvSpPr/>
          <p:nvPr/>
        </p:nvSpPr>
        <p:spPr>
          <a:xfrm>
            <a:off x="6675891" y="6094413"/>
            <a:ext cx="3878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hu-HU" sz="2000" dirty="0">
                <a:latin typeface="+mj-lt"/>
                <a:ea typeface="Microsoft YaHei" pitchFamily="2"/>
                <a:cs typeface="Microsoft YaHei" pitchFamily="2"/>
              </a:rPr>
              <a:t>Szankció, illetve végrehajtás</a:t>
            </a:r>
          </a:p>
        </p:txBody>
      </p:sp>
      <p:sp>
        <p:nvSpPr>
          <p:cNvPr id="42003" name="Egyenes összekötő 19"/>
          <p:cNvSpPr>
            <a:spLocks noChangeShapeType="1"/>
          </p:cNvSpPr>
          <p:nvPr/>
        </p:nvSpPr>
        <p:spPr bwMode="auto">
          <a:xfrm flipH="1">
            <a:off x="6456364" y="2066926"/>
            <a:ext cx="1587" cy="25368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hu-HU"/>
          </a:p>
        </p:txBody>
      </p:sp>
      <p:sp>
        <p:nvSpPr>
          <p:cNvPr id="42004" name="Egyenes összekötő 20"/>
          <p:cNvSpPr>
            <a:spLocks noChangeShapeType="1"/>
          </p:cNvSpPr>
          <p:nvPr/>
        </p:nvSpPr>
        <p:spPr bwMode="auto">
          <a:xfrm flipH="1">
            <a:off x="5549900" y="4584700"/>
            <a:ext cx="908050" cy="190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hu-HU"/>
          </a:p>
        </p:txBody>
      </p:sp>
      <p:sp>
        <p:nvSpPr>
          <p:cNvPr id="42005" name="Egyenes összekötő 21"/>
          <p:cNvSpPr>
            <a:spLocks noChangeShapeType="1"/>
          </p:cNvSpPr>
          <p:nvPr/>
        </p:nvSpPr>
        <p:spPr bwMode="auto">
          <a:xfrm flipH="1">
            <a:off x="5630864" y="2068513"/>
            <a:ext cx="827087" cy="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hu-HU"/>
          </a:p>
        </p:txBody>
      </p:sp>
      <p:sp>
        <p:nvSpPr>
          <p:cNvPr id="42006" name="Egyenes összekötő 22"/>
          <p:cNvSpPr>
            <a:spLocks noChangeShapeType="1"/>
          </p:cNvSpPr>
          <p:nvPr/>
        </p:nvSpPr>
        <p:spPr bwMode="auto">
          <a:xfrm>
            <a:off x="6456364" y="3278189"/>
            <a:ext cx="473075" cy="1587"/>
          </a:xfrm>
          <a:prstGeom prst="line">
            <a:avLst/>
          </a:prstGeom>
          <a:noFill/>
          <a:ln w="57240">
            <a:solidFill>
              <a:srgbClr val="000000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hu-HU"/>
          </a:p>
        </p:txBody>
      </p:sp>
      <p:sp>
        <p:nvSpPr>
          <p:cNvPr id="42007" name="Egyenes összekötő 23"/>
          <p:cNvSpPr>
            <a:spLocks noChangeShapeType="1"/>
          </p:cNvSpPr>
          <p:nvPr/>
        </p:nvSpPr>
        <p:spPr bwMode="auto">
          <a:xfrm>
            <a:off x="5586413" y="6319839"/>
            <a:ext cx="1084262" cy="1587"/>
          </a:xfrm>
          <a:prstGeom prst="line">
            <a:avLst/>
          </a:prstGeom>
          <a:noFill/>
          <a:ln w="57240">
            <a:solidFill>
              <a:srgbClr val="000000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hu-HU"/>
          </a:p>
        </p:txBody>
      </p:sp>
      <p:sp>
        <p:nvSpPr>
          <p:cNvPr id="24" name="Téglalap 23"/>
          <p:cNvSpPr/>
          <p:nvPr/>
        </p:nvSpPr>
        <p:spPr>
          <a:xfrm>
            <a:off x="3100140" y="359530"/>
            <a:ext cx="58761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jogalkalmazás folyamata</a:t>
            </a:r>
          </a:p>
        </p:txBody>
      </p:sp>
    </p:spTree>
    <p:extLst>
      <p:ext uri="{BB962C8B-B14F-4D97-AF65-F5344CB8AC3E}">
        <p14:creationId xmlns:p14="http://schemas.microsoft.com/office/powerpoint/2010/main" val="5832021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35038" y="3338945"/>
            <a:ext cx="10864680" cy="789710"/>
          </a:xfrm>
        </p:spPr>
        <p:txBody>
          <a:bodyPr>
            <a:noAutofit/>
          </a:bodyPr>
          <a:lstStyle/>
          <a:p>
            <a:pPr algn="just"/>
            <a:r>
              <a:rPr lang="hu-HU" altLang="hu-HU" sz="40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közigazgatási hatósági eljárás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735038" y="2686477"/>
            <a:ext cx="28985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000" b="1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5. fejezet</a:t>
            </a:r>
          </a:p>
        </p:txBody>
      </p:sp>
    </p:spTree>
    <p:extLst>
      <p:ext uri="{BB962C8B-B14F-4D97-AF65-F5344CB8AC3E}">
        <p14:creationId xmlns:p14="http://schemas.microsoft.com/office/powerpoint/2010/main" val="7358442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03512" y="1464875"/>
            <a:ext cx="8856984" cy="54006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közigazgatási hatósági jogalkalmazás a közigazgatási jogalkalmazásnál szűkebb fogalom;</a:t>
            </a:r>
          </a:p>
          <a:p>
            <a:pPr marL="0" indent="0" algn="just">
              <a:buNone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Rendkívül fontos, hogy a közigazgatási eljárási szabályok ne legyenek túl bonyolultak, ne okozzanak felesleges terheket a hatóságok és az ügyfelek számára, gyorsan és egyszerűen lefolytathatók, kiszámíthatók legyenek;</a:t>
            </a:r>
          </a:p>
          <a:p>
            <a:pPr marL="0" indent="0" algn="just">
              <a:buNone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közigazgatási jog területén is beszélhetünk anyagi jogi és eljárási jogi szabályokról;</a:t>
            </a:r>
          </a:p>
          <a:p>
            <a:pPr marL="0" indent="0" algn="just">
              <a:buNone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Ugyanakkor a közigazgatási jogban némiképp speciálisan alakul az anyagi és az alaki szabályok egymáshoz való viszonya: noha általános anyagi kódexünk nincs, egy általános alaki jogi, eljárási jogszabályunk van, mégpedig a 2018. január 1. napjától az általános közigazgatási rendtartásról szóló 2016. évi CL. törvény (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.) rendelkezései alkalmazandók.</a:t>
            </a:r>
          </a:p>
          <a:p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2207568" y="115074"/>
            <a:ext cx="750113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közigazgatási hatósági eljárás rendszertani jellemzői</a:t>
            </a:r>
          </a:p>
        </p:txBody>
      </p:sp>
    </p:spTree>
    <p:extLst>
      <p:ext uri="{BB962C8B-B14F-4D97-AF65-F5344CB8AC3E}">
        <p14:creationId xmlns:p14="http://schemas.microsoft.com/office/powerpoint/2010/main" val="41515325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847528" y="1628800"/>
            <a:ext cx="8496944" cy="4419600"/>
          </a:xfrm>
        </p:spPr>
        <p:txBody>
          <a:bodyPr>
            <a:noAutofit/>
          </a:bodyPr>
          <a:lstStyle/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közigazgatási eljárás a jogi hatás kiváltására alkalmas döntések, az aktusok előkészítésének, meghozatalának és érvényesítésének alaki rendje, vagyis az aktusok megalkotásának szabályozott folyamata az egyes közigazgatási szervek eljárásának rendje.</a:t>
            </a:r>
          </a:p>
          <a:p>
            <a:pPr marL="0" indent="0" algn="just">
              <a:buNone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eljárások mindig eljárási cselekmények láncolatából állnak össze. </a:t>
            </a:r>
          </a:p>
          <a:p>
            <a:pPr marL="0" indent="0" algn="just">
              <a:buNone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közigazgatási hatósági eljárás ennek megfelelően a közigazgatási szervek közül a hatósági jogkörrel felruházott hatóságok, valamint a velük kapcsolatba kerülő ügyfelek, illetve egyéb személyek olyan eljárási cselekményeinek az összessége, amelynek szabályai 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Ákr.-ben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vagy egyéb közigazgatási jogszabályban meghatározottak.</a:t>
            </a:r>
          </a:p>
          <a:p>
            <a:endParaRPr lang="hu-H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722418" y="319172"/>
            <a:ext cx="67471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közigazgatási  hatósági eljárás és eljárásjog fogalma</a:t>
            </a:r>
          </a:p>
        </p:txBody>
      </p:sp>
    </p:spTree>
    <p:extLst>
      <p:ext uri="{BB962C8B-B14F-4D97-AF65-F5344CB8AC3E}">
        <p14:creationId xmlns:p14="http://schemas.microsoft.com/office/powerpoint/2010/main" val="34930321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631504" y="1556792"/>
            <a:ext cx="8928992" cy="4536504"/>
          </a:xfrm>
        </p:spPr>
        <p:txBody>
          <a:bodyPr>
            <a:normAutofit/>
          </a:bodyPr>
          <a:lstStyle/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közigazgatási eljárásjogunk szabályozásának története különböző törvények elfogadásában öltött testet az 1950-es évektől napjainkig. Az Et., az Áe., a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Ket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., majd 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a szabályozás módszere tekintetében is egymásra épülő jogszabálynak tekinthető: az Et., illetve az Áe. egy rendkívül rövid, könnyen alkalmazható, egyszerű nyelvezetű törvény volt;</a:t>
            </a:r>
          </a:p>
          <a:p>
            <a:pPr marL="0" indent="0" algn="just">
              <a:buNone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kilencvenes évek második felében egyre inkább felerősödött a közigazgatási eljárási szabályok újragondolásának igénye;</a:t>
            </a:r>
          </a:p>
          <a:p>
            <a:pPr marL="0" indent="0" algn="just">
              <a:buNone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A rendszerváltást követően jelentősen megváltozott a magyar közigazgatás.</a:t>
            </a:r>
          </a:p>
          <a:p>
            <a:pPr marL="0" indent="0">
              <a:buNone/>
            </a:pPr>
            <a:endParaRPr lang="hu-H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1516842" y="372173"/>
            <a:ext cx="91583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28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5.1. alfejezet</a:t>
            </a:r>
          </a:p>
          <a:p>
            <a:pPr algn="ctr"/>
            <a:r>
              <a:rPr lang="hu-HU" altLang="hu-HU" sz="28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</a:t>
            </a:r>
            <a:r>
              <a:rPr lang="hu-HU" altLang="hu-HU" sz="2800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</a:t>
            </a:r>
            <a:r>
              <a:rPr lang="hu-HU" altLang="hu-HU" sz="28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megalkotásának előzményei</a:t>
            </a:r>
            <a:endParaRPr lang="hu-HU" sz="28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519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820590" y="1844824"/>
            <a:ext cx="8363272" cy="44196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2000-es évek elején kidolgozásra kerültek egy új eljárási kódex szabályai. A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Ket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igyekezett az Áe. korábbi struktúráját és alapintézményeit megőrizni, azonban a „túlszabályozás” csapdájába esett.</a:t>
            </a:r>
          </a:p>
          <a:p>
            <a:pPr marL="0" indent="0" algn="just">
              <a:buNone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2014-2020: Közigazgatás- és Közszolgáltatás-fejlesztési Stratégia.</a:t>
            </a:r>
          </a:p>
          <a:p>
            <a:pPr marL="0" indent="0" algn="just">
              <a:buNone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nagymértékben épít a korábbi jól bevált jogintézmények és szabályok átvételére, csak lényegesen egyszerűbb formában, a jogalkotó tényleges általános kódex megalkotását tűzte ki célul.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közigazgatási eljárásjog egyes irányadó jogintézményeinek, alapelveinek kimunkálása megjelenik a nemzetközi és az uniós dokumentumokban is (pl.: Alapjogi Charta, A helyes hivatali magatartás európai kódexe, az uniós és a nemzetközi esetjog).</a:t>
            </a: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hu-H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3100140" y="430008"/>
            <a:ext cx="58041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</a:t>
            </a:r>
            <a:r>
              <a:rPr lang="hu-HU" altLang="hu-HU" sz="3200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</a:t>
            </a:r>
            <a:r>
              <a:rPr lang="hu-HU" alt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megalkotásának előzményei</a:t>
            </a:r>
            <a:endParaRPr lang="hu-HU" sz="32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3748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602754" y="1628800"/>
            <a:ext cx="8965260" cy="4419600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ún. alapelv csoportokat nevesít, amelyen belül néhol további alapelveket, illetve irányadó szabályokat fogalmaz meg. 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71463" indent="0" algn="just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Ennek megfelelően </a:t>
            </a: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</a:t>
            </a:r>
            <a:r>
              <a:rPr lang="hu-HU" altLang="hu-HU" sz="2000" b="1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</a:t>
            </a: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által nevesített alapelv csoportok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az alábbiak:</a:t>
            </a:r>
          </a:p>
          <a:p>
            <a:pPr marL="271463" indent="0" algn="just">
              <a:buNone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jogszerűség elve;</a:t>
            </a: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</a:t>
            </a:r>
            <a:r>
              <a:rPr lang="hu-HU" altLang="hu-HU" sz="2000" b="1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hivatalbóliság</a:t>
            </a: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elve;</a:t>
            </a: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hatékonyság elve;</a:t>
            </a: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ügyfélre vonatkozó alapelvek;</a:t>
            </a: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jóhiszeműség elve és a bizalmi elv.</a:t>
            </a: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183298" y="430349"/>
            <a:ext cx="58041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</a:t>
            </a:r>
            <a:r>
              <a:rPr lang="hu-HU" altLang="hu-HU" sz="3600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</a:t>
            </a:r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alapelvei</a:t>
            </a:r>
            <a:endParaRPr lang="hu-HU" sz="3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3540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343891" y="978987"/>
            <a:ext cx="9725891" cy="5754321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60000"/>
              </a:lnSpc>
              <a:spcBef>
                <a:spcPts val="0"/>
              </a:spcBef>
              <a:buNone/>
              <a:defRPr/>
            </a:pPr>
            <a:r>
              <a:rPr lang="hu-HU" sz="6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1. A jogszerűség elve </a:t>
            </a:r>
          </a:p>
          <a:p>
            <a:pPr marL="0" indent="0" algn="just">
              <a:lnSpc>
                <a:spcPct val="140000"/>
              </a:lnSpc>
              <a:spcBef>
                <a:spcPts val="0"/>
              </a:spcBef>
              <a:buNone/>
              <a:defRPr/>
            </a:pPr>
            <a:r>
              <a:rPr lang="hu-HU" sz="6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</a:t>
            </a:r>
            <a:r>
              <a:rPr lang="hu-HU" sz="6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sz="6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leszögezi, hogy a közigazgatási hatóság jogszabály felhatalmazása alapján, hatáskörét a jogszabály keretei között, rendeltetésszerűen gyakorolva jár el. </a:t>
            </a:r>
          </a:p>
          <a:p>
            <a:pPr marL="0" algn="just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hu-HU" sz="6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 a hatásköre gyakorlása során</a:t>
            </a:r>
          </a:p>
          <a:p>
            <a:pPr marL="0" algn="just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hu-HU" sz="6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szakszerűség, az egyszerűség, </a:t>
            </a:r>
          </a:p>
          <a:p>
            <a:pPr marL="0" algn="just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hu-HU" sz="6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ügyféllel való együttműködés és </a:t>
            </a:r>
          </a:p>
          <a:p>
            <a:pPr marL="0" algn="just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hu-HU" sz="6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jóhiszeműség követelményeinek megfelelően,</a:t>
            </a:r>
          </a:p>
          <a:p>
            <a:pPr marL="0" algn="just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hu-HU" sz="6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törvény előtti egyenlőség és az egyenlő bánásmód követelményét megtartva, indokolatlan megkülönböztetés és részrehajlás nélkül,</a:t>
            </a:r>
          </a:p>
          <a:p>
            <a:pPr marL="0" algn="just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hu-HU" sz="6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jogszabályban meghatározott határidőn belül, </a:t>
            </a:r>
            <a:r>
              <a:rPr lang="hu-HU" sz="6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észszerű</a:t>
            </a:r>
            <a:r>
              <a:rPr lang="hu-HU" sz="6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időben jár el.</a:t>
            </a: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buNone/>
              <a:defRPr/>
            </a:pPr>
            <a:r>
              <a:rPr lang="hu-HU" sz="6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 A </a:t>
            </a:r>
            <a:r>
              <a:rPr lang="hu-HU" sz="6400" b="1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hivatalbóliság</a:t>
            </a:r>
            <a:r>
              <a:rPr lang="hu-HU" sz="6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elve</a:t>
            </a:r>
          </a:p>
          <a:p>
            <a:pPr marL="0" indent="0" algn="just">
              <a:lnSpc>
                <a:spcPct val="140000"/>
              </a:lnSpc>
              <a:spcBef>
                <a:spcPts val="0"/>
              </a:spcBef>
              <a:buNone/>
              <a:defRPr/>
            </a:pPr>
            <a:r>
              <a:rPr lang="hu-HU" sz="6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</a:t>
            </a:r>
            <a:r>
              <a:rPr lang="hu-HU" sz="6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hivatalbóliság</a:t>
            </a:r>
            <a:r>
              <a:rPr lang="hu-HU" sz="6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, vagy más néven ex </a:t>
            </a:r>
            <a:r>
              <a:rPr lang="hu-HU" sz="6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officio</a:t>
            </a:r>
            <a:r>
              <a:rPr lang="hu-HU" sz="6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alapelve szerint az ügy ura a hatóság. Ez közelebbről azt jelenti, hogy a hatóság</a:t>
            </a:r>
          </a:p>
          <a:p>
            <a:pPr marL="0" algn="just">
              <a:lnSpc>
                <a:spcPct val="14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hu-HU" sz="6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kizárólag kérelemre indítható eljárások kivételével hivatalból eljárást indíthat,</a:t>
            </a:r>
          </a:p>
          <a:p>
            <a:pPr marL="0" algn="just">
              <a:lnSpc>
                <a:spcPct val="14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hu-HU" sz="6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kérelemre indult eljárást jogszabályban meghatározott feltételek fennállása esetén folytathatja, </a:t>
            </a:r>
          </a:p>
          <a:p>
            <a:pPr marL="0" algn="just">
              <a:lnSpc>
                <a:spcPct val="14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hu-HU" sz="6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hivatalból állapítja meg a tényállást, határozza meg a bizonyítás módját és terjedelmét, </a:t>
            </a:r>
          </a:p>
          <a:p>
            <a:pPr marL="0" algn="just">
              <a:lnSpc>
                <a:spcPct val="14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hu-HU" sz="6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törvény keretei között felülvizsgálhatja a saját és a felügyelete alá tartozó hatóság döntését és eljárását.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hu-HU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100140" y="332657"/>
            <a:ext cx="58041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altLang="hu-HU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Ákr</a:t>
            </a:r>
            <a:r>
              <a:rPr lang="hu-HU" altLang="hu-H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alapelvei</a:t>
            </a:r>
            <a:endParaRPr lang="hu-H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183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279650" y="1916114"/>
            <a:ext cx="7931150" cy="3889375"/>
          </a:xfrm>
        </p:spPr>
        <p:txBody>
          <a:bodyPr/>
          <a:lstStyle/>
          <a:p>
            <a:pPr marL="0" indent="0">
              <a:lnSpc>
                <a:spcPct val="130000"/>
              </a:lnSpc>
              <a:spcBef>
                <a:spcPts val="650"/>
              </a:spcBef>
              <a:buClr>
                <a:schemeClr val="tx1"/>
              </a:buClr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hu-HU" altLang="hu-HU" sz="2400" dirty="0">
              <a:latin typeface="+mj-lt"/>
              <a:ea typeface="Verdana" panose="020B0604030504040204" pitchFamily="34" charset="0"/>
            </a:endParaRPr>
          </a:p>
          <a:p>
            <a:pPr marL="0" indent="0">
              <a:lnSpc>
                <a:spcPct val="130000"/>
              </a:lnSpc>
              <a:spcBef>
                <a:spcPts val="650"/>
              </a:spcBef>
              <a:buClr>
                <a:schemeClr val="tx1"/>
              </a:buClr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hu-HU" sz="2400" dirty="0">
                <a:latin typeface="+mj-lt"/>
                <a:ea typeface="Verdana" panose="020B0604030504040204" pitchFamily="34" charset="0"/>
              </a:rPr>
              <a:t>A társadalmi normák olyan </a:t>
            </a:r>
            <a:r>
              <a:rPr lang="hu-HU" altLang="hu-HU" sz="2400" b="1" dirty="0">
                <a:latin typeface="+mj-lt"/>
                <a:ea typeface="Verdana" panose="020B0604030504040204" pitchFamily="34" charset="0"/>
              </a:rPr>
              <a:t>magatartás-előírások</a:t>
            </a:r>
            <a:r>
              <a:rPr lang="hu-HU" altLang="hu-HU" sz="2400" dirty="0">
                <a:latin typeface="+mj-lt"/>
                <a:ea typeface="Verdana" panose="020B0604030504040204" pitchFamily="34" charset="0"/>
              </a:rPr>
              <a:t>, amelyek a </a:t>
            </a:r>
            <a:r>
              <a:rPr lang="hu-HU" altLang="hu-HU" sz="2400" b="1" dirty="0">
                <a:latin typeface="+mj-lt"/>
                <a:ea typeface="Verdana" panose="020B0604030504040204" pitchFamily="34" charset="0"/>
              </a:rPr>
              <a:t>lehetséges magatartások közül előírják a helyeset</a:t>
            </a:r>
            <a:r>
              <a:rPr lang="hu-HU" altLang="hu-HU" sz="2400" dirty="0">
                <a:latin typeface="+mj-lt"/>
                <a:ea typeface="Verdana" panose="020B0604030504040204" pitchFamily="34" charset="0"/>
              </a:rPr>
              <a:t> és a követendőt, és az előírás be nem tartása esetére </a:t>
            </a:r>
            <a:r>
              <a:rPr lang="hu-HU" altLang="hu-HU" sz="2400" b="1" dirty="0">
                <a:latin typeface="+mj-lt"/>
                <a:ea typeface="Verdana" panose="020B0604030504040204" pitchFamily="34" charset="0"/>
              </a:rPr>
              <a:t>hátrányos következményt (szankciót) helyeznek kilátásba</a:t>
            </a:r>
            <a:r>
              <a:rPr lang="hu-HU" altLang="hu-HU" sz="2400" dirty="0">
                <a:latin typeface="+mj-lt"/>
                <a:ea typeface="Verdana" panose="020B0604030504040204" pitchFamily="34" charset="0"/>
              </a:rPr>
              <a:t>.</a:t>
            </a:r>
          </a:p>
          <a:p>
            <a:pPr>
              <a:lnSpc>
                <a:spcPct val="8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hu-HU" altLang="hu-HU" sz="2400" dirty="0">
              <a:latin typeface="+mj-lt"/>
              <a:ea typeface="Verdana" panose="020B0604030504040204" pitchFamily="34" charset="0"/>
            </a:endParaRP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095392" y="456414"/>
            <a:ext cx="629966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hu-HU" altLang="hu-HU" sz="36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A jogalkotás tartalmi kérdései 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2279577" y="1743200"/>
            <a:ext cx="64801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 társadalmi norma fogalma:</a:t>
            </a:r>
          </a:p>
        </p:txBody>
      </p:sp>
    </p:spTree>
    <p:extLst>
      <p:ext uri="{BB962C8B-B14F-4D97-AF65-F5344CB8AC3E}">
        <p14:creationId xmlns:p14="http://schemas.microsoft.com/office/powerpoint/2010/main" val="98113047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4000" y="1307367"/>
            <a:ext cx="9144000" cy="532710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hu-HU" sz="16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 A hatékonyság elve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hu-HU" sz="16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indent="12700">
              <a:spcBef>
                <a:spcPts val="0"/>
              </a:spcBef>
              <a:buNone/>
              <a:defRPr/>
            </a:pPr>
            <a:r>
              <a:rPr 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</a:t>
            </a:r>
            <a:r>
              <a:rPr lang="hu-HU" sz="16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szerint a hatóság a hatékonyság érdekében úgy szervezi meg a tevékenységét, hogy az az eljárás valamennyi résztvevőjének a legkevesebb költséget okozza, és az eljárás a lehető leggyorsabban lezárható legyen. 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hu-HU" sz="16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hu-HU" altLang="hu-HU" sz="16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4. Az ügyfélre vonatkozó alapelvek</a:t>
            </a:r>
          </a:p>
          <a:p>
            <a:pPr marL="0" indent="0">
              <a:spcBef>
                <a:spcPct val="0"/>
              </a:spcBef>
              <a:buNone/>
            </a:pPr>
            <a:endParaRPr lang="hu-HU" altLang="hu-HU" sz="1600" b="1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indent="12700">
              <a:spcBef>
                <a:spcPct val="0"/>
              </a:spcBef>
              <a:buNone/>
            </a:pP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ügyfél az eljárás során bármikor nyilatkozatot, észrevételt tehet.</a:t>
            </a:r>
          </a:p>
          <a:p>
            <a:pPr indent="12700">
              <a:spcBef>
                <a:spcPct val="0"/>
              </a:spcBef>
              <a:buNone/>
            </a:pP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hatóság biztosítja</a:t>
            </a:r>
          </a:p>
          <a:p>
            <a:pPr indent="-165100">
              <a:spcBef>
                <a:spcPct val="0"/>
              </a:spcBef>
              <a:buNone/>
            </a:pP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a) az ügyfél, továbbá</a:t>
            </a:r>
          </a:p>
          <a:p>
            <a:pPr indent="-165100">
              <a:spcBef>
                <a:spcPct val="0"/>
              </a:spcBef>
              <a:buNone/>
            </a:pP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b) a tanú, a hatósági tanú, a szakértő, a tolmács, a szemletárgy birtokosa és az ügyfél képviselője számára, hogy jogaikat és kötelezettségeiket megismerhessék, és előmozdítja az ügyféli jogok gyakorlását.</a:t>
            </a:r>
          </a:p>
          <a:p>
            <a:pPr marL="0" indent="0">
              <a:spcBef>
                <a:spcPct val="0"/>
              </a:spcBef>
              <a:buNone/>
            </a:pPr>
            <a:endParaRPr lang="hu-HU" altLang="hu-HU" sz="16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hu-HU" altLang="hu-HU" sz="16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5. A jóhiszeműség elve és a bizalmi elv</a:t>
            </a:r>
          </a:p>
          <a:p>
            <a:pPr marL="0" indent="0">
              <a:spcBef>
                <a:spcPct val="0"/>
              </a:spcBef>
              <a:buNone/>
            </a:pPr>
            <a:endParaRPr lang="hu-HU" altLang="hu-HU" sz="1600" b="1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indent="-165100">
              <a:spcBef>
                <a:spcPct val="0"/>
              </a:spcBef>
            </a:pP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eljárás valamennyi résztvevője köteles jóhiszeműen eljárni és a többi résztvevővel együttműködni.</a:t>
            </a:r>
          </a:p>
          <a:p>
            <a:pPr indent="-165100">
              <a:spcBef>
                <a:spcPct val="0"/>
              </a:spcBef>
            </a:pP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Senkinek a magatartása nem irányulhat a hatóság megtévesztésére vagy a döntéshozatal, illetve a végrehajtás indokolatlan késleltetésére.</a:t>
            </a:r>
          </a:p>
          <a:p>
            <a:pPr indent="-165100">
              <a:spcBef>
                <a:spcPct val="0"/>
              </a:spcBef>
            </a:pP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ügyfél és az eljárás egyéb résztvevője jóhiszeműségét az eljárásban vélelmezni kell.</a:t>
            </a:r>
          </a:p>
          <a:p>
            <a:pPr indent="12700">
              <a:spcBef>
                <a:spcPct val="0"/>
              </a:spcBef>
              <a:buNone/>
            </a:pP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rosszhiszeműség bizonyítása a hatóságot terheli.</a:t>
            </a:r>
          </a:p>
          <a:p>
            <a:pPr marL="0" indent="0">
              <a:buNone/>
            </a:pPr>
            <a:endParaRPr lang="hu-H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100140" y="330518"/>
            <a:ext cx="58041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</a:t>
            </a:r>
            <a:r>
              <a:rPr lang="hu-HU" altLang="hu-HU" sz="3600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</a:t>
            </a:r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alapelvei</a:t>
            </a:r>
            <a:endParaRPr lang="hu-HU" sz="3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229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847528" y="1307366"/>
            <a:ext cx="8820472" cy="521797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jogszabály hatálya mindig azt mutatja meg azt, hogy egy adott jogszabályt milyen körben kell alkalmazni.</a:t>
            </a:r>
          </a:p>
          <a:p>
            <a:pPr marL="0" indent="0" algn="just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hatály fajtái 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Ákr.-ben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1. tárgyi:</a:t>
            </a:r>
          </a:p>
          <a:p>
            <a:pPr marL="355600" indent="0" algn="just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ez alapján dönthető el, hogy milyen típusú ügyek tartoznak 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hatálya alá.</a:t>
            </a:r>
          </a:p>
          <a:p>
            <a:pPr marL="0" indent="0" algn="just">
              <a:buNone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2.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 </a:t>
            </a: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alanyi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:</a:t>
            </a:r>
          </a:p>
          <a:p>
            <a:pPr marL="355600" indent="0" algn="just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azt mutatja meg, hogy milyen eljárási szereplőkre kell alkalmazni 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szabályait. </a:t>
            </a:r>
          </a:p>
          <a:p>
            <a:pPr marL="0" indent="0" algn="just">
              <a:buNone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3. területi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:</a:t>
            </a:r>
          </a:p>
          <a:p>
            <a:pPr marL="355600" indent="0" algn="just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esetében is azt jelenti, hogy pontosan hol, mely területen kell alkalmazni a törvényünket.</a:t>
            </a:r>
          </a:p>
          <a:p>
            <a:pPr marL="0" indent="0" algn="just">
              <a:buNone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4. időbeli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:</a:t>
            </a:r>
            <a:endParaRPr lang="hu-HU" altLang="hu-HU" sz="2000" b="1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55600" indent="0" algn="just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azt mutatja meg, hogy mikortól kell alkalmazni az adott jogszabályt. </a:t>
            </a:r>
          </a:p>
          <a:p>
            <a:pPr marL="0" indent="0">
              <a:buNone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073973" y="330518"/>
            <a:ext cx="58041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</a:t>
            </a:r>
            <a:r>
              <a:rPr lang="hu-HU" altLang="hu-HU" sz="3600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</a:t>
            </a:r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hatálya</a:t>
            </a:r>
            <a:endParaRPr lang="hu-HU" sz="3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83754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631504" y="1745334"/>
            <a:ext cx="8928992" cy="5112666"/>
          </a:xfrm>
        </p:spPr>
        <p:txBody>
          <a:bodyPr>
            <a:noAutofit/>
          </a:bodyPr>
          <a:lstStyle/>
          <a:p>
            <a:pPr algn="just" eaLnBrk="1" hangingPunct="1">
              <a:buFont typeface="Arial" charset="0"/>
              <a:buChar char="•"/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hatáskör arra a kérdésre ad választ, hogy valamely ügycsoportban milyen típusú és milyen szintű közigazgatási szerv jár el, a hatóság hatáskörét mindig jogszabály állapítja meg.</a:t>
            </a:r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illetékesség azt mutatja meg, hogy az azonos hatáskörű hatóságok közül melyik jár el. 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általános illetékességi okok az alábbiak: ha jogszabály másként nem rendelkezik, az azonos hatáskörű hatóságok közül az jár el, amelynek illetékességi területén</a:t>
            </a:r>
          </a:p>
          <a:p>
            <a:pPr lvl="1" algn="just">
              <a:spcBef>
                <a:spcPts val="0"/>
              </a:spcBef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ügy tárgyát képező ingatlan fekszik, ennek hiányában</a:t>
            </a:r>
          </a:p>
          <a:p>
            <a:pPr lvl="1" algn="just">
              <a:spcBef>
                <a:spcPts val="0"/>
              </a:spcBef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tevékenységet gyakorolják vagy gyakorolni kívánják, ennek hiányában</a:t>
            </a:r>
          </a:p>
          <a:p>
            <a:pPr lvl="1" algn="just">
              <a:spcBef>
                <a:spcPts val="0"/>
              </a:spcBef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jogellenes magatartást elkövették.</a:t>
            </a:r>
          </a:p>
          <a:p>
            <a:pPr algn="just">
              <a:spcBef>
                <a:spcPts val="0"/>
              </a:spcBef>
              <a:defRPr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Speciális illetékességi oknak tekinthető pl., hogy  amennyiben az ügyfél lakóhelye ismeretlen vagy nem rendelkezik magyarországi lakóhellyel vagy értesítési címmel, az illetékességet az ügyfél utolsó ismert hazai lakcíme alapján kell megállapítani.</a:t>
            </a:r>
          </a:p>
        </p:txBody>
      </p:sp>
      <p:sp>
        <p:nvSpPr>
          <p:cNvPr id="5" name="Téglalap 4"/>
          <p:cNvSpPr/>
          <p:nvPr/>
        </p:nvSpPr>
        <p:spPr>
          <a:xfrm>
            <a:off x="1898073" y="199463"/>
            <a:ext cx="866242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28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5.2. alfejezet</a:t>
            </a:r>
          </a:p>
          <a:p>
            <a:pPr algn="ctr"/>
            <a:r>
              <a:rPr lang="hu-HU" altLang="hu-HU" sz="28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Alapvető rendelkezések az </a:t>
            </a:r>
            <a:r>
              <a:rPr lang="hu-HU" altLang="hu-HU" sz="2800" kern="0" dirty="0" err="1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Ákr-ben</a:t>
            </a:r>
            <a:endParaRPr lang="hu-HU" altLang="hu-HU" sz="2800" kern="0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hu-HU" altLang="hu-HU" sz="28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hatáskör, illetékesség szabályai</a:t>
            </a:r>
            <a:endParaRPr lang="hu-HU" sz="2800" kern="0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76583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285667" y="1700808"/>
            <a:ext cx="7467600" cy="4419600"/>
          </a:xfrm>
        </p:spPr>
        <p:txBody>
          <a:bodyPr/>
          <a:lstStyle/>
          <a:p>
            <a:pPr marL="0" indent="0" algn="just">
              <a:buNone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Egyes kapcsolódó eljárási cselekmények:</a:t>
            </a:r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Eljárási kötelezettség,</a:t>
            </a:r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Áttétel,</a:t>
            </a:r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Megkeresés,</a:t>
            </a:r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Eljárás az illetékességi területen kívül,</a:t>
            </a:r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Hatásköri, illetékességi vita.</a:t>
            </a:r>
          </a:p>
          <a:p>
            <a:pPr marL="0" indent="0">
              <a:buNone/>
            </a:pP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117381" y="500479"/>
            <a:ext cx="58041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hatáskör, illetékesség szabályai</a:t>
            </a:r>
            <a:endParaRPr lang="hu-HU" sz="3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85181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285667" y="1628800"/>
            <a:ext cx="7467600" cy="44196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kizárás azt jelenti, hogy a hatóság vagy valamely képviselője, illetve az eljárás valamely egyéb résztvevője (pl. tanú, szakértő) valamilyen okból nem vehet részt az eljárásban.</a:t>
            </a:r>
          </a:p>
          <a:p>
            <a:pPr marL="0" indent="0" algn="just">
              <a:buNone/>
              <a:defRPr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kizárási okok:</a:t>
            </a:r>
          </a:p>
          <a:p>
            <a:pPr algn="just">
              <a:buFont typeface="Arial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Relatív okok,</a:t>
            </a:r>
          </a:p>
          <a:p>
            <a:pPr algn="just">
              <a:buFont typeface="Arial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Abszolút okok.</a:t>
            </a:r>
          </a:p>
          <a:p>
            <a:pPr marL="0" indent="0" algn="just">
              <a:buNone/>
              <a:defRPr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A kizárással érintett személyi kör:</a:t>
            </a:r>
          </a:p>
          <a:p>
            <a:pPr algn="just">
              <a:buFont typeface="Arial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ügyintéző,</a:t>
            </a:r>
          </a:p>
          <a:p>
            <a:pPr algn="just">
              <a:buFont typeface="Arial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hatóság.</a:t>
            </a:r>
          </a:p>
          <a:p>
            <a:pPr marL="0" indent="0">
              <a:buNone/>
            </a:pP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117381" y="334398"/>
            <a:ext cx="58041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kizárás szabályai</a:t>
            </a:r>
            <a:endParaRPr lang="hu-HU" sz="3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74948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34991" y="1484784"/>
            <a:ext cx="8568952" cy="504056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1800" dirty="0">
                <a:latin typeface="Verdana"/>
                <a:ea typeface="Verdana"/>
                <a:cs typeface="Times New Roman"/>
              </a:rPr>
              <a:t>A hatóság írásban, a digitális államról és a digitális szolgáltatások nyújtásának egyes szabályairól szóló törvényben meghatározott elektronikus úton (együtt: írásban) vagy</a:t>
            </a:r>
          </a:p>
          <a:p>
            <a:pPr marL="0" indent="0" algn="just">
              <a:spcBef>
                <a:spcPct val="0"/>
              </a:spcBef>
              <a:buNone/>
            </a:pPr>
            <a:endParaRPr lang="hu-HU" altLang="hu-HU" sz="1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r>
              <a:rPr lang="hu-HU" altLang="hu-HU" sz="1800" dirty="0">
                <a:latin typeface="Verdana"/>
                <a:ea typeface="Verdana"/>
                <a:cs typeface="Times New Roman"/>
              </a:rPr>
              <a:t>személyesen</a:t>
            </a:r>
            <a:r>
              <a:rPr lang="hu-HU" altLang="hu-HU" sz="1800" dirty="0">
                <a:ea typeface="+mn-lt"/>
                <a:cs typeface="Times New Roman"/>
              </a:rPr>
              <a:t> </a:t>
            </a:r>
            <a:r>
              <a:rPr lang="hu-HU" sz="1800" dirty="0">
                <a:ea typeface="+mn-lt"/>
                <a:cs typeface="+mn-lt"/>
              </a:rPr>
              <a:t>- ideértve az összeköttetés közvetlenségét, kölcsönösségét, folyamatos kép- és hangkapcsolatot biztosító telekommunikációs eszköz alkalmazását, ha az az adott eljárási cselekmény lefolytatására alkalmas -, illetve </a:t>
            </a:r>
            <a:r>
              <a:rPr lang="hu-HU" altLang="hu-HU" sz="1800" dirty="0">
                <a:ea typeface="+mn-lt"/>
                <a:cs typeface="Times New Roman"/>
              </a:rPr>
              <a:t>írásbelinek</a:t>
            </a:r>
            <a:r>
              <a:rPr lang="hu-HU" altLang="hu-HU" sz="1800" dirty="0">
                <a:latin typeface="Verdana"/>
                <a:ea typeface="Verdana"/>
                <a:cs typeface="Times New Roman"/>
              </a:rPr>
              <a:t> nem minősülő elektronikus úton (együtt: szóban) tart kapcsolatot az ügyféllel és az eljárásban résztvevőkkel. Főszabály szerint a kapcsolattartás formáját a hatóság tájékoztatása alapján az ügyfél választja meg. </a:t>
            </a:r>
            <a:endParaRPr lang="hu-HU" altLang="hu-HU" sz="1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None/>
            </a:pPr>
            <a:endParaRPr lang="hu-HU" altLang="hu-HU" sz="1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r>
              <a:rPr lang="hu-HU" altLang="hu-HU" sz="1800" dirty="0">
                <a:latin typeface="Verdana"/>
                <a:ea typeface="Verdana"/>
                <a:cs typeface="Times New Roman"/>
              </a:rPr>
              <a:t>Az eljárás során a hatóság nagyon sokféle adattal találkozik. Ezeknek az adatoknak a megismerése és kezelése szigorú szabályok szerint történhet. Az </a:t>
            </a:r>
            <a:r>
              <a:rPr lang="hu-HU" altLang="hu-HU" sz="1800" dirty="0" err="1">
                <a:latin typeface="Verdana"/>
                <a:ea typeface="Verdana"/>
                <a:cs typeface="Times New Roman"/>
              </a:rPr>
              <a:t>Ákr</a:t>
            </a:r>
            <a:r>
              <a:rPr lang="hu-HU" altLang="hu-HU" sz="1800" dirty="0">
                <a:latin typeface="Verdana"/>
                <a:ea typeface="Verdana"/>
                <a:cs typeface="Times New Roman"/>
              </a:rPr>
              <a:t>. szerint a hatóság jogosult  az ügyfél és az eljárás egyéb résztvevője természetes személyazonosító adatainak és az ügyfajtát szabályozó törvényben meghatározott személyes adatok, továbbá ha törvény másként nem rendelkezik, a tényállás tisztázásához elengedhetetlenül szükséges más személyes adatok megismerésére és kezelésére. </a:t>
            </a:r>
            <a:endParaRPr lang="hu-HU" altLang="hu-HU" sz="1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117381" y="379857"/>
            <a:ext cx="58041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kapcsolattartás szabályai és az adatkezelés</a:t>
            </a:r>
            <a:endParaRPr lang="hu-HU" sz="32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51217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83904" y="1628800"/>
            <a:ext cx="8259688" cy="5361994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kiskorút, a cselekvőképtelen és a cselekvőképességében részlegesen korlátozott nagykorút, valamint a fogyatékossággal élő személyt a közigazgatási hatósági eljárásban fokozott védelem illeti meg, ezért </a:t>
            </a:r>
          </a:p>
          <a:p>
            <a:pPr algn="just" eaLnBrk="1" hangingPunct="1"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tárgyaláson történő meghallgatására csak abban az esetben kerülhet sor, ha az eljárásban részt vevő más személyek jelenlétében történő meghallgatása az érdekeit nem sérti,</a:t>
            </a:r>
          </a:p>
          <a:p>
            <a:pPr algn="just" eaLnBrk="1" hangingPunct="1"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lehetőség szerint lakóhelyén kell meghallgatni,</a:t>
            </a:r>
          </a:p>
          <a:p>
            <a:pPr algn="just" eaLnBrk="1" hangingPunct="1"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akkor hívható fel személyes nyilatkozattételre és akkor hallgatható meg tanúként, ha ezt állapota megengedi és személyes nyilatkozata vagy tanúvallomása más módon nem pótolható, valamint</a:t>
            </a:r>
          </a:p>
          <a:p>
            <a:pPr algn="just" eaLnBrk="1" hangingPunct="1"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egyenlő esélyű hozzáférést számára biztosítani kell.</a:t>
            </a:r>
          </a:p>
          <a:p>
            <a:pPr>
              <a:buFont typeface="Arial" panose="020B0604020202020204" pitchFamily="34" charset="0"/>
              <a:buChar char="•"/>
            </a:pPr>
            <a:endParaRPr lang="hu-H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1415480" y="382170"/>
            <a:ext cx="93965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kiskorú, a cselekvőképtelen és a cselekvőképességében</a:t>
            </a:r>
          </a:p>
          <a:p>
            <a:pPr algn="ctr"/>
            <a:r>
              <a:rPr lang="hu-HU" sz="2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korlátozott nagykorú, fogyatékossággal élő személy</a:t>
            </a:r>
          </a:p>
          <a:p>
            <a:pPr algn="ctr"/>
            <a:r>
              <a:rPr lang="hu-HU" sz="2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eljárási védelme</a:t>
            </a:r>
          </a:p>
        </p:txBody>
      </p:sp>
    </p:spTree>
    <p:extLst>
      <p:ext uri="{BB962C8B-B14F-4D97-AF65-F5344CB8AC3E}">
        <p14:creationId xmlns:p14="http://schemas.microsoft.com/office/powerpoint/2010/main" val="29695056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03512" y="915292"/>
            <a:ext cx="8964488" cy="5734889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r>
              <a:rPr lang="hu-HU" altLang="hu-HU" sz="17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</a:t>
            </a:r>
            <a:r>
              <a:rPr lang="hu-HU" altLang="hu-HU" sz="17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altLang="hu-HU" sz="17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főszabálya szerint a közigazgatási hatósági eljárás hivatalos nyelve a magyar.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hu-HU" altLang="hu-HU" sz="17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hu-HU" altLang="hu-HU" sz="17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főszabályhoz képest az </a:t>
            </a:r>
            <a:r>
              <a:rPr lang="hu-HU" altLang="hu-HU" sz="17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altLang="hu-HU" sz="17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további kiegészítő szabályokat is meghatároz, például: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hu-HU" altLang="hu-HU" sz="17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Arial" charset="0"/>
              <a:buChar char="•"/>
              <a:defRPr/>
            </a:pPr>
            <a:r>
              <a:rPr lang="hu-HU" altLang="hu-HU" sz="17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Amennyiben a konzuli tisztviselő és a külpolitikáért felelős miniszter eljárására kerül sor, az eljárás során más nyelv használata is lehetséges.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hu-HU" altLang="hu-HU" sz="17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Arial" charset="0"/>
              <a:buChar char="•"/>
              <a:defRPr/>
            </a:pPr>
            <a:r>
              <a:rPr lang="hu-HU" altLang="hu-HU" sz="17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hatósági igazolvány, hatósági bizonyítvány kiállítására és a hatósági nyilvántartásba történő bejegyzés módjára jogszabály eltérő nyelvhasználati szabályokat állapíthat meg.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hu-HU" altLang="hu-HU" sz="17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hu-HU" altLang="hu-HU" sz="17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Amennyiben a hatóság nem magyar állampolgár, a magyar nyelvet nem ismerő természetes személy ügyfél ügyében magyarországi tartózkodásának tartama alatt hivatalból indít azonnali eljárási cselekménnyel járó eljárást, vagy a természetes személy ügyfél azonnali jogvédelemért fordul a magyar hatósághoz, a hatóság gondoskodik arról, hogy az ügyfelet ne érje joghátrány a magyar nyelv ismeretének hiánya miatt.</a:t>
            </a:r>
          </a:p>
          <a:p>
            <a:pPr marL="0" indent="0" algn="just">
              <a:spcBef>
                <a:spcPts val="0"/>
              </a:spcBef>
              <a:buNone/>
            </a:pPr>
            <a:endParaRPr lang="hu-HU" altLang="hu-HU" sz="17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hu-HU" altLang="hu-HU" sz="17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Amennyiben ezek a feltételek nem állnak fenn, a magyar nyelvet nem ismerő ügyfél  a fordítási és tolmácsolási költség előlegezése és viselése mellett – kérheti, hogy a hatóság bírálja el az anyanyelvén vagy valamely közvetítő nyelven megfogalmazott kérelmét</a:t>
            </a:r>
            <a:r>
              <a:rPr lang="hu-HU" altLang="hu-HU" sz="17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hu-HU" altLang="hu-HU" sz="17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117381" y="330518"/>
            <a:ext cx="58041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nyelvhasználat szabályai</a:t>
            </a:r>
            <a:endParaRPr lang="hu-HU" sz="32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69615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847528" y="1772816"/>
            <a:ext cx="8640960" cy="4419600"/>
          </a:xfrm>
        </p:spPr>
        <p:txBody>
          <a:bodyPr/>
          <a:lstStyle/>
          <a:p>
            <a:pPr marL="0" indent="0" algn="just">
              <a:buNone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képviselet általános szabályai szerint más személy útján is lehet jognyilatkozatot tenni.</a:t>
            </a:r>
          </a:p>
          <a:p>
            <a:pPr marL="0" indent="0" algn="just">
              <a:buNone/>
              <a:defRPr/>
            </a:pPr>
            <a:endParaRPr 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 fontAlgn="ctr">
              <a:spcBef>
                <a:spcPts val="0"/>
              </a:spcBef>
              <a:buNone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közigazgatási hatósági eljárásban a képviseletnek három formáját különböztetjük meg:</a:t>
            </a:r>
          </a:p>
          <a:p>
            <a:pPr algn="just" fontAlgn="ctr">
              <a:spcBef>
                <a:spcPts val="0"/>
              </a:spcBef>
              <a:buFont typeface="Arial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törvényes,</a:t>
            </a:r>
          </a:p>
          <a:p>
            <a:pPr algn="just" fontAlgn="ctr">
              <a:spcBef>
                <a:spcPts val="0"/>
              </a:spcBef>
              <a:buFont typeface="Arial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meghatalmazotti,</a:t>
            </a:r>
          </a:p>
          <a:p>
            <a:pPr algn="just">
              <a:spcBef>
                <a:spcPts val="0"/>
              </a:spcBef>
              <a:buFont typeface="Arial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ügygondnoki képviseletet.</a:t>
            </a:r>
          </a:p>
          <a:p>
            <a:pPr marL="0" indent="0">
              <a:buNone/>
            </a:pP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287688" y="330518"/>
            <a:ext cx="58041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képviselet szabályai</a:t>
            </a:r>
            <a:endParaRPr lang="hu-HU" sz="3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75382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61665" y="858593"/>
            <a:ext cx="8712968" cy="6428897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sz="19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Eljárási kötelezettség: </a:t>
            </a:r>
            <a:r>
              <a:rPr lang="hu-HU" altLang="hu-HU" sz="19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egy ügyben a hatóság kétféle jogalap mentén köteles eljárni, vagy a hatáskörébe tartozó ügyben az illetékességi területén, vagy kijelölés alapján. 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sz="19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jogellenes hallgatás klauzulája a hatáskör és az illetékesség szabályai kapcsán: </a:t>
            </a:r>
            <a:r>
              <a:rPr lang="hu-HU" altLang="hu-HU" sz="19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ha a hatóság az eljárási kötelezettségének − a jogszerű hallgatás esetét kivéve –az ügyintézési határidőn belül nem tesz eleget, vagyis jogellenesen hallgat.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sz="19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Áttétel: </a:t>
            </a:r>
            <a:r>
              <a:rPr lang="hu-HU" altLang="hu-HU" sz="19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hatóság a hatáskörét és illetékességét az eljárás minden szakaszában hivatalból vizsgálja és ha valamelyik hiányát észleli, és kétséget kizáróan megállapítható az ügyben illetékességgel rendelkező hatóság, az ügyet átteszi a ténylegesen hatáskörrel és illetékességgel rendelkező hatósághoz.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sz="19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Megkeresés: </a:t>
            </a:r>
            <a:r>
              <a:rPr lang="hu-HU" altLang="hu-HU" sz="19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amennyiben az ügyben a megkereső hatóság illetékességi területén kívül kell eljárási cselekményt végezni, vagy az eljárás során szükséges adattal vagy irattal más rendelkezik, az eljáró hatóság megkeresheti a másik hatóságot. 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sz="19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Megelőzés: </a:t>
            </a:r>
            <a:r>
              <a:rPr lang="hu-HU" altLang="hu-HU" sz="19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ügyben illetékes hatóságok közül az jár el, amelynél az eljárás előbb indult meg.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sz="19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Zárt adatkezelés</a:t>
            </a:r>
            <a:r>
              <a:rPr lang="hu-HU" altLang="hu-HU" sz="19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: a hatóság az ügy iratai között elkülönítve, zártan kezeli és biztosítja, hogy a zártan kezelt adatok az eljárási cselekmények során ne váljanak megismerhetővé.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hu-HU" altLang="hu-HU" sz="19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hu-HU" altLang="hu-HU" sz="19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19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117381" y="330518"/>
            <a:ext cx="58041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Alapfogalmak</a:t>
            </a:r>
            <a:endParaRPr lang="hu-HU" sz="3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739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279650" y="1412876"/>
            <a:ext cx="7931150" cy="4392613"/>
          </a:xfrm>
        </p:spPr>
        <p:txBody>
          <a:bodyPr>
            <a:normAutofit/>
          </a:bodyPr>
          <a:lstStyle/>
          <a:p>
            <a:pPr>
              <a:lnSpc>
                <a:spcPct val="60000"/>
              </a:lnSpc>
              <a:spcBef>
                <a:spcPts val="650"/>
              </a:spcBef>
              <a:buClr>
                <a:schemeClr val="tx1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hu-HU" altLang="hu-HU" sz="2400" dirty="0">
              <a:latin typeface="+mj-lt"/>
              <a:ea typeface="Verdana" panose="020B0604030504040204" pitchFamily="34" charset="0"/>
            </a:endParaRPr>
          </a:p>
          <a:p>
            <a:pPr marL="0" indent="0">
              <a:lnSpc>
                <a:spcPct val="60000"/>
              </a:lnSpc>
              <a:spcBef>
                <a:spcPts val="650"/>
              </a:spcBef>
              <a:buClr>
                <a:schemeClr val="tx1"/>
              </a:buClr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hu-HU" sz="2400" b="1" dirty="0">
                <a:latin typeface="+mj-lt"/>
                <a:ea typeface="Verdana" panose="020B0604030504040204" pitchFamily="34" charset="0"/>
              </a:rPr>
              <a:t>A norma funkciói:</a:t>
            </a:r>
          </a:p>
          <a:p>
            <a:pPr>
              <a:lnSpc>
                <a:spcPct val="60000"/>
              </a:lnSpc>
              <a:spcBef>
                <a:spcPts val="650"/>
              </a:spcBef>
              <a:buClr>
                <a:schemeClr val="tx1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hu-HU" altLang="hu-HU" sz="2400" b="1" u="sng" dirty="0">
              <a:latin typeface="+mj-lt"/>
              <a:ea typeface="Verdana" panose="020B0604030504040204" pitchFamily="34" charset="0"/>
            </a:endParaRPr>
          </a:p>
          <a:p>
            <a:pPr>
              <a:lnSpc>
                <a:spcPct val="60000"/>
              </a:lnSpc>
              <a:spcBef>
                <a:spcPts val="650"/>
              </a:spcBef>
              <a:buClr>
                <a:schemeClr val="tx1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hu-HU" sz="2400" dirty="0">
                <a:latin typeface="+mj-lt"/>
                <a:ea typeface="Verdana" panose="020B0604030504040204" pitchFamily="34" charset="0"/>
              </a:rPr>
              <a:t>magatartásmintát nyújt,</a:t>
            </a:r>
          </a:p>
          <a:p>
            <a:pPr>
              <a:lnSpc>
                <a:spcPct val="60000"/>
              </a:lnSpc>
              <a:spcBef>
                <a:spcPts val="475"/>
              </a:spcBef>
              <a:buClr>
                <a:schemeClr val="tx1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hu-HU" altLang="hu-HU" sz="2400" dirty="0">
              <a:latin typeface="+mj-lt"/>
              <a:ea typeface="Verdana" panose="020B0604030504040204" pitchFamily="34" charset="0"/>
            </a:endParaRPr>
          </a:p>
          <a:p>
            <a:pPr>
              <a:lnSpc>
                <a:spcPct val="60000"/>
              </a:lnSpc>
              <a:spcBef>
                <a:spcPts val="650"/>
              </a:spcBef>
              <a:buClr>
                <a:schemeClr val="tx1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hu-HU" sz="2400" dirty="0">
                <a:latin typeface="+mj-lt"/>
                <a:ea typeface="Verdana" panose="020B0604030504040204" pitchFamily="34" charset="0"/>
              </a:rPr>
              <a:t>közreműködik a konfliktusok rendezésében,</a:t>
            </a:r>
          </a:p>
          <a:p>
            <a:pPr>
              <a:lnSpc>
                <a:spcPct val="60000"/>
              </a:lnSpc>
              <a:spcBef>
                <a:spcPts val="475"/>
              </a:spcBef>
              <a:buClr>
                <a:schemeClr val="tx1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hu-HU" altLang="hu-HU" sz="2400" dirty="0">
              <a:latin typeface="+mj-lt"/>
              <a:ea typeface="Verdana" panose="020B0604030504040204" pitchFamily="34" charset="0"/>
            </a:endParaRPr>
          </a:p>
          <a:p>
            <a:pPr>
              <a:lnSpc>
                <a:spcPct val="60000"/>
              </a:lnSpc>
              <a:spcBef>
                <a:spcPts val="650"/>
              </a:spcBef>
              <a:buClr>
                <a:schemeClr val="tx1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hu-HU" sz="2400" dirty="0">
                <a:latin typeface="+mj-lt"/>
                <a:ea typeface="Verdana" panose="020B0604030504040204" pitchFamily="34" charset="0"/>
              </a:rPr>
              <a:t>értékelési alapot nyújt mások magatartásához,</a:t>
            </a:r>
          </a:p>
          <a:p>
            <a:pPr>
              <a:lnSpc>
                <a:spcPct val="60000"/>
              </a:lnSpc>
              <a:spcBef>
                <a:spcPts val="475"/>
              </a:spcBef>
              <a:buClr>
                <a:schemeClr val="tx1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hu-HU" altLang="hu-HU" sz="2400" dirty="0">
              <a:latin typeface="+mj-lt"/>
              <a:ea typeface="Verdana" panose="020B0604030504040204" pitchFamily="34" charset="0"/>
            </a:endParaRPr>
          </a:p>
          <a:p>
            <a:pPr>
              <a:spcBef>
                <a:spcPts val="650"/>
              </a:spcBef>
              <a:spcAft>
                <a:spcPts val="1200"/>
              </a:spcAft>
              <a:buClr>
                <a:schemeClr val="tx1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hu-HU" sz="2400" dirty="0">
                <a:latin typeface="+mj-lt"/>
                <a:ea typeface="Verdana" panose="020B0604030504040204" pitchFamily="34" charset="0"/>
              </a:rPr>
              <a:t>kiszámíthatóvá teszi mások magatartását,</a:t>
            </a:r>
          </a:p>
          <a:p>
            <a:pPr>
              <a:spcBef>
                <a:spcPts val="650"/>
              </a:spcBef>
              <a:buClr>
                <a:schemeClr val="tx1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hu-HU" sz="2400" dirty="0">
                <a:latin typeface="+mj-lt"/>
                <a:ea typeface="Verdana" panose="020B0604030504040204" pitchFamily="34" charset="0"/>
              </a:rPr>
              <a:t>kiszámíthatóvá teszi az emberek saját magatartásának következményeit.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hu-HU" altLang="hu-HU" sz="2400" dirty="0">
              <a:latin typeface="+mj-lt"/>
              <a:ea typeface="Verdana" panose="020B0604030504040204" pitchFamily="34" charset="0"/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3005137" y="212547"/>
            <a:ext cx="648017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lang="hu-HU" altLang="hu-HU" sz="36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A jogalkotás tartalmi kérdései </a:t>
            </a:r>
          </a:p>
        </p:txBody>
      </p:sp>
    </p:spTree>
    <p:extLst>
      <p:ext uri="{BB962C8B-B14F-4D97-AF65-F5344CB8AC3E}">
        <p14:creationId xmlns:p14="http://schemas.microsoft.com/office/powerpoint/2010/main" val="48573068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75520" y="1628800"/>
            <a:ext cx="8712968" cy="4707632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szerint a kérelem az ügyfél olyan nyilatkozata, amellyel hatósági eljárás lefolytatását, illetve a hatóság döntését kéri jogának vagy jogos érdekének érvényesítése érdekében.</a:t>
            </a:r>
          </a:p>
          <a:p>
            <a:pPr algn="just"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kérelem hatósághoz történő benyújtása különbözőképpen történhet: írásban vagy személyesen. </a:t>
            </a:r>
          </a:p>
          <a:p>
            <a:pPr algn="just">
              <a:spcBef>
                <a:spcPct val="0"/>
              </a:spcBef>
            </a:pPr>
            <a:r>
              <a:rPr lang="hu-HU" altLang="hu-HU" sz="2000" dirty="0">
                <a:latin typeface="Verdana"/>
                <a:ea typeface="Verdana"/>
                <a:cs typeface="Times New Roman"/>
              </a:rPr>
              <a:t>A kérelem előterjesztésének helye mindig az illetékes hatóság vagy – ha azt törvény vagy kormányrendelet nem zárja ki − a kormányablak. Az eljárás a kérelemnek az eljáró hatósághoz történő megérkezésének időpontjában indul.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Nem kérhető az ügyféltől 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szakhatósági állásfoglalás vagy előzetes szakhatósági állásfoglalás csatolása, és 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ügyfél azonosításához szükséges adatok kivételével olyan adat, amely nyilvános, vagy amelyet jogszabállyal rendszeresített közhiteles nyilvántartásnak tartalmaznia kell.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</a:pPr>
            <a:endParaRPr lang="hu-H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190978" y="400762"/>
            <a:ext cx="76328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24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5.3. alfejezet</a:t>
            </a:r>
          </a:p>
          <a:p>
            <a:pPr algn="ctr"/>
            <a:r>
              <a:rPr lang="hu-HU" altLang="hu-HU" sz="24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A kérelemre induló hatósági</a:t>
            </a:r>
          </a:p>
          <a:p>
            <a:pPr algn="ctr"/>
            <a:r>
              <a:rPr lang="hu-HU" altLang="hu-HU" sz="24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eljárás szabályai</a:t>
            </a:r>
          </a:p>
        </p:txBody>
      </p:sp>
    </p:spTree>
    <p:extLst>
      <p:ext uri="{BB962C8B-B14F-4D97-AF65-F5344CB8AC3E}">
        <p14:creationId xmlns:p14="http://schemas.microsoft.com/office/powerpoint/2010/main" val="114010991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74747" y="1392076"/>
            <a:ext cx="8208912" cy="5361993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Amennyiben a kérelem a jogszabályban foglalt követelményeknek nem felel meg, 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lehetővé teszi hiánypótlás alkalmazását.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Emellett olyan eset is előfordul, hogy bár a kérelem megfelel a jogszabályi előírásoknak és az ügyfél hiánytalanul csatolt minden mellékletet, illetve igazolt minden adatot, azonban a döntés előkészítése során, a tényállás tisztázása során felmerül valamilyen új adat, ezért az szükséges. 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Itt érdemes szólnunk az ún. kapcsolódó eljárásról is, amelynek az a rendeltetése, hogy olyan esetekben, ahol egy hatósághoz kell benyújtani a több egymásra épülő eljárás kérelmeit. 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Olyan eset is előfordulhat, hogy a hatóság a kérelmet nem tudja befogadni, mert az olyan súlyos hibában szenved, hogy alkalmatlan az elbírálásra. Ilyenkor a hatóság a kérelmet visszautasítja.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kérelmet a hatóságnak mindig a tartalma alapján kell elbírálnia.</a:t>
            </a:r>
          </a:p>
          <a:p>
            <a:pPr marL="0" indent="0">
              <a:spcBef>
                <a:spcPct val="0"/>
              </a:spcBef>
              <a:buNone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</a:pPr>
            <a:endParaRPr lang="hu-H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625698" y="314858"/>
            <a:ext cx="650701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kérelemre vonatkozó szabályok</a:t>
            </a:r>
            <a:endParaRPr lang="hu-HU" sz="32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33790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847528" y="1628800"/>
            <a:ext cx="8496944" cy="475252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spcBef>
                <a:spcPct val="0"/>
              </a:spcBef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</a:t>
            </a:r>
            <a:r>
              <a:rPr lang="hu-HU" altLang="hu-HU" sz="2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az eljárás három fajtáját különbözteti meg:</a:t>
            </a:r>
          </a:p>
          <a:p>
            <a:pPr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automatikus döntéshozatali eljárást, </a:t>
            </a:r>
          </a:p>
          <a:p>
            <a:pPr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sommás eljárást, illetve </a:t>
            </a:r>
          </a:p>
          <a:p>
            <a:pPr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teljes eljárást.</a:t>
            </a:r>
          </a:p>
          <a:p>
            <a:pPr marL="0" indent="0" algn="just">
              <a:spcBef>
                <a:spcPct val="0"/>
              </a:spcBef>
              <a:buNone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Ezek egymásra épülése azt mutatja, hogy </a:t>
            </a:r>
          </a:p>
          <a:p>
            <a:pPr marL="0" indent="0" algn="just">
              <a:spcBef>
                <a:spcPct val="0"/>
              </a:spcBef>
              <a:buNone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főszabály szerint minden eljárás sommás eljárásként vagy automatikus döntéshozatali eljárásként indul,</a:t>
            </a:r>
          </a:p>
          <a:p>
            <a:pPr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amennyiben az eljárást nem lehet sommás eljárásban lefolytatni, teljes eljárás lefolytatására kerül sor annak jogkövetkezményeivel, amely során nyolc napon belül meg kell hozni a teljes eljárást megalapozó, kikényszerítő döntéseket.</a:t>
            </a:r>
          </a:p>
          <a:p>
            <a:pPr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közigazgatási hatósági eljárás során vannak olyan eljárási cselekmények, amelyek az eljárás ideiglenes megszakadását, egyes esetben végleges megszűnését eredményezik. Ezek az eljárási cselekmények eltérő feltételek fennállása esetén alkalmazhatók.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hu-HU" altLang="hu-HU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</a:pP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3088671" y="428471"/>
            <a:ext cx="65070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sommás eljárás és a teljes eljárás</a:t>
            </a:r>
            <a:endParaRPr lang="hu-HU" sz="3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19643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75520" y="1556792"/>
            <a:ext cx="8640960" cy="396044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általános ügyintézési határidő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automatikus döntéshozatal esetén huszonnégy óra,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sommás eljárásban nyolc nap,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teljes eljárásban hatvan nap.</a:t>
            </a:r>
          </a:p>
          <a:p>
            <a:pPr algn="just">
              <a:spcBef>
                <a:spcPts val="0"/>
              </a:spcBef>
              <a:defRPr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Speciális határidőket állapít meg 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arra az esetre, amennyiben a hatóság testületi szerv, vagy az adott jogviszony soron kívüli intézkedést igényel.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Bizonyos esetekben az ügyet soron kívül kell elintézni.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szerint az ügyintézési határidő, ha törvény eltérően nem rendelkezik, az eljárás megindulásának napján kezdődik. A határidő számításának szabályai eltérőek a határidő jellegének megfelelően.</a:t>
            </a:r>
          </a:p>
          <a:p>
            <a:endParaRPr lang="hu-H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060961" y="356463"/>
            <a:ext cx="650701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ügyintézési határidő és </a:t>
            </a:r>
          </a:p>
          <a:p>
            <a:pPr algn="ctr"/>
            <a:r>
              <a:rPr lang="hu-HU" alt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határidő számítás</a:t>
            </a:r>
            <a:endParaRPr lang="hu-HU" sz="32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81192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03512" y="1628800"/>
            <a:ext cx="8784976" cy="4419600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 törvény vagy a szakhatóságok kijelöléséről szóló kormányrendelet előírja közérdeken alapuló kényszerítő indok alapján, a szakhatósági állásfoglalás kötelező az eljáró hatóságra nézve.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szakhatóság döntése önállóan nem, csak az eljárást befejező döntés elleni jogorvoslat keretében támadható meg.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szakhatósági állásfoglaláshoz jelentős jogkövetkezmények fűződnek.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szakhatósági állásfoglalás egy speciális fajtája az előzetes szakhatósági állásfoglalás.</a:t>
            </a:r>
          </a:p>
          <a:p>
            <a:pPr marL="0" indent="0">
              <a:buNone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855641" y="334398"/>
            <a:ext cx="65070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szakhatóság közreműködése</a:t>
            </a:r>
            <a:endParaRPr lang="hu-HU" sz="3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97025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03512" y="1484784"/>
            <a:ext cx="8568952" cy="518457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tényállás tisztázása és a bizonyítás általános jellemzői:</a:t>
            </a:r>
          </a:p>
          <a:p>
            <a:pPr marL="0" indent="0" algn="just">
              <a:spcBef>
                <a:spcPts val="0"/>
              </a:spcBef>
              <a:buNone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 a döntéshozatalhoz nem elegendőek a rendelkezésre álló adatok, a hatóság bizonyítási eljárást folytat le;</a:t>
            </a:r>
          </a:p>
          <a:p>
            <a:pPr algn="just">
              <a:spcBef>
                <a:spcPts val="0"/>
              </a:spcBef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hatósági eljárásban minden olyan bizonyíték felhasználható, amely a tényállás tisztázására alkalmas;</a:t>
            </a:r>
          </a:p>
          <a:p>
            <a:pPr algn="just">
              <a:spcBef>
                <a:spcPts val="0"/>
              </a:spcBef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nem használható fel bizonyítékként a hatóság által, jogszabálysértéssel megszerzett bizonyíték;</a:t>
            </a:r>
          </a:p>
          <a:p>
            <a:pPr algn="just">
              <a:spcBef>
                <a:spcPts val="0"/>
              </a:spcBef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 által hivatalosan ismert és a köztudomású tényeket nem kell bizonyítani;</a:t>
            </a:r>
          </a:p>
          <a:p>
            <a:pPr algn="just">
              <a:spcBef>
                <a:spcPts val="0"/>
              </a:spcBef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 szabadon választja meg a bizonyítás módját, és a rendelkezésre álló bizonyítékokat szabad meggyőződése szerint értékeli;</a:t>
            </a:r>
          </a:p>
          <a:p>
            <a:pPr algn="just">
              <a:spcBef>
                <a:spcPts val="0"/>
              </a:spcBef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törvény vagy kormányrendelet közérdeken alapuló kényszerítő indok alapján, meghatározott ügyekben kötelezővé teheti valamely okirat vagy más irat bizonyítási eszközként történő alkalmazását.</a:t>
            </a:r>
          </a:p>
          <a:p>
            <a:pPr marL="0" indent="0">
              <a:spcBef>
                <a:spcPts val="0"/>
              </a:spcBef>
              <a:buNone/>
            </a:pPr>
            <a:endParaRPr lang="hu-H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102525" y="407566"/>
            <a:ext cx="650701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tényállás tisztázása és </a:t>
            </a:r>
          </a:p>
          <a:p>
            <a:pPr algn="ctr"/>
            <a:r>
              <a:rPr lang="hu-HU" alt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bizonyítás</a:t>
            </a:r>
            <a:endParaRPr lang="hu-HU" sz="32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64756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847528" y="1500476"/>
            <a:ext cx="8820472" cy="4304789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</a:t>
            </a:r>
            <a:r>
              <a:rPr lang="hu-HU" altLang="hu-HU" sz="2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Ákr.-ben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nevesített bizonyítékok legfontosabb szabályai:</a:t>
            </a:r>
          </a:p>
          <a:p>
            <a:pPr marL="0" indent="0" algn="just">
              <a:buNone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a) Az ügyfél nyilatkozata</a:t>
            </a:r>
          </a:p>
          <a:p>
            <a:pPr marL="0" indent="0" algn="just"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b) Az irat</a:t>
            </a:r>
          </a:p>
          <a:p>
            <a:pPr marL="0" indent="0" algn="just"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c) Bizonyítás tanúval</a:t>
            </a:r>
          </a:p>
          <a:p>
            <a:pPr marL="0" indent="0" algn="just"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d) A szemle mint bizonyítási módszer</a:t>
            </a:r>
          </a:p>
          <a:p>
            <a:pPr marL="0" indent="0" algn="just"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e) Bizonyítás szakértő közreműködésével</a:t>
            </a:r>
          </a:p>
          <a:p>
            <a:pPr marL="0" indent="0" algn="just">
              <a:buNone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bizonyításhoz kapcsolódó egyes eljárási cselekményekről:</a:t>
            </a:r>
          </a:p>
          <a:p>
            <a:pPr marL="0" indent="0" algn="just"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a) az idézés és az értesítés általános szabályai</a:t>
            </a:r>
          </a:p>
          <a:p>
            <a:pPr marL="0" indent="0" algn="just"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b) A tárgyalás tartásának szabályai</a:t>
            </a:r>
          </a:p>
          <a:p>
            <a:pPr marL="0" indent="0" algn="just"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c) A bizonyítékok ismertetése az ügyféllel</a:t>
            </a:r>
          </a:p>
          <a:p>
            <a:pPr marL="0" indent="0" algn="just"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d) Az eljárási cselekmények rögzítése</a:t>
            </a:r>
          </a:p>
          <a:p>
            <a:pPr marL="0" indent="0" algn="just"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e) Az eljárás akadályozásának következményei</a:t>
            </a:r>
          </a:p>
          <a:p>
            <a:pPr marL="0" indent="0">
              <a:buNone/>
            </a:pP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038128" y="300147"/>
            <a:ext cx="66882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tényállás tisztázása és </a:t>
            </a:r>
          </a:p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bizonyítás</a:t>
            </a:r>
            <a:endParaRPr lang="hu-HU" sz="3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88133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03512" y="1556793"/>
            <a:ext cx="8784976" cy="5434001"/>
          </a:xfrm>
        </p:spPr>
        <p:txBody>
          <a:bodyPr>
            <a:noAutofit/>
          </a:bodyPr>
          <a:lstStyle/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előzetes szakhatósági állásfoglalás</a:t>
            </a:r>
            <a:r>
              <a:rPr lang="hu-HU" alt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:</a:t>
            </a:r>
          </a:p>
          <a:p>
            <a:pPr marL="541338" indent="0" algn="just">
              <a:buNone/>
            </a:pP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annyiban speciális az általános szakhatósági állásfoglalástól, hogy azt a szakhatóság előzetesen, még az eljárás megindítása előtt bocsátja ki az ügyfél kérelmére. </a:t>
            </a:r>
          </a:p>
          <a:p>
            <a:pPr algn="just"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Res </a:t>
            </a:r>
            <a:r>
              <a:rPr lang="hu-HU" altLang="hu-HU" sz="1800" b="1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iudicata</a:t>
            </a:r>
            <a:r>
              <a:rPr lang="hu-HU" alt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:</a:t>
            </a:r>
          </a:p>
          <a:p>
            <a:pPr marL="541338" indent="0" algn="just">
              <a:buNone/>
              <a:defRPr/>
            </a:pP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ítélt dolog, azaz a döntés anyagi jogerőre emelkedett.</a:t>
            </a:r>
          </a:p>
          <a:p>
            <a:pPr algn="just"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automatikus döntéshozatali eljárás és a sommás eljárás:</a:t>
            </a:r>
          </a:p>
          <a:p>
            <a:pPr marL="541338" indent="0" algn="just">
              <a:buNone/>
              <a:defRPr/>
            </a:pP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alapvetően az egyszerű megítélésű ügyekben alkalmazható, feszes eljárási forma, amely az ügy gyors lezárását teszi lehetővé, ha annak feltételei adottak, </a:t>
            </a:r>
          </a:p>
          <a:p>
            <a:pPr algn="just"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teljes eljárás</a:t>
            </a:r>
            <a:r>
              <a:rPr lang="hu-HU" alt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:</a:t>
            </a:r>
          </a:p>
          <a:p>
            <a:pPr marL="541338" indent="0" algn="just">
              <a:buNone/>
              <a:defRPr/>
            </a:pP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klasszikus közigazgatási eljárási forma, amelyben minden eljárási részcselekmény elvégezhető lehet</a:t>
            </a:r>
            <a:r>
              <a:rPr lang="hu-HU" altLang="hu-HU" sz="21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hu-HU" sz="2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927649" y="332657"/>
            <a:ext cx="66882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Alapfogalmak</a:t>
            </a:r>
            <a:endParaRPr lang="hu-HU" sz="3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25890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03512" y="1636415"/>
            <a:ext cx="8784976" cy="5184576"/>
          </a:xfrm>
        </p:spPr>
        <p:txBody>
          <a:bodyPr>
            <a:noAutofit/>
          </a:bodyPr>
          <a:lstStyle/>
          <a:p>
            <a:pPr marL="628650" indent="-285750" algn="just"/>
            <a:r>
              <a:rPr lang="hu-HU" altLang="hu-HU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Szakhatóság: </a:t>
            </a:r>
            <a:r>
              <a:rPr lang="hu-HU" alt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törvény vagy a szakhatóságok kijelöléséről szóló kormányrendelet előírása alapján igénybe vett, az eljáró hatóságon kívüli hatóság, amelynek szakhatósági állásfoglalása kötelező az eljáró hatóságra nézve;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Hivatalosan ismertnek </a:t>
            </a:r>
            <a:r>
              <a:rPr lang="hu-HU" alt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tekintjük azokat a </a:t>
            </a:r>
            <a:r>
              <a:rPr lang="hu-HU" altLang="hu-HU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tények</a:t>
            </a:r>
            <a:r>
              <a:rPr lang="hu-HU" alt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et, amelyekről az eljáró szerv vezetőjének vagy ügyintézőjének tudomása van, vagy azokról tudomást szerezhet.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Köztudomású</a:t>
            </a:r>
            <a:r>
              <a:rPr lang="hu-HU" alt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ezzel szemben az a </a:t>
            </a:r>
            <a:r>
              <a:rPr lang="hu-HU" altLang="hu-HU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tén</a:t>
            </a:r>
            <a:r>
              <a:rPr lang="hu-HU" alt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y, amely bizonyos körben az emberek nagy része előtt olyan mértékben ismeretes, hogy azt külön bizonyítást nem igényel. Pl. a hét napjainak elnevezése.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Közokirat: </a:t>
            </a:r>
            <a:r>
              <a:rPr lang="hu-HU" alt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olyan papír alapú vagy elektronikus okirat, amelyet bíróság, közjegyző vagy más hatóság, illetve közigazgatási szerv ügykörén belül, a jogszabályi rendelkezéseknek megfelelő módon állított ki, azt az ellenkező bizonyításáig valódinak kell tekinteni, és amely teljes bizonyító erővel bizonyítja, hogy a kiállító a benne foglalt intézkedést megtette vagy a határozatot a benne foglalt tartalommal meghozta.</a:t>
            </a:r>
            <a:r>
              <a:rPr lang="hu-HU" altLang="hu-HU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hu-HU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927649" y="334398"/>
            <a:ext cx="66882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Alapfogalmak</a:t>
            </a:r>
            <a:endParaRPr lang="hu-HU" sz="3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20588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14097" y="777767"/>
            <a:ext cx="10331669" cy="5961862"/>
          </a:xfrm>
        </p:spPr>
        <p:txBody>
          <a:bodyPr>
            <a:normAutofit/>
          </a:bodyPr>
          <a:lstStyle/>
          <a:p>
            <a:pPr marL="0" indent="0" algn="just">
              <a:spcBef>
                <a:spcPct val="0"/>
              </a:spcBef>
              <a:buNone/>
            </a:pPr>
            <a:endParaRPr lang="hu-HU" altLang="hu-HU" sz="18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hu-HU" altLang="hu-HU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Teljes bizonyító </a:t>
            </a:r>
            <a:r>
              <a:rPr lang="hu-HU" altLang="hu-HU" sz="1800" b="1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erejű</a:t>
            </a:r>
            <a:r>
              <a:rPr lang="hu-HU" altLang="hu-HU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magánokirat</a:t>
            </a:r>
            <a:r>
              <a:rPr lang="hu-HU" alt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:</a:t>
            </a:r>
            <a:endParaRPr lang="hu-HU" altLang="hu-HU" sz="16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None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1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kiállító az okiratot saját kezűleg írta és aláírta,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1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két tanú igazolja, hogy az okirat aláírója a részben vagy egészben nem általa írt okiratot előttük írta alá, vagy aláírását előttük saját kezű aláírásának ismerte el; igazolásként az okiratot mindkét tanú aláírja, továbbá az okiraton a tanúk nevét és lakóhelyét - ennek hiányában tartózkodási helyét - olvashatóan is fel kell tüntetni,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1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okirat aláírójának aláírását vagy kézjegyét az okiraton bíró vagy közjegyző hitelesíti,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1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okiratot a jogi személy képviseletére jogosult személy a rá vonatkozó szabályok szerint megfelelően aláírja,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1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ügyvéd vagy kamarai jogtanácsos az általa készített okirat szabályszerű ellenjegyzésével bizonyítja, hogy az okirat aláírója a más által írt okiratot előtte írta alá vagy aláírását előtte saját kezű aláírásának ismerte el,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1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elektronikus okiraton az aláíró a minősített vagy minősített tanúsítványon alapuló fokozott biztonságú elektronikus aláírását vagy bélyegzőjét helyezte el, és - amennyiben jogszabály úgy rendelkezik - azon időbélyegzőt helyez el,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1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olyan, törvényben vagy kormányrendeletben meghatározott szolgáltatás keretében jött létre, ahol a szolgáltató az okiratot a kiállító azonosításán keresztül a kiállító személyéhez rendeli és a személyhez rendelést a kiállító saját kezű aláírására egyértelműen visszavezethető adattal együtt vagy az alapján hitelesen igazolja; továbbá a szolgáltató az egyértelmű személyhez rendelésről kiállított igazolást elektronikus dokumentumba kapcsolt, elválaszthatatlan záradékba foglalja és azt az okirattal együtt legalább fokozott biztonságú elektronikus bélyegzővel és legalább fokozott biztonságú időbélyegzővel látja el,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u-HU" sz="1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törvény eltérő rendelkezése hiányában - a kiállító szóbeli nyilatkozatát a </a:t>
            </a:r>
            <a:r>
              <a:rPr lang="hu-HU" sz="1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Dáptv</a:t>
            </a:r>
            <a:r>
              <a:rPr lang="hu-HU" sz="1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szerinti elektronikus ügyintézést biztosító szerv vagy a szolgáltatás használatára jogosult egyéb szerv a Kormány rendeletében meghatározottak szerint mesterséges intelligenciával támogatott szolgáltatás szerint írásbeli formátumba alakította, az írásbeli formátumba alakított nyilatkozat tervezetét a kiállító jóváhagyta, és dokumentum a Kormány rendeletében meghatározottak szerint hitelesítve lett;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hu-HU" sz="1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dokumentumot </a:t>
            </a:r>
            <a:r>
              <a:rPr lang="hu-HU" sz="1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Dáptv</a:t>
            </a:r>
            <a:r>
              <a:rPr lang="hu-HU" sz="1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szerinti digitális szolgáltatás nyújtása során a digitális állampolgárság szolgáltató hitelesítette.</a:t>
            </a:r>
          </a:p>
          <a:p>
            <a:pPr algn="just">
              <a:spcBef>
                <a:spcPts val="0"/>
              </a:spcBef>
              <a:defRPr/>
            </a:pPr>
            <a:endParaRPr lang="hu-HU" altLang="hu-HU" sz="1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783633" y="334398"/>
            <a:ext cx="66882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Alapfogalmak</a:t>
            </a:r>
            <a:endParaRPr lang="hu-HU" sz="3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320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2279651" y="1772816"/>
            <a:ext cx="7993063" cy="4535909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Clr>
                <a:schemeClr val="tx1"/>
              </a:buClr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társadalmi norma: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None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magatartásmintát tartalmaz,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tartós időbeli érvényesség,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általánosság,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formai elemük a jogkövetkezmény (szankció).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1556" name="Rectangle 4"/>
          <p:cNvSpPr>
            <a:spLocks noChangeArrowheads="1"/>
          </p:cNvSpPr>
          <p:nvPr/>
        </p:nvSpPr>
        <p:spPr bwMode="auto">
          <a:xfrm>
            <a:off x="2825196" y="322894"/>
            <a:ext cx="662473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hu-HU" alt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társadalmi norma sajátosságai </a:t>
            </a:r>
          </a:p>
        </p:txBody>
      </p:sp>
    </p:spTree>
    <p:extLst>
      <p:ext uri="{BB962C8B-B14F-4D97-AF65-F5344CB8AC3E}">
        <p14:creationId xmlns:p14="http://schemas.microsoft.com/office/powerpoint/2010/main" val="117644039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207568" y="1844824"/>
            <a:ext cx="7992888" cy="3096344"/>
          </a:xfrm>
        </p:spPr>
        <p:txBody>
          <a:bodyPr>
            <a:normAutofit fontScale="85000" lnSpcReduction="20000"/>
          </a:bodyPr>
          <a:lstStyle/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 az ügy érdemében </a:t>
            </a: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határozatot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hoz, az eljárás során hozott egyéb esetekben pedig </a:t>
            </a: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végzést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bocsát ki. 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döntés meghozatala azért is kiemelkedő jelentőséggel bír, mert ebben az aktusban fejeződik ki a hatóság akarata: a hatóság tisztázta a tényállást és azt követően megfogalmazza, hogy mi az álláspontja az adott ügyben.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Kivételesen olyan helyzet is előfordul, hogy mégsem kell a hatóságnak érdemi határozatot hoznia.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hatósági döntésnek meg kell felelnie bizonyos tartalmi és formai kellékeknek, ahhoz, hogy joghatás kiváltására alkalmasak legyenek.</a:t>
            </a:r>
          </a:p>
          <a:p>
            <a:pPr marL="0" indent="0">
              <a:buNone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859884" y="354033"/>
            <a:ext cx="66882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5.4. alfejezet </a:t>
            </a:r>
          </a:p>
          <a:p>
            <a:pPr algn="ctr"/>
            <a:r>
              <a:rPr lang="hu-HU" altLang="hu-HU" sz="36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hatóság döntés</a:t>
            </a:r>
            <a:r>
              <a:rPr lang="hu-HU" altLang="hu-HU" sz="36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</a:p>
        </p:txBody>
      </p:sp>
    </p:spTree>
    <p:extLst>
      <p:ext uri="{BB962C8B-B14F-4D97-AF65-F5344CB8AC3E}">
        <p14:creationId xmlns:p14="http://schemas.microsoft.com/office/powerpoint/2010/main" val="104202474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847528" y="1268760"/>
            <a:ext cx="8496944" cy="513968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</a:t>
            </a:r>
            <a:r>
              <a:rPr lang="hu-HU" sz="16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döntés tartalmi és formai elemei</a:t>
            </a:r>
            <a:r>
              <a:rPr 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tekintetében négy alapvető részt különböztethetünk meg:</a:t>
            </a:r>
          </a:p>
          <a:p>
            <a:pPr>
              <a:spcBef>
                <a:spcPts val="0"/>
              </a:spcBef>
              <a:defRPr/>
            </a:pPr>
            <a:r>
              <a:rPr 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azonosító, vagy fejrészt,</a:t>
            </a:r>
          </a:p>
          <a:p>
            <a:pPr>
              <a:spcBef>
                <a:spcPts val="0"/>
              </a:spcBef>
              <a:defRPr/>
            </a:pPr>
            <a:r>
              <a:rPr 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rendelkező részt,</a:t>
            </a:r>
          </a:p>
          <a:p>
            <a:pPr>
              <a:spcBef>
                <a:spcPts val="0"/>
              </a:spcBef>
              <a:defRPr/>
            </a:pPr>
            <a:r>
              <a:rPr 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indokolást, illetve</a:t>
            </a:r>
          </a:p>
          <a:p>
            <a:pPr>
              <a:spcBef>
                <a:spcPts val="0"/>
              </a:spcBef>
              <a:defRPr/>
            </a:pPr>
            <a:r>
              <a:rPr 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záró, vagy más néven hitelesítő részt.</a:t>
            </a:r>
          </a:p>
          <a:p>
            <a:pPr>
              <a:spcBef>
                <a:spcPts val="0"/>
              </a:spcBef>
              <a:defRPr/>
            </a:pPr>
            <a:endParaRPr lang="hu-HU" sz="16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</a:t>
            </a:r>
            <a:r>
              <a:rPr lang="hu-HU" altLang="hu-HU" sz="16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kiemeli, hogy az alakszerű döntés tartalmazza 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azonosító részben az eljáró hatóság, az ügyfelek és az ügy azonosításához szükséges minden adatot a zártan kezelt és védett adatok kivételével, 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</a:t>
            </a:r>
            <a:r>
              <a:rPr lang="hu-HU" altLang="hu-HU" sz="16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rendelkező részben</a:t>
            </a: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a hatóság döntését, a szakhatóság állásfoglalását, a jogorvoslat igénybevételével kapcsolatos tájékoztatást és a felmerült eljárási költséget,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</a:t>
            </a:r>
            <a:r>
              <a:rPr lang="hu-HU" altLang="hu-HU" sz="16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indokolásban</a:t>
            </a: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a teljes eljárásra történő áttérés esetén az áttérés okát, a megismerhetetlenné tett zártan kezelt és védett adatokkal együtt a megállapított tényállást, a bizonyítékokat, a szakhatósági állásfoglalás indokolását, a mérlegelés és a döntés indokait, valamint az azt megalapozó jogszabályhelyek megjelölését. Noha az </a:t>
            </a:r>
            <a:r>
              <a:rPr lang="hu-HU" altLang="hu-HU" sz="16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altLang="hu-HU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erről nem szól, természetesen a döntést megfelelő módon alá kell írni, rá kell vezetni a döntés meghozatalának dátumát. </a:t>
            </a:r>
            <a:r>
              <a:rPr lang="hu-HU" altLang="hu-HU" sz="19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		             		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hu-HU" altLang="hu-HU" sz="19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		Jogszerű hallgatás. </a:t>
            </a:r>
          </a:p>
          <a:p>
            <a:pPr marL="0" indent="0" algn="just">
              <a:spcBef>
                <a:spcPct val="0"/>
              </a:spcBef>
              <a:buNone/>
            </a:pPr>
            <a:endParaRPr lang="hu-HU" altLang="hu-HU" sz="12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hu-HU" altLang="hu-HU" sz="19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		Egyszerűsített döntés.</a:t>
            </a:r>
          </a:p>
          <a:p>
            <a:pPr marL="0" indent="0">
              <a:buNone/>
            </a:pPr>
            <a:endParaRPr lang="hu-HU" sz="19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855641" y="334398"/>
            <a:ext cx="66882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hatóság döntései</a:t>
            </a:r>
            <a:endParaRPr lang="hu-HU" sz="3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Balra-jobbra nyíl 5"/>
          <p:cNvSpPr/>
          <p:nvPr/>
        </p:nvSpPr>
        <p:spPr>
          <a:xfrm>
            <a:off x="4500884" y="5974254"/>
            <a:ext cx="766233" cy="2159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777842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4001" y="1772816"/>
            <a:ext cx="9016597" cy="4419600"/>
          </a:xfrm>
        </p:spPr>
        <p:txBody>
          <a:bodyPr>
            <a:normAutofit/>
          </a:bodyPr>
          <a:lstStyle/>
          <a:p>
            <a:pPr algn="just"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 döntése végleges, ha azt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azt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szerinti, közigazgatáson belüli fellebbezéssel már nem lehet megtámadni. </a:t>
            </a:r>
          </a:p>
          <a:p>
            <a:pPr algn="just"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hatósági döntés véglegessége különböző időpontokban áll be: ha az adott ügytípusban törvény megengedi a fellebbezést, a hatóság döntése véglegessé válik, ha</a:t>
            </a:r>
          </a:p>
          <a:p>
            <a:pPr lvl="1" algn="just"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ellene nem fellebbeztek, és a fellebbezési határidő letelt,</a:t>
            </a:r>
          </a:p>
          <a:p>
            <a:pPr lvl="1" algn="just"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fellebbezésről lemondtak vagy a fellebbezést visszavonták, vagy</a:t>
            </a:r>
          </a:p>
          <a:p>
            <a:pPr lvl="1" algn="just"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másodfokú hatóság az elsőfokú hatóság döntését helybenhagyta, a másodfokú döntés közlésével.</a:t>
            </a:r>
          </a:p>
          <a:p>
            <a:pPr marL="0" indent="0">
              <a:buNone/>
            </a:pP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279577" y="334398"/>
            <a:ext cx="743930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hatóság döntésének véglegessége</a:t>
            </a:r>
            <a:endParaRPr lang="hu-HU" sz="32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71464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063552" y="1700808"/>
            <a:ext cx="8208912" cy="460851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 az egyezségi kísérlet eredményre vezet vagy az ügyfelek egyezséget kötnek, melyet a hatóság jóváhagy és határozatba foglal. Ennek azonban vannak bizonyos előfeltételei: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egyezség megfelel az Alaptörvénynek és a jogszabályoknak, 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kiterjed a teljesítési határidőre, valamint 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eljárási költség viselésére is.</a:t>
            </a:r>
          </a:p>
          <a:p>
            <a:pPr algn="just">
              <a:spcBef>
                <a:spcPts val="0"/>
              </a:spcBef>
              <a:defRPr/>
            </a:pPr>
            <a:endParaRPr lang="hu-HU" altLang="hu-HU" sz="22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 a döntést azonnal végrehajthatónak nyilvánítja, ha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életveszéllyel, súlyos kárral vagy a személyiségi jogok jelentős sérelmével fenyegető helyzet megelőzése, elhárítása vagy káros következményeinek enyhítése miatt szükséges,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nemzetbiztonsági, honvédelmi vagy közbiztonsági érdekből, illetve a közérdek védelme miatt szükséges,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döntés valakinek a tartásáról vagy gondozásáról rendelkezik, vagy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hatósági nyilvántartásba történő haladéktalan bejegyzést törvény írja elő.</a:t>
            </a:r>
          </a:p>
          <a:p>
            <a:pPr marL="0" indent="0">
              <a:buNone/>
            </a:pP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030623" y="366015"/>
            <a:ext cx="66882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egyezség jóváhagyása és </a:t>
            </a:r>
          </a:p>
          <a:p>
            <a:pPr algn="ctr"/>
            <a:r>
              <a:rPr lang="hu-HU" alt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azonnali végrehajthatóság</a:t>
            </a:r>
            <a:endParaRPr lang="hu-HU" sz="32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81486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03512" y="1412778"/>
            <a:ext cx="8892480" cy="424847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döntés közlésének általános szabálya szerint a határozatot a hatóság közli az ügyféllel, azzal, akire nézve az rendelkezést tartalmaz, az ügyben eljárt szakhatósággal, míg a végzést a hatóság közli azzal, akire nézve az rendelkezést tartalmaz, és akinek a jogát vagy jogos érdekét érinti.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döntés közlése egy gyűjtőfogalom, amelybe a döntés közlésének különböző módozatait sorolja az </a:t>
            </a:r>
            <a:r>
              <a:rPr lang="hu-HU" altLang="hu-HU" sz="2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Ennek megfelelően a döntést közölni lehet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hivatalos iratként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elektronikus úton;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szóban;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nem az </a:t>
            </a:r>
            <a:r>
              <a:rPr lang="hu-HU" altLang="hu-HU" sz="2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Ákr.-ben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meghatározott feltételeknek megfelelő módon;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kézbesítés útján;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hatósági kézbesítő általi kézbesítés útján;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hirdetmény útján;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kézbesítési ügygondnok igénybe vételével;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közhírré tétel útján.</a:t>
            </a:r>
          </a:p>
          <a:p>
            <a:pPr marL="0" indent="0">
              <a:buNone/>
            </a:pP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927649" y="334398"/>
            <a:ext cx="66882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döntés közlése</a:t>
            </a:r>
            <a:endParaRPr lang="hu-HU" sz="3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30293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75520" y="1700808"/>
            <a:ext cx="8403704" cy="44196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 a döntésben elírás, illetve számítási hiba van, és az nem hat ki az ügy érdemére, a hatóság a döntést kijavítja. 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 döntésből jogszabály által előírt kötelező tartalmi elem hiányzik, vagy az ügy érdeméhez tartozó kérdésben nem született döntés, a hatóság a döntést kiegészíti. </a:t>
            </a:r>
          </a:p>
          <a:p>
            <a:pPr marL="0" indent="0">
              <a:buNone/>
            </a:pP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002914" y="352160"/>
            <a:ext cx="66882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döntés kijavítása és kiegészítése</a:t>
            </a:r>
            <a:endParaRPr lang="hu-HU" sz="32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29997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423592" y="1628800"/>
            <a:ext cx="7560840" cy="3888432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ct val="0"/>
              </a:spcBef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Calibri" pitchFamily="34" charset="0"/>
              </a:rPr>
              <a:t>A hatósági szerződés a közigazgatási szerződések csoportjába tartozik, hiszen az egyik szerződő fél minden esetben a hatóság. Ez a fajta döntéshozatal azonban nem általános, arra csak abban az esetben kerülhet sor, ha </a:t>
            </a: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ágazati jogszabály lehetővé teszi vagy előírja, hogy </a:t>
            </a: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 a hatáskörébe tartozó ügynek a közérdek és az ügyfél szempontjából is előnyös rendezése érdekében </a:t>
            </a: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határozathozatal helyett </a:t>
            </a: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ügyféllel </a:t>
            </a: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írásban </a:t>
            </a: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Calibri" pitchFamily="34" charset="0"/>
              </a:rPr>
              <a:t>hatósági szerződést kössön</a:t>
            </a:r>
            <a:r>
              <a:rPr lang="hu-HU" altLang="hu-HU" sz="2600" dirty="0">
                <a:latin typeface="Verdana" panose="020B0604030504040204" pitchFamily="34" charset="0"/>
                <a:ea typeface="Verdana" panose="020B0604030504040204" pitchFamily="34" charset="0"/>
                <a:cs typeface="Calibri" pitchFamily="34" charset="0"/>
              </a:rPr>
              <a:t>. </a:t>
            </a:r>
            <a:endParaRPr lang="hu-HU" altLang="hu-HU" sz="26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030623" y="345600"/>
            <a:ext cx="66882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hatósági szerződés</a:t>
            </a:r>
            <a:endParaRPr lang="hu-HU" sz="3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85349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75520" y="1916832"/>
            <a:ext cx="8640960" cy="4752528"/>
          </a:xfrm>
        </p:spPr>
        <p:txBody>
          <a:bodyPr>
            <a:normAutofit/>
          </a:bodyPr>
          <a:lstStyle/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 a hatósági bizonyítványt az ágazati jogszabályban meghatározott esetekben állítja ki az ügyfél részére, azonban az ügyfélnek meg kell jelölnie a felhasználás célját is a hatósági bizonyítvány benyújtására vonatkozó kérelmében. 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Amennyiben az ügyfél valótlan vagy olyan adat igazolását kéri, amellyel a hatóság nem rendelkezik, a hatóság a hatósági bizonyítvány kiadását megtagadja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883350" y="288535"/>
            <a:ext cx="668825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28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5.5. alfejezet</a:t>
            </a:r>
          </a:p>
          <a:p>
            <a:pPr algn="ctr"/>
            <a:r>
              <a:rPr lang="hu-HU" altLang="hu-HU" sz="28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A hatósági bizonyítvány, igazolvány és nyilvántartás</a:t>
            </a:r>
          </a:p>
          <a:p>
            <a:pPr algn="ctr"/>
            <a:endParaRPr lang="hu-H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21243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75520" y="1628800"/>
            <a:ext cx="8640960" cy="4896544"/>
          </a:xfrm>
        </p:spPr>
        <p:txBody>
          <a:bodyPr>
            <a:noAutofit/>
          </a:bodyPr>
          <a:lstStyle/>
          <a:p>
            <a:pPr marL="0" indent="0" algn="just">
              <a:buNone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 jogszabályban meghatározott esetben és adattartalommal az ügyfél adatainak vagy jogainak rendszeres igazolására hatósági igazolványt ad ki. </a:t>
            </a:r>
          </a:p>
          <a:p>
            <a:pPr marL="0" indent="0" algn="just">
              <a:buNone/>
              <a:defRPr/>
            </a:pPr>
            <a:endParaRPr 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 a jogszabályban meghatározott adatokról hatósági nyilvántartást vezet, ha</a:t>
            </a:r>
          </a:p>
          <a:p>
            <a:pPr marL="901700" indent="-544513" algn="just"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nyilvántartásba történő bejegyzés, annak módosítása és a nyilvántartásból való törlés az ügyfél jogait és kötelezettségeit keletkezteti, módosítja vagy szünteti meg, vagy</a:t>
            </a:r>
          </a:p>
          <a:p>
            <a:pPr marL="901700" indent="-544513" algn="just"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nyilvántartás vezetésének célja a benne foglalt adatok közhitelű igazolására, bizonyítására szolgál (ez utóbbit közhiteles hatósági nyilvántartásnak nevezzük).</a:t>
            </a:r>
          </a:p>
          <a:p>
            <a:pPr marL="0" indent="0">
              <a:buNone/>
            </a:pPr>
            <a:endParaRPr lang="hu-H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3030623" y="428471"/>
            <a:ext cx="66882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hatósági bizonyítvány, igazolvány és nyilvántartás</a:t>
            </a:r>
            <a:endParaRPr lang="hu-HU" sz="3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96846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75520" y="1329660"/>
            <a:ext cx="8712968" cy="5483716"/>
          </a:xfrm>
        </p:spPr>
        <p:txBody>
          <a:bodyPr>
            <a:normAutofit fontScale="62500" lnSpcReduction="20000"/>
          </a:bodyPr>
          <a:lstStyle/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3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hatósági ellenőrzés önálló közigazgatási tevékenységfajta.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3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hatóságok egy részének ellenőrzési kötelezettsége van. Ennek keretében a hatóság a hatáskörének keretei között  ellenőrzi a jogszabályban foglalt rendelkezések betartását, valamint a végrehajtható döntésben foglaltak teljesítését. A hatósági ellenőrzés lefolytatása kapcsán alapvetően két kisebb eljárási szakaszt különböztethetünk meg: a hatósági ellenőrzés megindítását, illetve a hatósági ellenőrzés lezárását.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hu-HU" altLang="hu-HU" sz="32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hu-HU" altLang="hu-HU" sz="3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hatósági ellenőrzés hivatalból indul meg és azt a hatóság a </a:t>
            </a:r>
            <a:r>
              <a:rPr lang="hu-HU" altLang="hu-HU" sz="32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hivatalbóli</a:t>
            </a:r>
            <a:r>
              <a:rPr lang="hu-HU" altLang="hu-HU" sz="3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eljárás szabályai szerint folytatja le. Emellett a hatósági ellenőrzését az ügyfél is kérheti, kivéve, ha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hu-HU" altLang="hu-HU" sz="13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hu-HU" altLang="hu-HU" sz="3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kérelem benyújtásának időpontjában a hatóság előtt arra vonatkozóan hatósági ellenőrzés, vagy az alapján eljárás van folyamatban,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3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 az ügyfélnél egyébként folyamatosan lát el ellenőrzési feladatot,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3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törvény kizárja, vagy</a:t>
            </a:r>
          </a:p>
          <a:p>
            <a:pPr algn="just">
              <a:spcBef>
                <a:spcPts val="0"/>
              </a:spcBef>
              <a:defRPr/>
            </a:pPr>
            <a:r>
              <a:rPr lang="hu-HU" altLang="hu-HU" sz="3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 ugyanannak az ügyfélnek a kérelmére az újabb kérelem benyújtását megelőző egy éven belül lefolytatott ellenőrzése során jogsértést nem tárt fel, kivéve, ha a kérelem benyújtására az ellenőrzés lefolytatását követően felmerült ok vagy körülmény miatt kerül sor.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hu-HU" altLang="hu-HU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897205" y="252442"/>
            <a:ext cx="66882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2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5.6. alfejezet </a:t>
            </a:r>
          </a:p>
          <a:p>
            <a:pPr algn="ctr"/>
            <a:r>
              <a:rPr lang="hu-HU" altLang="hu-HU" sz="32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hatósági ellenőrzés</a:t>
            </a:r>
          </a:p>
        </p:txBody>
      </p:sp>
    </p:spTree>
    <p:extLst>
      <p:ext uri="{BB962C8B-B14F-4D97-AF65-F5344CB8AC3E}">
        <p14:creationId xmlns:p14="http://schemas.microsoft.com/office/powerpoint/2010/main" val="2944942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9" name="Rectangle 3"/>
          <p:cNvSpPr>
            <a:spLocks noGrp="1"/>
          </p:cNvSpPr>
          <p:nvPr>
            <p:ph type="body" idx="4294967295"/>
          </p:nvPr>
        </p:nvSpPr>
        <p:spPr>
          <a:xfrm>
            <a:off x="1775520" y="1412776"/>
            <a:ext cx="8856984" cy="5543550"/>
          </a:xfrm>
        </p:spPr>
        <p:txBody>
          <a:bodyPr/>
          <a:lstStyle/>
          <a:p>
            <a:pPr>
              <a:buFont typeface="Arial" pitchFamily="34" charset="0"/>
              <a:buNone/>
            </a:pPr>
            <a:endParaRPr lang="hu-HU" altLang="hu-HU" sz="2400" b="1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jogi norma olyan magatartási szabályok összessége:</a:t>
            </a:r>
          </a:p>
          <a:p>
            <a:pPr>
              <a:lnSpc>
                <a:spcPct val="110000"/>
              </a:lnSpc>
              <a:spcBef>
                <a:spcPts val="600"/>
              </a:spcBef>
              <a:buNone/>
            </a:pPr>
            <a:endParaRPr lang="hu-HU" alt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  <a:buClr>
                <a:schemeClr val="tx1"/>
              </a:buClr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amelyek keletkezése </a:t>
            </a: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állami, közhatalmi szervekhez 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kötődik,</a:t>
            </a:r>
          </a:p>
          <a:p>
            <a:pPr>
              <a:lnSpc>
                <a:spcPct val="110000"/>
              </a:lnSpc>
              <a:spcBef>
                <a:spcPts val="600"/>
              </a:spcBef>
              <a:buClr>
                <a:schemeClr val="tx1"/>
              </a:buClr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amelyek </a:t>
            </a: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általánosan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mindenkire nézve kötelezőek,</a:t>
            </a:r>
          </a:p>
          <a:p>
            <a:pPr>
              <a:lnSpc>
                <a:spcPct val="110000"/>
              </a:lnSpc>
              <a:spcBef>
                <a:spcPts val="600"/>
              </a:spcBef>
              <a:buClr>
                <a:schemeClr val="tx1"/>
              </a:buClr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amelyek </a:t>
            </a: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érvényesülését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az állami szervek végső soron </a:t>
            </a: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kényszerrel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ténylegesen biztosítják.</a:t>
            </a: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2819146" y="330518"/>
            <a:ext cx="64801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lang="hu-HU" alt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jogi norma sajátosságai </a:t>
            </a:r>
          </a:p>
        </p:txBody>
      </p:sp>
    </p:spTree>
    <p:extLst>
      <p:ext uri="{BB962C8B-B14F-4D97-AF65-F5344CB8AC3E}">
        <p14:creationId xmlns:p14="http://schemas.microsoft.com/office/powerpoint/2010/main" val="190587490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19536" y="1628800"/>
            <a:ext cx="8352928" cy="4104456"/>
          </a:xfrm>
        </p:spPr>
        <p:txBody>
          <a:bodyPr>
            <a:normAutofit fontScale="70000" lnSpcReduction="20000"/>
          </a:bodyPr>
          <a:lstStyle/>
          <a:p>
            <a:pPr algn="just">
              <a:defRPr/>
            </a:pPr>
            <a:r>
              <a:rPr 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hatósági ellenőrzés lezárása fő szabály szerint nem az </a:t>
            </a:r>
            <a:r>
              <a:rPr lang="hu-HU" sz="26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Ákr.-ben</a:t>
            </a:r>
            <a:r>
              <a:rPr 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megismertek szerint történik: a hatósági ellenőrzés lezárása ugyanis annak függvénye, hogy a hatóság tapasztal-e jogsértést vagy sem.</a:t>
            </a:r>
          </a:p>
          <a:p>
            <a:pPr algn="just">
              <a:defRPr/>
            </a:pPr>
            <a:r>
              <a:rPr 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Ha ugyanis a hatóság a hatósági ellenőrzés során jogsértést tapasztal,</a:t>
            </a:r>
          </a:p>
          <a:p>
            <a:pPr marL="873125" algn="just">
              <a:buFont typeface="Symbol" panose="05050102010706020507" pitchFamily="18" charset="2"/>
              <a:buChar char=""/>
              <a:defRPr/>
            </a:pPr>
            <a:r>
              <a:rPr 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megindítja a közigazgatási hatósági eljárást, vagy</a:t>
            </a:r>
          </a:p>
          <a:p>
            <a:pPr marL="873125" algn="just">
              <a:buFont typeface="Symbol" panose="05050102010706020507" pitchFamily="18" charset="2"/>
              <a:buChar char=""/>
              <a:defRPr/>
            </a:pPr>
            <a:r>
              <a:rPr 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ha a feltárt jogsértés miatt az eljárás más szerv illetékességébe tartozik, annak eljárását kezdeményezi.</a:t>
            </a:r>
          </a:p>
          <a:p>
            <a:pPr algn="just">
              <a:defRPr/>
            </a:pPr>
            <a:r>
              <a:rPr 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Ha a hatóság az ügyfél kérelmére lefolytatott hatósági ellenőrzés során jogsértést nem tapasztal, ennek </a:t>
            </a:r>
            <a:r>
              <a:rPr lang="hu-HU" sz="26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tényéről</a:t>
            </a:r>
            <a:r>
              <a:rPr 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hatósági bizonyítványt állít ki. A hivatalból folytatott hatósági ellenőrzés eredményéről a hatóság az ügyfél kérelmére hatósági bizonyítvány állít ki.</a:t>
            </a:r>
          </a:p>
          <a:p>
            <a:pPr algn="just">
              <a:defRPr/>
            </a:pPr>
            <a:endParaRPr lang="hu-HU" sz="26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hatósági ellenőrzés speciális fajtája a folyamatos ellenőrzési feladat ellátására irányuló hatósági ellenőrzés. </a:t>
            </a:r>
          </a:p>
          <a:p>
            <a:pPr marL="0" indent="0">
              <a:buNone/>
            </a:pP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999657" y="334398"/>
            <a:ext cx="66882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Hatósági ellenőrzés</a:t>
            </a:r>
          </a:p>
        </p:txBody>
      </p:sp>
    </p:spTree>
    <p:extLst>
      <p:ext uri="{BB962C8B-B14F-4D97-AF65-F5344CB8AC3E}">
        <p14:creationId xmlns:p14="http://schemas.microsoft.com/office/powerpoint/2010/main" val="273448274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667507" y="1628801"/>
            <a:ext cx="8856984" cy="5136101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Ákr.-nek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a kérelemre indult eljárásokra vonatkozó rendelkezéseit a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hivatalbóli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eljárásokra vonatkozó fejezetben foglalt eltérésekkel kell alkalmazni:</a:t>
            </a:r>
          </a:p>
          <a:p>
            <a:pPr marL="0" indent="0" algn="just">
              <a:buNone/>
              <a:defRPr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>
              <a:tabLst>
                <a:tab pos="354013" algn="l"/>
              </a:tabLst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hivatalbóli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eljárásokban szünetelésnek nincs helye, </a:t>
            </a:r>
          </a:p>
          <a:p>
            <a:pPr algn="just">
              <a:tabLst>
                <a:tab pos="354013" algn="l"/>
              </a:tabLst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 felfüggesztés esetén sem dönt érdemben az ügyfél vagy ügyfelek együttes kérelmére,</a:t>
            </a:r>
          </a:p>
          <a:p>
            <a:pPr algn="just">
              <a:tabLst>
                <a:tab pos="354013" algn="l"/>
              </a:tabLst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nincs helye az eljárás megszüntetésének, ha az ügyfél eljárási költség előlegezési kötelezettségének nem tesz eleget,</a:t>
            </a:r>
          </a:p>
          <a:p>
            <a:pPr algn="just">
              <a:tabLst>
                <a:tab pos="354013" algn="l"/>
              </a:tabLst>
              <a:defRPr/>
            </a:pP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hivatalbóli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eljárásokban az ügyintézési határidőbe csak az eljárás felfüggesztésének időtartama nem számít be,</a:t>
            </a:r>
          </a:p>
          <a:p>
            <a:pPr algn="just">
              <a:tabLst>
                <a:tab pos="354013" algn="l"/>
              </a:tabLst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 a hatóság a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hivatalbóli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eljárásban az ügyintézési határidő kétszeresét túllépi, a jogsértés tényének megállapításán és a jogellenes magatartás megszüntetésére vagy a jogszerű állapot helyreállítására kötelezésen túl egyéb jogkövetkezményt nem alkalmazhat. </a:t>
            </a:r>
          </a:p>
          <a:p>
            <a:pPr marL="0" indent="0">
              <a:buNone/>
            </a:pPr>
            <a:endParaRPr lang="hu-H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250670" y="263237"/>
            <a:ext cx="76906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24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5.7. alfejezet </a:t>
            </a:r>
          </a:p>
          <a:p>
            <a:pPr algn="ctr"/>
            <a:r>
              <a:rPr lang="hu-HU" altLang="hu-HU" sz="24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</a:t>
            </a:r>
            <a:r>
              <a:rPr lang="hu-HU" altLang="hu-HU" sz="2400" kern="0" dirty="0" err="1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hivatalbóli</a:t>
            </a:r>
            <a:r>
              <a:rPr lang="hu-HU" altLang="hu-HU" sz="24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eljárás és</a:t>
            </a:r>
          </a:p>
          <a:p>
            <a:pPr algn="ctr"/>
            <a:r>
              <a:rPr lang="hu-HU" altLang="hu-HU" sz="24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egyes hatósági intézkedések különös szabályai</a:t>
            </a:r>
          </a:p>
        </p:txBody>
      </p:sp>
    </p:spTree>
    <p:extLst>
      <p:ext uri="{BB962C8B-B14F-4D97-AF65-F5344CB8AC3E}">
        <p14:creationId xmlns:p14="http://schemas.microsoft.com/office/powerpoint/2010/main" val="160796429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819468" y="1481208"/>
            <a:ext cx="8820472" cy="4756105"/>
          </a:xfrm>
        </p:spPr>
        <p:txBody>
          <a:bodyPr>
            <a:normAutofit fontScale="70000" lnSpcReduction="20000"/>
          </a:bodyPr>
          <a:lstStyle/>
          <a:p>
            <a:pPr algn="just"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</a:t>
            </a:r>
            <a:r>
              <a:rPr lang="hu-HU" altLang="hu-HU" sz="26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hivatalbóli</a:t>
            </a:r>
            <a:r>
              <a:rPr lang="hu-HU" alt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eljárás megindítása ex </a:t>
            </a:r>
            <a:r>
              <a:rPr lang="hu-HU" altLang="hu-HU" sz="26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officio</a:t>
            </a:r>
            <a:r>
              <a:rPr lang="hu-HU" alt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történik, azaz ahhoz nem szükséges semmilyen kérelem vagy jognyilatkozat az ügyfél részéről. </a:t>
            </a:r>
          </a:p>
          <a:p>
            <a:pPr algn="just"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hatóság az illetékességi területén hivatalból megindítja az eljárást, ha</a:t>
            </a:r>
          </a:p>
          <a:p>
            <a:pPr marL="1065213" algn="just">
              <a:buFont typeface="Symbol" panose="05050102010706020507" pitchFamily="18" charset="2"/>
              <a:buChar char="-"/>
              <a:defRPr/>
            </a:pPr>
            <a:r>
              <a:rPr lang="hu-HU" alt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eljárás megindítására okot adó körülmény jut a tudomására,</a:t>
            </a:r>
          </a:p>
          <a:p>
            <a:pPr marL="1065213" algn="just">
              <a:buFont typeface="Symbol" panose="05050102010706020507" pitchFamily="18" charset="2"/>
              <a:buChar char="-"/>
              <a:defRPr/>
            </a:pPr>
            <a:r>
              <a:rPr lang="hu-HU" alt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erre bíróság kötelezte,</a:t>
            </a:r>
          </a:p>
          <a:p>
            <a:pPr marL="1065213" algn="just">
              <a:buFont typeface="Symbol" panose="05050102010706020507" pitchFamily="18" charset="2"/>
              <a:buChar char="-"/>
              <a:defRPr/>
            </a:pPr>
            <a:r>
              <a:rPr lang="hu-HU" alt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erre felügyeleti szerve utasította,</a:t>
            </a:r>
          </a:p>
          <a:p>
            <a:pPr marL="1065213" algn="just">
              <a:buFont typeface="Symbol" panose="05050102010706020507" pitchFamily="18" charset="2"/>
              <a:buChar char="-"/>
              <a:defRPr/>
            </a:pPr>
            <a:r>
              <a:rPr lang="hu-HU" alt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életveszéllyel vagy súlyos kárral fenyegető helyzetről szerez tudomást, vagy</a:t>
            </a:r>
          </a:p>
          <a:p>
            <a:pPr marL="1065213" algn="just">
              <a:buFont typeface="Symbol" panose="05050102010706020507" pitchFamily="18" charset="2"/>
              <a:buChar char="-"/>
              <a:defRPr/>
            </a:pPr>
            <a:r>
              <a:rPr lang="hu-HU" alt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ezt egyébként jogszabály előírja.</a:t>
            </a:r>
          </a:p>
          <a:p>
            <a:pPr marL="0" indent="0" algn="just">
              <a:buNone/>
              <a:defRPr/>
            </a:pPr>
            <a:endParaRPr lang="hu-HU" altLang="hu-HU" sz="26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egyes hatósági intézkedések körében az </a:t>
            </a:r>
            <a:r>
              <a:rPr lang="hu-HU" sz="26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</a:t>
            </a:r>
            <a:r>
              <a:rPr 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az alábbi intézkedéseket nevesíti:</a:t>
            </a:r>
          </a:p>
          <a:p>
            <a:pPr algn="just">
              <a:defRPr/>
            </a:pPr>
            <a:r>
              <a:rPr 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ideiglenes intézkedést,</a:t>
            </a:r>
          </a:p>
          <a:p>
            <a:pPr algn="just">
              <a:defRPr/>
            </a:pPr>
            <a:r>
              <a:rPr 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biztosítási intézkedéseket, </a:t>
            </a:r>
          </a:p>
          <a:p>
            <a:pPr algn="just">
              <a:defRPr/>
            </a:pPr>
            <a:r>
              <a:rPr 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zár alá vételt, illetve a lefoglalást.</a:t>
            </a:r>
          </a:p>
          <a:p>
            <a:pPr marL="0" indent="0">
              <a:buNone/>
            </a:pP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161252" y="287466"/>
            <a:ext cx="81369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</a:t>
            </a:r>
            <a:r>
              <a:rPr lang="hu-HU" sz="2800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hivatalbóli</a:t>
            </a:r>
            <a:r>
              <a:rPr lang="hu-HU" sz="28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eljárás és egyes </a:t>
            </a:r>
          </a:p>
          <a:p>
            <a:pPr algn="ctr"/>
            <a:r>
              <a:rPr lang="hu-HU" sz="28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hatósági intézkedések különös szabályai</a:t>
            </a:r>
          </a:p>
        </p:txBody>
      </p:sp>
    </p:spTree>
    <p:extLst>
      <p:ext uri="{BB962C8B-B14F-4D97-AF65-F5344CB8AC3E}">
        <p14:creationId xmlns:p14="http://schemas.microsoft.com/office/powerpoint/2010/main" val="181940874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4000" y="1628800"/>
            <a:ext cx="8964488" cy="4896544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ideiglenes intézkedés:</a:t>
            </a:r>
          </a:p>
          <a:p>
            <a:pPr marL="627063" indent="0" algn="just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 a hatóság nem tudja figyelembe venni a hatásköri és illetékességi szabályokat, a hatóság  tekintet nélkül a hatáskörére és az illetékességére, hivatalból köteles megtenni azt az ideiglenes intézkedést, amelynek hiányában a késedelem elháríthatatlan kárral, veszéllyel vagy a személyiségi jogok elháríthatatlan sérelmével járna;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Ideiglenes biztosítási intézkedés:</a:t>
            </a:r>
          </a:p>
          <a:p>
            <a:pPr marL="627063" indent="0" algn="just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arra abban az esetben kerülhet sor, ha megalapozottan feltételezhető, hogy az érdemi döntésben elrendelhető kötelezettség teljesítése elmaradásának veszélye áll fenn;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Zár alá vétel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:</a:t>
            </a:r>
          </a:p>
          <a:p>
            <a:pPr marL="627063" indent="0" algn="just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valamely dolog birtokának a birtokos rendelkezése alóli elvonása a hatóság által;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Lefoglalás:</a:t>
            </a:r>
          </a:p>
          <a:p>
            <a:pPr marL="627063" indent="0" algn="just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olyan dolgok, amelyek jellegüknél, rendeltetésüknél fogva nem  vehetők zár alá. Ezeket  a hatóság lefoglalja, és a birtokos őrizetében hagyja, aki azt rendeltetésszerűen használhatja. </a:t>
            </a:r>
          </a:p>
          <a:p>
            <a:endParaRPr lang="hu-H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999657" y="334398"/>
            <a:ext cx="66882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Alapfogalmak</a:t>
            </a:r>
          </a:p>
        </p:txBody>
      </p:sp>
    </p:spTree>
    <p:extLst>
      <p:ext uri="{BB962C8B-B14F-4D97-AF65-F5344CB8AC3E}">
        <p14:creationId xmlns:p14="http://schemas.microsoft.com/office/powerpoint/2010/main" val="24293097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03512" y="1484784"/>
            <a:ext cx="8856984" cy="5203066"/>
          </a:xfrm>
        </p:spPr>
        <p:txBody>
          <a:bodyPr>
            <a:noAutofit/>
          </a:bodyPr>
          <a:lstStyle/>
          <a:p>
            <a:pPr algn="just" fontAlgn="ctr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közigazgatási hatósági eljárás második nagy szakasza a jogorvoslati szakasz. </a:t>
            </a:r>
          </a:p>
          <a:p>
            <a:pPr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szerint a hatóság határozata ellen önálló jogorvoslatnak van helye, míg a hatóság végzése ellen önálló jogorvoslatnak csak akkor van helye, ha azt törvény kifejezetten megengedi, egyéb esetben a végzés elleni jogorvoslati jog a határozat, ennek hiányában az eljárást megszüntető végzés ellen igénybe vehető jogorvoslat keretében gyakorolható.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Kérelemre induló jogorvoslati eljárások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közigazgatási per,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fellebbezési eljárás.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Hivatalból induló jogorvoslati eljárások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döntés módosítása vagy visszavonása a hatóság saját hatáskörében,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felügyeleti eljárás,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ügyészségről szóló törvény szerinti ügyészi felhívás és fellépés nyomán indított eljárás.</a:t>
            </a:r>
          </a:p>
        </p:txBody>
      </p:sp>
      <p:sp>
        <p:nvSpPr>
          <p:cNvPr id="5" name="Téglalap 4"/>
          <p:cNvSpPr/>
          <p:nvPr/>
        </p:nvSpPr>
        <p:spPr>
          <a:xfrm>
            <a:off x="2787876" y="127498"/>
            <a:ext cx="668825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28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5.8. alfejezet</a:t>
            </a:r>
          </a:p>
          <a:p>
            <a:pPr algn="ctr"/>
            <a:r>
              <a:rPr lang="hu-HU" altLang="hu-HU" sz="28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Jogorvoslatok a közigazgatási hatósági eljárásban</a:t>
            </a:r>
          </a:p>
        </p:txBody>
      </p:sp>
    </p:spTree>
    <p:extLst>
      <p:ext uri="{BB962C8B-B14F-4D97-AF65-F5344CB8AC3E}">
        <p14:creationId xmlns:p14="http://schemas.microsoft.com/office/powerpoint/2010/main" val="383413591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75520" y="1484784"/>
            <a:ext cx="8712968" cy="5256584"/>
          </a:xfrm>
        </p:spPr>
        <p:txBody>
          <a:bodyPr>
            <a:noAutofit/>
          </a:bodyPr>
          <a:lstStyle/>
          <a:p>
            <a:pPr marL="0" indent="0" algn="just">
              <a:buNone/>
              <a:defRPr/>
            </a:pPr>
            <a:r>
              <a:rPr 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</a:t>
            </a:r>
            <a:r>
              <a:rPr lang="hu-HU" sz="18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</a:t>
            </a:r>
            <a:r>
              <a:rPr 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teljesen átalakítva a jogorvoslat szabályait megszüntet két korábbi, a </a:t>
            </a:r>
            <a:r>
              <a:rPr lang="hu-HU" sz="18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Ket.-ben</a:t>
            </a:r>
            <a:r>
              <a:rPr 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 nevesített kérelemre induló jogorvoslati formát, az újrafelvételi eljárást, illetve az Alkotmánybíróság határozata alapján folytatott eljárást.</a:t>
            </a:r>
          </a:p>
          <a:p>
            <a:pPr marL="457200" indent="-457200" algn="just">
              <a:buFont typeface="Arial" charset="0"/>
              <a:buAutoNum type="alphaLcParenR"/>
              <a:defRPr/>
            </a:pPr>
            <a:r>
              <a:rPr lang="hu-HU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közigazgatási per</a:t>
            </a:r>
          </a:p>
          <a:p>
            <a:pPr algn="just">
              <a:defRPr/>
            </a:pPr>
            <a:r>
              <a:rPr 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Nem előzmény nélküli a hazai közigazgatási jogban</a:t>
            </a:r>
          </a:p>
          <a:p>
            <a:pPr algn="just">
              <a:defRPr/>
            </a:pPr>
            <a:r>
              <a:rPr 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Kp. megalkotása,</a:t>
            </a:r>
          </a:p>
          <a:p>
            <a:pPr algn="just">
              <a:defRPr/>
            </a:pPr>
            <a:r>
              <a:rPr 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Kp. és az </a:t>
            </a:r>
            <a:r>
              <a:rPr lang="hu-HU" sz="18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</a:t>
            </a:r>
            <a:r>
              <a:rPr 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viszonya. </a:t>
            </a:r>
          </a:p>
          <a:p>
            <a:pPr marL="0" indent="0" algn="just">
              <a:buNone/>
              <a:defRPr/>
            </a:pPr>
            <a:r>
              <a:rPr lang="hu-HU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b)    A fellebbezés</a:t>
            </a:r>
          </a:p>
          <a:p>
            <a:pPr algn="just">
              <a:defRPr/>
            </a:pPr>
            <a:r>
              <a:rPr 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</a:t>
            </a:r>
            <a:r>
              <a:rPr lang="hu-HU" sz="18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Ákr.-ben</a:t>
            </a:r>
            <a:r>
              <a:rPr 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a fellebbezés nem tekinthető általánosnak, arra ugyanis csak akkor kerülhet sor, ha az </a:t>
            </a:r>
            <a:r>
              <a:rPr lang="hu-HU" sz="18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</a:t>
            </a:r>
            <a:r>
              <a:rPr 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vagy ágazati törvény a fellebbezést kifejezetten megengedi.</a:t>
            </a:r>
          </a:p>
          <a:p>
            <a:pPr algn="just">
              <a:defRPr/>
            </a:pPr>
            <a:r>
              <a:rPr 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</a:t>
            </a:r>
            <a:r>
              <a:rPr lang="hu-HU" sz="18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</a:t>
            </a:r>
            <a:r>
              <a:rPr 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a közigazgatási pert tekinti fő jogorvoslati formának a jogorvoslati szakaszban és a fellebbezést csak kivételes esetben engedi meg, olyan esetekben, amelyek során a jogorvoslat hatékonyabban megvalósulhat egy nem bírósági eljárásban.</a:t>
            </a:r>
          </a:p>
          <a:p>
            <a:pPr>
              <a:defRPr/>
            </a:pPr>
            <a:endParaRPr lang="hu-HU" sz="16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379295" y="324439"/>
            <a:ext cx="71193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kérelemre induló</a:t>
            </a:r>
          </a:p>
          <a:p>
            <a:pPr algn="ctr"/>
            <a:r>
              <a:rPr 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jogorvoslatok</a:t>
            </a:r>
          </a:p>
        </p:txBody>
      </p:sp>
    </p:spTree>
    <p:extLst>
      <p:ext uri="{BB962C8B-B14F-4D97-AF65-F5344CB8AC3E}">
        <p14:creationId xmlns:p14="http://schemas.microsoft.com/office/powerpoint/2010/main" val="1193146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03512" y="1484785"/>
            <a:ext cx="8712968" cy="5740523"/>
          </a:xfrm>
        </p:spPr>
        <p:txBody>
          <a:bodyPr>
            <a:noAutofit/>
          </a:bodyPr>
          <a:lstStyle/>
          <a:p>
            <a:pPr marL="457200" indent="-457200">
              <a:lnSpc>
                <a:spcPct val="80000"/>
              </a:lnSpc>
              <a:buFont typeface="Arial" charset="0"/>
              <a:buAutoNum type="alphaLcParenR"/>
              <a:defRPr/>
            </a:pPr>
            <a:r>
              <a:rPr lang="hu-HU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döntés módosítása vagy visszavonása</a:t>
            </a:r>
          </a:p>
          <a:p>
            <a:pPr marL="0" indent="0" algn="just">
              <a:lnSpc>
                <a:spcPct val="80000"/>
              </a:lnSpc>
              <a:buNone/>
              <a:defRPr/>
            </a:pPr>
            <a:r>
              <a:rPr 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Ha a hatóság megállapítja, hogy a másodfokú hatóság, a felügyeleti szerv vagy a közigazgatási bíróság által el nem bírált döntése jogszabályt sért, a döntését annak közlésétől számított egy éven belül,  legfeljebb egy ízben módosítja vagy visszavonja.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hu-HU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b)   A felügyeleti eljárás</a:t>
            </a:r>
          </a:p>
          <a:p>
            <a:pPr marL="0" indent="0" algn="just">
              <a:lnSpc>
                <a:spcPct val="80000"/>
              </a:lnSpc>
              <a:buNone/>
              <a:defRPr/>
            </a:pPr>
            <a:r>
              <a:rPr 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felügyeleti jogkör keretében a felügyeleti szerv hivatalból megvizsgálhatja az ügyben eljáró hatóság eljárását, illetve döntését, és ennek alapján megteszi a szükséges intézkedést a jogszabálysértő mulasztás felszámolására, illetve gyakorolja a felügyeleti jogkört: ha a hatóság döntése jogszabályt sért, a felügyeleti szerv legfeljebb egy ízben azt megváltoztatja vagy megsemmisíti, és szükség esetén a döntést hozó hatóságot új eljárásra utasítja.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hu-HU" alt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c</a:t>
            </a:r>
            <a:r>
              <a:rPr lang="hu-HU" altLang="hu-HU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) Az ügyészi felhívás és fellépés nyomán indított eljárás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hu-HU" alt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</a:t>
            </a:r>
            <a:r>
              <a:rPr lang="hu-HU" altLang="hu-HU" sz="18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altLang="hu-HU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szerint, ha az ügyész az ügyészségről szóló törvény alapján felhívással él, vagy sikertelen felhívás esetén fellép, a hatóság az ügyész által kifogásolt döntését korlátozás nélkül módosíthatja (megváltoztathatja), illetve visszavonhatja (megsemmisítheti) akkor is, ha a közigazgatási hatósági eljárásra vonatkozó jogszabály ezt egyébként korlátozza, vagy nem teszi lehetővé.</a:t>
            </a:r>
          </a:p>
          <a:p>
            <a:pPr marL="0" indent="0" algn="just">
              <a:buNone/>
              <a:defRPr/>
            </a:pPr>
            <a:endParaRPr lang="hu-HU" sz="16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913794" y="338294"/>
            <a:ext cx="669674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hivatalból induló jogorvoslatok</a:t>
            </a:r>
          </a:p>
        </p:txBody>
      </p:sp>
    </p:spTree>
    <p:extLst>
      <p:ext uri="{BB962C8B-B14F-4D97-AF65-F5344CB8AC3E}">
        <p14:creationId xmlns:p14="http://schemas.microsoft.com/office/powerpoint/2010/main" val="226591938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17367" y="919173"/>
            <a:ext cx="8712968" cy="5620172"/>
          </a:xfrm>
        </p:spPr>
        <p:txBody>
          <a:bodyPr>
            <a:noAutofit/>
          </a:bodyPr>
          <a:lstStyle/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Anyagi jogerő: 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döntés megváltoztathatatlanságát jelenti.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Keresetlevél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: a perindító kérelem.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Felperes: 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aki perel.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Alperes: 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akit perelnek.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</a:t>
            </a:r>
            <a:r>
              <a:rPr lang="hu-HU" altLang="hu-HU" sz="2000" b="1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védirat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: az alperesnek a keresetlevélben foglaltakra tett nyilatkozata, amely vagy a keresetlevél visszautasítására irányul, vagy érdemi védekezést tartalmaz. 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mintaper: 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eljárások gyorsabb elbírálása érdekében a perrendtartás lehetőséget ad a bírónak arra, hogy egy eljárást annak mintaperré minősítése révén, mintegy előzetesen lefolytasson, és az ott nyert bizonyítékokat és jogértelmezési eredményt a többi eljárásban felhasználva döntsön. Természetesen erre csak a többi, a mintaper idejére felfüggesztett eljárás résztvevőinek nyilatkozattételi jogát nem sértve kerülhet sor. 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semmisség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: a döntés olyan súlyos hibában szenved, hogy azt nem lehet reparálni.</a:t>
            </a:r>
          </a:p>
          <a:p>
            <a:pPr marL="0" indent="0">
              <a:buNone/>
            </a:pPr>
            <a:endParaRPr lang="hu-HU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855641" y="334398"/>
            <a:ext cx="66967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Alapfogalmak</a:t>
            </a:r>
          </a:p>
        </p:txBody>
      </p:sp>
    </p:spTree>
    <p:extLst>
      <p:ext uri="{BB962C8B-B14F-4D97-AF65-F5344CB8AC3E}">
        <p14:creationId xmlns:p14="http://schemas.microsoft.com/office/powerpoint/2010/main" val="225763666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884998" y="1556792"/>
            <a:ext cx="8712968" cy="4419600"/>
          </a:xfrm>
        </p:spPr>
        <p:txBody>
          <a:bodyPr>
            <a:normAutofit/>
          </a:bodyPr>
          <a:lstStyle/>
          <a:p>
            <a:pPr marL="0" indent="0" algn="just" fontAlgn="ctr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alapján eljárási költség mindaz a költség, ami az eljárás során felmerül. Az eljárási költség tekintetében 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az alábbi kérdéseket szabályozza:</a:t>
            </a:r>
          </a:p>
          <a:p>
            <a:pPr marL="0" indent="0" algn="just" fontAlgn="ctr">
              <a:buNone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 fontAlgn="ctr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a) az eljárási költség viselése,</a:t>
            </a:r>
          </a:p>
          <a:p>
            <a:pPr marL="0" indent="0" algn="just" fontAlgn="ctr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b) az eljárási költség előlegezése, </a:t>
            </a:r>
          </a:p>
          <a:p>
            <a:pPr marL="0" indent="0" algn="just" fontAlgn="ctr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c) döntés az eljárási költség viseléséről, illetve</a:t>
            </a:r>
          </a:p>
          <a:p>
            <a:pPr marL="0" indent="0" algn="just" fontAlgn="ctr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d) a költségmentesség.</a:t>
            </a:r>
          </a:p>
          <a:p>
            <a:pPr marL="0" indent="0">
              <a:buNone/>
            </a:pP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893109" y="451865"/>
            <a:ext cx="669674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2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5.9. alfejezet</a:t>
            </a:r>
          </a:p>
          <a:p>
            <a:pPr algn="ctr"/>
            <a:r>
              <a:rPr lang="hu-HU" altLang="hu-HU" sz="32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eljárási költség</a:t>
            </a:r>
          </a:p>
        </p:txBody>
      </p:sp>
    </p:spTree>
    <p:extLst>
      <p:ext uri="{BB962C8B-B14F-4D97-AF65-F5344CB8AC3E}">
        <p14:creationId xmlns:p14="http://schemas.microsoft.com/office/powerpoint/2010/main" val="215351261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03512" y="1636810"/>
            <a:ext cx="8712968" cy="409644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  <a:defRPr/>
            </a:pPr>
            <a:r>
              <a:rPr lang="hu-HU" alt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a) Az eljárási költség viselése</a:t>
            </a:r>
          </a:p>
          <a:p>
            <a:pPr marL="0" indent="0" algn="just">
              <a:buNone/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eljárási költség viselésének általános szabályai szerint </a:t>
            </a:r>
          </a:p>
          <a:p>
            <a:pPr marL="811213" indent="-457200" algn="just"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 törvény eltérően nem rendelkezik, az eljárás költségeit az viseli, akinél azok felmerültek,</a:t>
            </a:r>
          </a:p>
          <a:p>
            <a:pPr marL="811213" indent="-457200" algn="just"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eljárás résztvevője viseli a jogellenes magatartásával okozott költségeket,</a:t>
            </a:r>
          </a:p>
          <a:p>
            <a:pPr marL="811213" indent="-457200" algn="just"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olyan eljárási költséget, amelynek viselésére senki sem kötelezhető, az eljáró hatóság viseli.</a:t>
            </a:r>
          </a:p>
          <a:p>
            <a:pPr marL="0" indent="0" algn="just">
              <a:buNone/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Emellett az </a:t>
            </a:r>
            <a:r>
              <a:rPr lang="hu-HU" altLang="hu-HU" sz="22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szabályozza</a:t>
            </a:r>
          </a:p>
          <a:p>
            <a:pPr algn="just"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eljárási költség ügyfél általi viselésének, illetve </a:t>
            </a:r>
          </a:p>
          <a:p>
            <a:pPr algn="just"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eljárási költség hatóság és az eljárásban részt vevő egyéb személy általi viselésének szabályait.</a:t>
            </a:r>
          </a:p>
          <a:p>
            <a:pPr marL="0" indent="0" algn="just">
              <a:buNone/>
            </a:pP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927648" y="330518"/>
            <a:ext cx="66967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eljárási költség</a:t>
            </a:r>
          </a:p>
        </p:txBody>
      </p:sp>
    </p:spTree>
    <p:extLst>
      <p:ext uri="{BB962C8B-B14F-4D97-AF65-F5344CB8AC3E}">
        <p14:creationId xmlns:p14="http://schemas.microsoft.com/office/powerpoint/2010/main" val="8548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/>
          </p:cNvSpPr>
          <p:nvPr>
            <p:ph type="body" idx="4294967295"/>
          </p:nvPr>
        </p:nvSpPr>
        <p:spPr>
          <a:xfrm>
            <a:off x="2038598" y="1844824"/>
            <a:ext cx="7919910" cy="432048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A jog: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a személyek (jogalanyok) viselkedésére vonatkozó,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az állam által alkotott, de legalább az állam által elismert és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az állam által végső soron kikényszerített,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kötelező 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magatartási szabályok összessége. </a:t>
            </a:r>
          </a:p>
          <a:p>
            <a:pPr>
              <a:lnSpc>
                <a:spcPct val="80000"/>
              </a:lnSpc>
              <a:spcAft>
                <a:spcPts val="1200"/>
              </a:spcAft>
              <a:buFont typeface="Arial" pitchFamily="34" charset="0"/>
              <a:buNone/>
            </a:pPr>
            <a:endParaRPr lang="hu-HU" altLang="hu-HU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80000"/>
              </a:lnSpc>
              <a:spcAft>
                <a:spcPts val="1200"/>
              </a:spcAft>
              <a:buFont typeface="Arial" pitchFamily="34" charset="0"/>
              <a:buNone/>
            </a:pPr>
            <a:r>
              <a:rPr lang="hu-HU" altLang="hu-HU" sz="1800" dirty="0">
                <a:latin typeface="Verdana" panose="020B0604030504040204" pitchFamily="34" charset="0"/>
                <a:ea typeface="Verdana" panose="020B0604030504040204" pitchFamily="34" charset="0"/>
              </a:rPr>
              <a:t>/ Patyi András – Varga </a:t>
            </a:r>
            <a:r>
              <a:rPr lang="hu-HU" altLang="hu-HU" sz="1800" dirty="0" err="1">
                <a:latin typeface="Verdana" panose="020B0604030504040204" pitchFamily="34" charset="0"/>
                <a:ea typeface="Verdana" panose="020B0604030504040204" pitchFamily="34" charset="0"/>
              </a:rPr>
              <a:t>Zs</a:t>
            </a:r>
            <a:r>
              <a:rPr lang="hu-HU" altLang="hu-HU" sz="1800" dirty="0">
                <a:latin typeface="Verdana" panose="020B0604030504040204" pitchFamily="34" charset="0"/>
                <a:ea typeface="Verdana" panose="020B0604030504040204" pitchFamily="34" charset="0"/>
              </a:rPr>
              <a:t>. András: </a:t>
            </a:r>
            <a:r>
              <a:rPr lang="hu-HU" altLang="hu-HU" sz="1800" i="1" dirty="0">
                <a:latin typeface="Verdana" panose="020B0604030504040204" pitchFamily="34" charset="0"/>
                <a:ea typeface="Verdana" panose="020B0604030504040204" pitchFamily="34" charset="0"/>
              </a:rPr>
              <a:t>Általános közigazgatási jog (az </a:t>
            </a:r>
          </a:p>
          <a:p>
            <a:pPr>
              <a:lnSpc>
                <a:spcPct val="80000"/>
              </a:lnSpc>
              <a:spcAft>
                <a:spcPts val="1200"/>
              </a:spcAft>
              <a:buFont typeface="Arial" pitchFamily="34" charset="0"/>
              <a:buNone/>
            </a:pPr>
            <a:r>
              <a:rPr lang="hu-HU" altLang="hu-HU" sz="1800" i="1" dirty="0">
                <a:latin typeface="Verdana" panose="020B0604030504040204" pitchFamily="34" charset="0"/>
                <a:ea typeface="Verdana" panose="020B0604030504040204" pitchFamily="34" charset="0"/>
              </a:rPr>
              <a:t>Alaptörvény rendszerében)</a:t>
            </a:r>
            <a:r>
              <a:rPr lang="hu-HU" altLang="hu-HU" sz="1800" dirty="0">
                <a:latin typeface="Verdana" panose="020B0604030504040204" pitchFamily="34" charset="0"/>
                <a:ea typeface="Verdana" panose="020B0604030504040204" pitchFamily="34" charset="0"/>
              </a:rPr>
              <a:t> Dialóg Campus, Budapest-Pécs, 2012. </a:t>
            </a:r>
          </a:p>
          <a:p>
            <a:pPr>
              <a:lnSpc>
                <a:spcPct val="80000"/>
              </a:lnSpc>
              <a:spcAft>
                <a:spcPts val="1200"/>
              </a:spcAft>
              <a:buFont typeface="Arial" pitchFamily="34" charset="0"/>
              <a:buNone/>
            </a:pPr>
            <a:r>
              <a:rPr lang="hu-HU" altLang="hu-HU" sz="1800" dirty="0">
                <a:latin typeface="Verdana" panose="020B0604030504040204" pitchFamily="34" charset="0"/>
                <a:ea typeface="Verdana" panose="020B0604030504040204" pitchFamily="34" charset="0"/>
              </a:rPr>
              <a:t>85–86. o. /</a:t>
            </a:r>
          </a:p>
        </p:txBody>
      </p:sp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2798682" y="378511"/>
            <a:ext cx="64801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lang="hu-HU" altLang="hu-HU" sz="36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A jog fogalma</a:t>
            </a:r>
          </a:p>
        </p:txBody>
      </p:sp>
    </p:spTree>
    <p:extLst>
      <p:ext uri="{BB962C8B-B14F-4D97-AF65-F5344CB8AC3E}">
        <p14:creationId xmlns:p14="http://schemas.microsoft.com/office/powerpoint/2010/main" val="400304471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03512" y="1628343"/>
            <a:ext cx="8712968" cy="441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b) Az eljárási költség előlegezése</a:t>
            </a:r>
          </a:p>
          <a:p>
            <a:pPr marL="0" indent="0">
              <a:buNone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előlegezésről a hatóság a költségek felmerülésekor dönt, ha azonban a felmerülő költségek jelentősebb összeget érnek el, vagy más körülmény ezt indokolttá teszi, a hatóság elrendelheti, hogy az ügyfél a költségek fedezésére előreláthatóan szükséges összeget a hatóságnál előzetesen helyezze letétbe.</a:t>
            </a:r>
          </a:p>
          <a:p>
            <a:pPr marL="0" indent="0" algn="just">
              <a:buNone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eljárási költség előlegezésére vonatkozó általános szabályok kapcsán 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szól a kérelemre indult eljárásban és a hivatalból indult vagy folytatott eljárásban a bizonyítási eljárással összefüggésben, valamint a rendőrség igénybevételével kapcsolatos költségek előlegezéséről.</a:t>
            </a:r>
          </a:p>
          <a:p>
            <a:pPr marL="0" indent="0">
              <a:buNone/>
            </a:pPr>
            <a:endParaRPr lang="hu-H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927648" y="330518"/>
            <a:ext cx="66967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eljárási költség</a:t>
            </a:r>
          </a:p>
        </p:txBody>
      </p:sp>
    </p:spTree>
    <p:extLst>
      <p:ext uri="{BB962C8B-B14F-4D97-AF65-F5344CB8AC3E}">
        <p14:creationId xmlns:p14="http://schemas.microsoft.com/office/powerpoint/2010/main" val="294274203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884998" y="976849"/>
            <a:ext cx="8712968" cy="615796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c) Döntés az eljárási költség viseléséről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eljárási költség viseléséről külön döntést kell hoznia a hatóságnak. Ilyenkor a hatóság az eljárási költséget összegszerűen határozza meg,  dönt a költség viseléséről, dönt a megelőlegezett költség esetleges visszatérítéséről, valamint az indokolatlanul magas eljárási költség helyett alacsonyabb összeget állapít meg.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eljárási költség összegét mindig az azt alátámasztó bizonyítékok figyelembevételével kell megállapítani.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hu-HU" sz="2000" b="1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d) A költségmentesség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Ágazati törvény, kormányrendelet vagy önkormányzati rendelet meghatározhat olyan ügyfajtát, amelyben az ügyfelet eleve költségmentesség illeti meg.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Emellett a hatóság annak a természetes személy ügyfélnek is költségmentességet engedélyez az </a:t>
            </a:r>
            <a:r>
              <a:rPr 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Ákr.-ben</a:t>
            </a: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meghatározott feltételek fennállása esetén.</a:t>
            </a:r>
          </a:p>
          <a:p>
            <a:pPr marL="0" indent="0">
              <a:buNone/>
            </a:pPr>
            <a:endParaRPr lang="hu-HU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927648" y="330518"/>
            <a:ext cx="66967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eljárási költség</a:t>
            </a:r>
          </a:p>
        </p:txBody>
      </p:sp>
    </p:spTree>
    <p:extLst>
      <p:ext uri="{BB962C8B-B14F-4D97-AF65-F5344CB8AC3E}">
        <p14:creationId xmlns:p14="http://schemas.microsoft.com/office/powerpoint/2010/main" val="368761358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884998" y="1412776"/>
            <a:ext cx="8712968" cy="5140424"/>
          </a:xfrm>
        </p:spPr>
        <p:txBody>
          <a:bodyPr>
            <a:noAutofit/>
          </a:bodyPr>
          <a:lstStyle/>
          <a:p>
            <a:pPr marL="0" indent="0" algn="just" fontAlgn="ctr">
              <a:buNone/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végrehajtási szakasz szabályozását tekintve a jogalkotó nem kizárólag egy jogszabály, jelen esetben 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szabályaira hagyatkozik, hanem a végrehajtási eljárás során a bírósági végrehajtásról szóló 1994. évi LIII. törvény (a továbbiakban: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Vht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.) bizonyos szabályai is alkalmazandók. </a:t>
            </a:r>
          </a:p>
          <a:p>
            <a:pPr marL="0" indent="0" algn="just" fontAlgn="ctr">
              <a:buNone/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 a végrehajtást az állami adóhatóság foganatosítja, eljárására az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Ákr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végrehajtásra vonatkozó rendelkezéseit nem kell alkalmazni.</a:t>
            </a:r>
          </a:p>
          <a:p>
            <a:pPr marL="0" indent="0" algn="just" fontAlgn="ctr">
              <a:buNone/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végrehajtásnak vannak bizonyos előfeltételei:</a:t>
            </a:r>
          </a:p>
          <a:p>
            <a:pPr marL="0" indent="0" algn="just" fontAlgn="ctr">
              <a:buNone/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a) szükséges egy végleges, kötelezettséget megállapító döntés,</a:t>
            </a:r>
          </a:p>
          <a:p>
            <a:pPr marL="0" indent="0" algn="just" fontAlgn="ctr">
              <a:buNone/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b) a végrehajtási igény elévülése még nem következett be.</a:t>
            </a:r>
          </a:p>
          <a:p>
            <a:pPr marL="0" indent="0" algn="just">
              <a:buNone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végrehajtás folyamata tekintetében megkülönböztetünk két végrehajtási alszakaszt, mégpedig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végrehajtás elrendelését, illetve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végrehajtás foganatosítását</a:t>
            </a: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  <p:sp>
        <p:nvSpPr>
          <p:cNvPr id="5" name="Téglalap 4"/>
          <p:cNvSpPr/>
          <p:nvPr/>
        </p:nvSpPr>
        <p:spPr>
          <a:xfrm>
            <a:off x="2783633" y="335558"/>
            <a:ext cx="669674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2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5.10. alfejezet</a:t>
            </a:r>
          </a:p>
          <a:p>
            <a:pPr algn="ctr"/>
            <a:r>
              <a:rPr lang="hu-HU" altLang="hu-HU" sz="3200" kern="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végrehajtás</a:t>
            </a:r>
          </a:p>
        </p:txBody>
      </p:sp>
    </p:spTree>
    <p:extLst>
      <p:ext uri="{BB962C8B-B14F-4D97-AF65-F5344CB8AC3E}">
        <p14:creationId xmlns:p14="http://schemas.microsoft.com/office/powerpoint/2010/main" val="25188436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19536" y="1274650"/>
            <a:ext cx="8712968" cy="500146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buNone/>
              <a:defRPr/>
            </a:pPr>
            <a:r>
              <a:rPr lang="hu-HU" altLang="hu-HU" sz="8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</a:t>
            </a:r>
            <a:r>
              <a:rPr lang="hu-HU" altLang="hu-HU" sz="8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Vht</a:t>
            </a:r>
            <a:r>
              <a:rPr lang="hu-HU" altLang="hu-HU" sz="8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a végrehajtásnak különböző módozatait különbözteti meg. Ennek megfelelően beszélhetünk</a:t>
            </a:r>
          </a:p>
          <a:p>
            <a:pPr marL="0" indent="0" algn="just">
              <a:lnSpc>
                <a:spcPct val="120000"/>
              </a:lnSpc>
              <a:buNone/>
              <a:defRPr/>
            </a:pPr>
            <a:r>
              <a:rPr lang="hu-HU" altLang="hu-HU" sz="8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a) pénzkövetelés végrehajtásáról,</a:t>
            </a:r>
          </a:p>
          <a:p>
            <a:pPr marL="0" indent="0" algn="just">
              <a:lnSpc>
                <a:spcPct val="120000"/>
              </a:lnSpc>
              <a:buNone/>
              <a:defRPr/>
            </a:pPr>
            <a:r>
              <a:rPr lang="hu-HU" altLang="hu-HU" sz="8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b) az ingóvégrehajtásról,</a:t>
            </a:r>
          </a:p>
          <a:p>
            <a:pPr marL="0" indent="0" algn="just">
              <a:lnSpc>
                <a:spcPct val="120000"/>
              </a:lnSpc>
              <a:buNone/>
              <a:defRPr/>
            </a:pPr>
            <a:r>
              <a:rPr lang="hu-HU" altLang="hu-HU" sz="8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c) az ingatlan végrehajtásról,</a:t>
            </a:r>
          </a:p>
          <a:p>
            <a:pPr marL="0" indent="0" algn="just">
              <a:lnSpc>
                <a:spcPct val="120000"/>
              </a:lnSpc>
              <a:buNone/>
              <a:defRPr/>
            </a:pPr>
            <a:r>
              <a:rPr lang="hu-HU" altLang="hu-HU" sz="8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d) a különleges végrehajtási eljárásokról,</a:t>
            </a:r>
          </a:p>
          <a:p>
            <a:pPr marL="0" indent="0" algn="just">
              <a:lnSpc>
                <a:spcPct val="120000"/>
              </a:lnSpc>
              <a:buNone/>
              <a:defRPr/>
            </a:pPr>
            <a:r>
              <a:rPr lang="hu-HU" altLang="hu-HU" sz="8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e) a külföldi határozat végrehajtásáról.</a:t>
            </a:r>
          </a:p>
          <a:p>
            <a:pPr marL="0" indent="0" algn="just">
              <a:lnSpc>
                <a:spcPct val="120000"/>
              </a:lnSpc>
              <a:buNone/>
              <a:defRPr/>
            </a:pPr>
            <a:r>
              <a:rPr lang="hu-HU" altLang="hu-HU" sz="8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Egyes, kiemelendő végrehajtási cselekmények:</a:t>
            </a:r>
          </a:p>
          <a:p>
            <a:pPr algn="just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hu-HU" altLang="hu-HU" sz="8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végrehajtás felfüggesztése,</a:t>
            </a:r>
          </a:p>
          <a:p>
            <a:pPr algn="just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hu-HU" altLang="hu-HU" sz="8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végrehajtás megszüntetése,</a:t>
            </a:r>
          </a:p>
          <a:p>
            <a:pPr algn="just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hu-HU" altLang="hu-HU" sz="8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végrehajtási kifogás.</a:t>
            </a:r>
          </a:p>
          <a:p>
            <a:pPr marL="0" indent="0">
              <a:buNone/>
            </a:pP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927648" y="330518"/>
            <a:ext cx="66967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végrehajtás</a:t>
            </a:r>
          </a:p>
        </p:txBody>
      </p:sp>
    </p:spTree>
    <p:extLst>
      <p:ext uri="{BB962C8B-B14F-4D97-AF65-F5344CB8AC3E}">
        <p14:creationId xmlns:p14="http://schemas.microsoft.com/office/powerpoint/2010/main" val="166492713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 txBox="1">
            <a:spLocks/>
          </p:cNvSpPr>
          <p:nvPr/>
        </p:nvSpPr>
        <p:spPr>
          <a:xfrm>
            <a:off x="1524000" y="1412776"/>
            <a:ext cx="9144000" cy="4032448"/>
          </a:xfrm>
          <a:prstGeom prst="rect">
            <a:avLst/>
          </a:prstGeom>
        </p:spPr>
        <p:txBody>
          <a:bodyPr anchor="ctr"/>
          <a:lstStyle>
            <a:defPPr>
              <a:defRPr lang="hu-H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484632" algn="ctr" eaLnBrk="1" fontAlgn="auto" hangingPunct="1">
              <a:spcAft>
                <a:spcPts val="0"/>
              </a:spcAft>
              <a:defRPr/>
            </a:pPr>
            <a:r>
              <a:rPr lang="hu-HU" sz="2400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köszönöm megtisztelő </a:t>
            </a:r>
          </a:p>
          <a:p>
            <a:pPr marL="484632" algn="ctr" eaLnBrk="1" fontAlgn="auto" hangingPunct="1">
              <a:spcAft>
                <a:spcPts val="0"/>
              </a:spcAft>
              <a:defRPr/>
            </a:pPr>
            <a:r>
              <a:rPr lang="hu-HU" sz="2400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figyelmüket!</a:t>
            </a:r>
          </a:p>
          <a:p>
            <a:pPr marL="484632" algn="ctr" eaLnBrk="1" fontAlgn="auto" hangingPunct="1">
              <a:spcAft>
                <a:spcPts val="0"/>
              </a:spcAft>
              <a:defRPr/>
            </a:pPr>
            <a:endParaRPr lang="hu-HU" sz="2400" cap="all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84632" algn="ctr" eaLnBrk="1" fontAlgn="auto" hangingPunct="1">
              <a:spcAft>
                <a:spcPts val="0"/>
              </a:spcAft>
              <a:defRPr/>
            </a:pPr>
            <a:endParaRPr lang="hu-HU" sz="2400" cap="all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84632" algn="ctr" eaLnBrk="1" fontAlgn="auto" hangingPunct="1">
              <a:spcAft>
                <a:spcPts val="0"/>
              </a:spcAft>
              <a:defRPr/>
            </a:pPr>
            <a:r>
              <a:rPr lang="hu-HU" sz="2400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sikeres felkészülést </a:t>
            </a:r>
          </a:p>
          <a:p>
            <a:pPr marL="484632" algn="ctr" eaLnBrk="1" fontAlgn="auto" hangingPunct="1">
              <a:spcAft>
                <a:spcPts val="0"/>
              </a:spcAft>
              <a:defRPr/>
            </a:pPr>
            <a:r>
              <a:rPr lang="hu-HU" sz="2400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kívánok!</a:t>
            </a:r>
          </a:p>
        </p:txBody>
      </p:sp>
    </p:spTree>
    <p:extLst>
      <p:ext uri="{BB962C8B-B14F-4D97-AF65-F5344CB8AC3E}">
        <p14:creationId xmlns:p14="http://schemas.microsoft.com/office/powerpoint/2010/main" val="1177098721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1303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7" name="Rectangle 3"/>
          <p:cNvSpPr>
            <a:spLocks noGrp="1"/>
          </p:cNvSpPr>
          <p:nvPr>
            <p:ph type="body" idx="4294967295"/>
          </p:nvPr>
        </p:nvSpPr>
        <p:spPr>
          <a:xfrm>
            <a:off x="2036540" y="1327460"/>
            <a:ext cx="8208714" cy="1681485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pitchFamily="34" charset="0"/>
              <a:buNone/>
            </a:pPr>
            <a:r>
              <a:rPr lang="hu-HU" altLang="hu-HU" sz="2400" b="1" dirty="0">
                <a:latin typeface="+mj-lt"/>
                <a:ea typeface="Verdana" panose="020B0604030504040204" pitchFamily="34" charset="0"/>
              </a:rPr>
              <a:t>Tényállás (hipotézis):</a:t>
            </a:r>
            <a:r>
              <a:rPr lang="hu-HU" altLang="hu-HU" sz="2400" dirty="0">
                <a:latin typeface="+mj-lt"/>
                <a:ea typeface="Verdana" panose="020B0604030504040204" pitchFamily="34" charset="0"/>
              </a:rPr>
              <a:t> </a:t>
            </a:r>
          </a:p>
          <a:p>
            <a:pPr marL="0" indent="12700">
              <a:buNone/>
            </a:pPr>
            <a:r>
              <a:rPr lang="hu-HU" altLang="hu-HU" sz="2400" dirty="0">
                <a:latin typeface="+mj-lt"/>
                <a:ea typeface="Verdana" panose="020B0604030504040204" pitchFamily="34" charset="0"/>
              </a:rPr>
              <a:t>jogi kategóriákkal megfogalmazva egy szabályozni kívánt társadalmi viszonyt határoz meg, amelynek bekövetkezése esetén a rendelkező részben előírt magatartást kell tanúsítani</a:t>
            </a:r>
          </a:p>
        </p:txBody>
      </p:sp>
      <p:sp>
        <p:nvSpPr>
          <p:cNvPr id="154628" name="Rectangle 4"/>
          <p:cNvSpPr>
            <a:spLocks noChangeArrowheads="1"/>
          </p:cNvSpPr>
          <p:nvPr/>
        </p:nvSpPr>
        <p:spPr bwMode="auto">
          <a:xfrm>
            <a:off x="3071665" y="53519"/>
            <a:ext cx="648017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lang="hu-HU" altLang="hu-HU" sz="36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A jogi norma szerkezeti elemei 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2040360" y="3068960"/>
            <a:ext cx="8208714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2" spcCol="360000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800" kern="120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˃"/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Arial" pitchFamily="34" charset="0"/>
              <a:buNone/>
            </a:pPr>
            <a:r>
              <a:rPr lang="hu-HU" altLang="hu-HU" sz="2400" dirty="0">
                <a:latin typeface="+mj-lt"/>
              </a:rPr>
              <a:t>R</a:t>
            </a:r>
            <a:r>
              <a:rPr lang="hu-HU" altLang="hu-HU" sz="2400" b="1" dirty="0">
                <a:latin typeface="+mj-lt"/>
              </a:rPr>
              <a:t>endelkezés (diszpozíció):</a:t>
            </a:r>
            <a:r>
              <a:rPr lang="hu-HU" altLang="hu-HU" sz="2400" dirty="0">
                <a:latin typeface="+mj-lt"/>
              </a:rPr>
              <a:t>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hu-HU" altLang="hu-HU" sz="2400" dirty="0">
                <a:latin typeface="+mj-lt"/>
              </a:rPr>
              <a:t>pozitív parancs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hu-HU" altLang="hu-HU" sz="2400" dirty="0">
                <a:latin typeface="+mj-lt"/>
              </a:rPr>
              <a:t>negatív parancs</a:t>
            </a:r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2040360" y="4581128"/>
            <a:ext cx="8208714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2" spcCol="360000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800" kern="120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˃"/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Arial" pitchFamily="34" charset="0"/>
              <a:buNone/>
            </a:pPr>
            <a:r>
              <a:rPr lang="hu-HU" altLang="hu-HU" sz="2400" dirty="0">
                <a:latin typeface="+mj-lt"/>
              </a:rPr>
              <a:t>J</a:t>
            </a:r>
            <a:r>
              <a:rPr lang="hu-HU" altLang="hu-HU" sz="2400" b="1" dirty="0">
                <a:latin typeface="+mj-lt"/>
              </a:rPr>
              <a:t>oghátrány (szankció):</a:t>
            </a:r>
            <a:r>
              <a:rPr lang="hu-HU" altLang="hu-HU" sz="2400" dirty="0">
                <a:latin typeface="+mj-lt"/>
              </a:rPr>
              <a:t>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hu-HU" altLang="hu-HU" sz="2400" dirty="0">
                <a:latin typeface="+mj-lt"/>
              </a:rPr>
              <a:t>vagyoni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hu-HU" altLang="hu-HU" sz="2400" dirty="0">
                <a:latin typeface="+mj-lt"/>
              </a:rPr>
              <a:t>személyi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hu-HU" altLang="hu-HU" sz="2400" dirty="0">
                <a:latin typeface="+mj-lt"/>
              </a:rPr>
              <a:t>érvénytelenségi</a:t>
            </a:r>
          </a:p>
        </p:txBody>
      </p:sp>
    </p:spTree>
    <p:extLst>
      <p:ext uri="{BB962C8B-B14F-4D97-AF65-F5344CB8AC3E}">
        <p14:creationId xmlns:p14="http://schemas.microsoft.com/office/powerpoint/2010/main" val="2859606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1. egyéni séma">
      <a:dk1>
        <a:sysClr val="windowText" lastClr="000000"/>
      </a:dk1>
      <a:lt1>
        <a:sysClr val="window" lastClr="FFFFFF"/>
      </a:lt1>
      <a:dk2>
        <a:srgbClr val="C19A5E"/>
      </a:dk2>
      <a:lt2>
        <a:srgbClr val="F2F2F2"/>
      </a:lt2>
      <a:accent1>
        <a:srgbClr val="0C0C0C"/>
      </a:accent1>
      <a:accent2>
        <a:srgbClr val="F1C98B"/>
      </a:accent2>
      <a:accent3>
        <a:srgbClr val="9E8042"/>
      </a:accent3>
      <a:accent4>
        <a:srgbClr val="EEB563"/>
      </a:accent4>
      <a:accent5>
        <a:srgbClr val="D9332A"/>
      </a:accent5>
      <a:accent6>
        <a:srgbClr val="64AD80"/>
      </a:accent6>
      <a:hlink>
        <a:srgbClr val="0563C1"/>
      </a:hlink>
      <a:folHlink>
        <a:srgbClr val="954F72"/>
      </a:folHlink>
    </a:clrScheme>
    <a:fontScheme name="1. egyéni sém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mutató1" id="{CDED76E5-98E3-4581-BEAF-820A155584A4}" vid="{4544E563-C049-42F6-824C-8BFA254D6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NKE_prezentációs sablon_magyar</Template>
  <TotalTime>212</TotalTime>
  <Words>7251</Words>
  <Application>Microsoft Office PowerPoint</Application>
  <PresentationFormat>Szélesvásznú</PresentationFormat>
  <Paragraphs>756</Paragraphs>
  <Slides>85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85</vt:i4>
      </vt:variant>
    </vt:vector>
  </HeadingPairs>
  <TitlesOfParts>
    <vt:vector size="91" baseType="lpstr">
      <vt:lpstr>Arial</vt:lpstr>
      <vt:lpstr>Symbol</vt:lpstr>
      <vt:lpstr>Times New Roman</vt:lpstr>
      <vt:lpstr>Verdana</vt:lpstr>
      <vt:lpstr>Wingdings</vt:lpstr>
      <vt:lpstr>Office-téma</vt:lpstr>
      <vt:lpstr>KÖZIGAZGATÁSI SZAKVIZSGA Általános közigazgatási ismeretek II. modul Jogalkotási és jogalkalmazási  ismeretek</vt:lpstr>
      <vt:lpstr>PowerPoint-bemutató</vt:lpstr>
      <vt:lpstr>1. Fejezet A jogalkotás tartalmi kérdései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2. fejezet Magyarország jogforrási rendszere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A jogalkotási eljárás és jogszabály-szerkesztési ismeretek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Általános jogalkalmazási ismeretek</vt:lpstr>
      <vt:lpstr>PowerPoint-bemutató</vt:lpstr>
      <vt:lpstr>PowerPoint-bemutató</vt:lpstr>
      <vt:lpstr>A közigazgatási hatósági eljárás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Albert Máté Tibor</dc:creator>
  <cp:lastModifiedBy>Dr. Fazekas János</cp:lastModifiedBy>
  <cp:revision>43</cp:revision>
  <dcterms:created xsi:type="dcterms:W3CDTF">2020-01-30T10:32:07Z</dcterms:created>
  <dcterms:modified xsi:type="dcterms:W3CDTF">2026-01-23T17:45:54Z</dcterms:modified>
</cp:coreProperties>
</file>