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88" r:id="rId16"/>
    <p:sldId id="289" r:id="rId17"/>
    <p:sldId id="290" r:id="rId18"/>
    <p:sldId id="291" r:id="rId19"/>
    <p:sldId id="292" r:id="rId20"/>
    <p:sldId id="293" r:id="rId21"/>
    <p:sldId id="294" r:id="rId22"/>
    <p:sldId id="295" r:id="rId23"/>
    <p:sldId id="296" r:id="rId24"/>
    <p:sldId id="297" r:id="rId25"/>
    <p:sldId id="298" r:id="rId26"/>
    <p:sldId id="299" r:id="rId27"/>
    <p:sldId id="300" r:id="rId28"/>
    <p:sldId id="301" r:id="rId29"/>
    <p:sldId id="302" r:id="rId30"/>
    <p:sldId id="303" r:id="rId31"/>
    <p:sldId id="304" r:id="rId32"/>
    <p:sldId id="305" r:id="rId33"/>
    <p:sldId id="306" r:id="rId34"/>
    <p:sldId id="307" r:id="rId35"/>
    <p:sldId id="308" r:id="rId36"/>
    <p:sldId id="309" r:id="rId37"/>
    <p:sldId id="310" r:id="rId38"/>
    <p:sldId id="311" r:id="rId39"/>
    <p:sldId id="312" r:id="rId40"/>
    <p:sldId id="313" r:id="rId41"/>
    <p:sldId id="314" r:id="rId42"/>
    <p:sldId id="315" r:id="rId43"/>
    <p:sldId id="316" r:id="rId44"/>
    <p:sldId id="317" r:id="rId45"/>
    <p:sldId id="318" r:id="rId46"/>
    <p:sldId id="319" r:id="rId47"/>
    <p:sldId id="320" r:id="rId48"/>
    <p:sldId id="321" r:id="rId49"/>
    <p:sldId id="322" r:id="rId50"/>
    <p:sldId id="323" r:id="rId51"/>
    <p:sldId id="324" r:id="rId52"/>
    <p:sldId id="325" r:id="rId53"/>
    <p:sldId id="326" r:id="rId54"/>
    <p:sldId id="327" r:id="rId55"/>
    <p:sldId id="328" r:id="rId56"/>
    <p:sldId id="329" r:id="rId57"/>
    <p:sldId id="330" r:id="rId58"/>
    <p:sldId id="331" r:id="rId59"/>
    <p:sldId id="332" r:id="rId60"/>
    <p:sldId id="333" r:id="rId61"/>
    <p:sldId id="334" r:id="rId62"/>
    <p:sldId id="335" r:id="rId63"/>
    <p:sldId id="336" r:id="rId64"/>
    <p:sldId id="337" r:id="rId65"/>
    <p:sldId id="338" r:id="rId66"/>
    <p:sldId id="372" r:id="rId67"/>
    <p:sldId id="340" r:id="rId68"/>
    <p:sldId id="341" r:id="rId69"/>
    <p:sldId id="342" r:id="rId70"/>
    <p:sldId id="343" r:id="rId71"/>
    <p:sldId id="344" r:id="rId72"/>
    <p:sldId id="373" r:id="rId73"/>
    <p:sldId id="346" r:id="rId74"/>
    <p:sldId id="347" r:id="rId75"/>
    <p:sldId id="348" r:id="rId76"/>
    <p:sldId id="349" r:id="rId77"/>
    <p:sldId id="350" r:id="rId78"/>
    <p:sldId id="351" r:id="rId79"/>
    <p:sldId id="352" r:id="rId80"/>
    <p:sldId id="353" r:id="rId81"/>
    <p:sldId id="354" r:id="rId82"/>
    <p:sldId id="355" r:id="rId83"/>
    <p:sldId id="356" r:id="rId84"/>
    <p:sldId id="357" r:id="rId85"/>
    <p:sldId id="358" r:id="rId86"/>
    <p:sldId id="359" r:id="rId87"/>
    <p:sldId id="360" r:id="rId88"/>
    <p:sldId id="361" r:id="rId89"/>
    <p:sldId id="362" r:id="rId90"/>
    <p:sldId id="363" r:id="rId91"/>
    <p:sldId id="364" r:id="rId92"/>
    <p:sldId id="365" r:id="rId93"/>
    <p:sldId id="366" r:id="rId94"/>
    <p:sldId id="367" r:id="rId95"/>
    <p:sldId id="368" r:id="rId96"/>
    <p:sldId id="369" r:id="rId97"/>
    <p:sldId id="370" r:id="rId98"/>
    <p:sldId id="371" r:id="rId99"/>
    <p:sldId id="258" r:id="rId100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1" autoAdjust="0"/>
    <p:restoredTop sz="94660"/>
  </p:normalViewPr>
  <p:slideViewPr>
    <p:cSldViewPr snapToGrid="0">
      <p:cViewPr varScale="1">
        <p:scale>
          <a:sx n="74" d="100"/>
          <a:sy n="74" d="100"/>
        </p:scale>
        <p:origin x="84" y="19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 noChangeAspect="1"/>
          </p:cNvSpPr>
          <p:nvPr>
            <p:ph type="ctrTitle" hasCustomPrompt="1"/>
          </p:nvPr>
        </p:nvSpPr>
        <p:spPr>
          <a:xfrm>
            <a:off x="679620" y="1998663"/>
            <a:ext cx="10864680" cy="2387600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Alcím 2"/>
          <p:cNvSpPr>
            <a:spLocks noGrp="1" noChangeAspect="1"/>
          </p:cNvSpPr>
          <p:nvPr>
            <p:ph type="subTitle" idx="1" hasCustomPrompt="1"/>
          </p:nvPr>
        </p:nvSpPr>
        <p:spPr>
          <a:xfrm>
            <a:off x="679620" y="4478338"/>
            <a:ext cx="10864680" cy="1655762"/>
          </a:xfrm>
        </p:spPr>
        <p:txBody>
          <a:bodyPr/>
          <a:lstStyle>
            <a:lvl1pPr marL="0" indent="0" algn="l">
              <a:buNone/>
              <a:defRPr sz="24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KATTINTSON IDE AZ ALCÍM MINTÁJÁNAK SZERKESZTÉSÉHEZ</a:t>
            </a:r>
          </a:p>
        </p:txBody>
      </p:sp>
      <p:pic>
        <p:nvPicPr>
          <p:cNvPr id="9" name="Picture 19">
            <a:extLst>
              <a:ext uri="{FF2B5EF4-FFF2-40B4-BE49-F238E27FC236}">
                <a16:creationId xmlns:a16="http://schemas.microsoft.com/office/drawing/2014/main" id="{AAA7CC40-8A8F-A441-A5A7-017E77CB4EA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9620" y="540635"/>
            <a:ext cx="2858361" cy="1059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835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1111230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17953846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3974899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lköszöné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5">
            <a:extLst>
              <a:ext uri="{FF2B5EF4-FFF2-40B4-BE49-F238E27FC236}">
                <a16:creationId xmlns:a16="http://schemas.microsoft.com/office/drawing/2014/main" id="{D7AA1C3A-253B-1943-BB4B-1CBB307C773F}"/>
              </a:ext>
            </a:extLst>
          </p:cNvPr>
          <p:cNvSpPr txBox="1"/>
          <p:nvPr userDrawn="1"/>
        </p:nvSpPr>
        <p:spPr>
          <a:xfrm>
            <a:off x="1968841" y="3674918"/>
            <a:ext cx="82543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KÖSZÖNÖM A FIGYELMET!</a:t>
            </a: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152DDE20-CDCF-CB4B-9425-464E9E684AF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53047" y="4800617"/>
            <a:ext cx="1485900" cy="50800"/>
          </a:xfrm>
          <a:prstGeom prst="rect">
            <a:avLst/>
          </a:prstGeom>
        </p:spPr>
      </p:pic>
      <p:sp>
        <p:nvSpPr>
          <p:cNvPr id="6" name="TextBox 7">
            <a:extLst>
              <a:ext uri="{FF2B5EF4-FFF2-40B4-BE49-F238E27FC236}">
                <a16:creationId xmlns:a16="http://schemas.microsoft.com/office/drawing/2014/main" id="{07A45A2D-6A90-1B43-800C-079D9E16C1E7}"/>
              </a:ext>
            </a:extLst>
          </p:cNvPr>
          <p:cNvSpPr txBox="1"/>
          <p:nvPr userDrawn="1"/>
        </p:nvSpPr>
        <p:spPr>
          <a:xfrm>
            <a:off x="1968840" y="5019507"/>
            <a:ext cx="82543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uni-nke.hu</a:t>
            </a:r>
          </a:p>
        </p:txBody>
      </p:sp>
      <p:pic>
        <p:nvPicPr>
          <p:cNvPr id="8" name="Picture 9">
            <a:extLst>
              <a:ext uri="{FF2B5EF4-FFF2-40B4-BE49-F238E27FC236}">
                <a16:creationId xmlns:a16="http://schemas.microsoft.com/office/drawing/2014/main" id="{D03CCC5B-32D1-5145-ABFC-A0339EC06C6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64490" y="1532536"/>
            <a:ext cx="1663013" cy="1663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217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 noChangeAspect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03496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>
          <a:xfrm>
            <a:off x="679619" y="1709738"/>
            <a:ext cx="10828639" cy="2852737"/>
          </a:xfrm>
        </p:spPr>
        <p:txBody>
          <a:bodyPr anchor="b">
            <a:normAutofit/>
          </a:bodyPr>
          <a:lstStyle>
            <a:lvl1pPr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/>
          <p:cNvSpPr>
            <a:spLocks noGrp="1" noChangeAspect="1"/>
          </p:cNvSpPr>
          <p:nvPr>
            <p:ph type="body" idx="1" hasCustomPrompt="1"/>
          </p:nvPr>
        </p:nvSpPr>
        <p:spPr>
          <a:xfrm>
            <a:off x="679619" y="4589463"/>
            <a:ext cx="10828639" cy="1500187"/>
          </a:xfrm>
        </p:spPr>
        <p:txBody>
          <a:bodyPr/>
          <a:lstStyle>
            <a:lvl1pPr marL="0" indent="0">
              <a:buNone/>
              <a:defRPr sz="2400" i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dirty="0"/>
              <a:t>MINTASZÖVEG SZERKESZTÉSE</a:t>
            </a:r>
          </a:p>
        </p:txBody>
      </p:sp>
      <p:pic>
        <p:nvPicPr>
          <p:cNvPr id="9" name="Picture 19">
            <a:extLst>
              <a:ext uri="{FF2B5EF4-FFF2-40B4-BE49-F238E27FC236}">
                <a16:creationId xmlns:a16="http://schemas.microsoft.com/office/drawing/2014/main" id="{AAA7CC40-8A8F-A441-A5A7-017E77CB4EA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9620" y="540635"/>
            <a:ext cx="2858361" cy="1059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040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626436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1142178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hu-HU" dirty="0"/>
              <a:t>MINTACÍM SZERKESZTÉSE</a:t>
            </a:r>
          </a:p>
        </p:txBody>
      </p:sp>
    </p:spTree>
    <p:extLst>
      <p:ext uri="{BB962C8B-B14F-4D97-AF65-F5344CB8AC3E}">
        <p14:creationId xmlns:p14="http://schemas.microsoft.com/office/powerpoint/2010/main" val="978235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3268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Ür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3242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1899807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 noChangeAspect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/>
          <p:cNvSpPr>
            <a:spLocks noGrp="1" noChangeAspect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898451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56" r:id="rId9"/>
    <p:sldLayoutId id="2147483657" r:id="rId10"/>
    <p:sldLayoutId id="2147483658" r:id="rId11"/>
    <p:sldLayoutId id="2147483659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79620" y="1986742"/>
            <a:ext cx="10864680" cy="3125585"/>
          </a:xfrm>
        </p:spPr>
        <p:txBody>
          <a:bodyPr>
            <a:noAutofit/>
          </a:bodyPr>
          <a:lstStyle/>
          <a:p>
            <a:r>
              <a:rPr lang="hu-HU" altLang="hu-HU" sz="44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 (Címsorok)"/>
                <a:cs typeface="Times New Roman" panose="02020603050405020304" pitchFamily="18" charset="0"/>
              </a:rPr>
              <a:t/>
            </a:r>
            <a:br>
              <a:rPr lang="hu-HU" altLang="hu-HU" sz="44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 (Címsorok)"/>
                <a:cs typeface="Times New Roman" panose="02020603050405020304" pitchFamily="18" charset="0"/>
              </a:rPr>
            </a:br>
            <a:r>
              <a:rPr lang="hu-HU" altLang="hu-HU" sz="44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 (Címsorok)"/>
                <a:cs typeface="Times New Roman" panose="02020603050405020304" pitchFamily="18" charset="0"/>
              </a:rPr>
              <a:t/>
            </a:r>
            <a:br>
              <a:rPr lang="hu-HU" altLang="hu-HU" sz="44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 (Címsorok)"/>
                <a:cs typeface="Times New Roman" panose="02020603050405020304" pitchFamily="18" charset="0"/>
              </a:rPr>
            </a:br>
            <a:r>
              <a:rPr lang="hu-HU" altLang="hu-HU" sz="32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chemeClr val="tx1"/>
                </a:solidFill>
                <a:latin typeface="Verdana (Címsorok)"/>
                <a:cs typeface="Times New Roman" panose="02020603050405020304" pitchFamily="18" charset="0"/>
              </a:rPr>
              <a:t>KÖZIGAZGATÁSI SZAKVIZSGA</a:t>
            </a:r>
            <a:br>
              <a:rPr lang="hu-HU" altLang="hu-HU" sz="32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chemeClr val="tx1"/>
                </a:solidFill>
                <a:latin typeface="Verdana (Címsorok)"/>
                <a:cs typeface="Times New Roman" panose="02020603050405020304" pitchFamily="18" charset="0"/>
              </a:rPr>
            </a:br>
            <a:r>
              <a:rPr lang="hu-HU" altLang="hu-HU" sz="32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chemeClr val="tx1"/>
                </a:solidFill>
                <a:latin typeface="Verdana (Címsorok)"/>
                <a:cs typeface="Times New Roman" panose="02020603050405020304" pitchFamily="18" charset="0"/>
              </a:rPr>
              <a:t>Általános közigazgatási ismeretek</a:t>
            </a:r>
            <a:br>
              <a:rPr lang="hu-HU" altLang="hu-HU" sz="32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chemeClr val="tx1"/>
                </a:solidFill>
                <a:latin typeface="Verdana (Címsorok)"/>
                <a:cs typeface="Times New Roman" panose="02020603050405020304" pitchFamily="18" charset="0"/>
              </a:rPr>
            </a:br>
            <a:r>
              <a:rPr lang="hu-HU" altLang="hu-HU" sz="44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chemeClr val="tx1"/>
                </a:solidFill>
                <a:latin typeface="Verdana (Címsorok)"/>
                <a:cs typeface="Times New Roman" panose="02020603050405020304" pitchFamily="18" charset="0"/>
              </a:rPr>
              <a:t/>
            </a:r>
            <a:br>
              <a:rPr lang="hu-HU" altLang="hu-HU" sz="44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chemeClr val="tx1"/>
                </a:solidFill>
                <a:latin typeface="Verdana (Címsorok)"/>
                <a:cs typeface="Times New Roman" panose="02020603050405020304" pitchFamily="18" charset="0"/>
              </a:rPr>
            </a:br>
            <a:r>
              <a:rPr lang="hu-HU" altLang="hu-HU" sz="28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chemeClr val="tx1"/>
                </a:solidFill>
                <a:latin typeface="Verdana (Címsorok)"/>
                <a:cs typeface="Times New Roman" panose="02020603050405020304" pitchFamily="18" charset="0"/>
              </a:rPr>
              <a:t>I. modul</a:t>
            </a:r>
            <a:br>
              <a:rPr lang="hu-HU" altLang="hu-HU" sz="28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chemeClr val="tx1"/>
                </a:solidFill>
                <a:latin typeface="Verdana (Címsorok)"/>
                <a:cs typeface="Times New Roman" panose="02020603050405020304" pitchFamily="18" charset="0"/>
              </a:rPr>
            </a:br>
            <a:r>
              <a:rPr lang="hu-HU" sz="2800" dirty="0">
                <a:ln>
                  <a:solidFill>
                    <a:srgbClr val="575F6D"/>
                  </a:solidFill>
                </a:ln>
                <a:solidFill>
                  <a:schemeClr val="tx1"/>
                </a:solidFill>
                <a:latin typeface="Verdana (Címsorok)"/>
                <a:cs typeface="Times New Roman" panose="02020603050405020304" pitchFamily="18" charset="0"/>
              </a:rPr>
              <a:t>Központi állami szervek rendszere</a:t>
            </a:r>
            <a:endParaRPr lang="hu-HU" sz="2800" dirty="0">
              <a:solidFill>
                <a:schemeClr val="tx1"/>
              </a:solidFill>
              <a:latin typeface="Verdana (Címsorok)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679620" y="5334000"/>
            <a:ext cx="10864680" cy="800100"/>
          </a:xfrm>
        </p:spPr>
        <p:txBody>
          <a:bodyPr/>
          <a:lstStyle/>
          <a:p>
            <a:pPr algn="ctr">
              <a:spcBef>
                <a:spcPct val="0"/>
              </a:spcBef>
            </a:pPr>
            <a:r>
              <a:rPr lang="hu-HU" altLang="hu-HU" i="0" dirty="0" err="1">
                <a:latin typeface="+mj-lt"/>
                <a:cs typeface="Times New Roman" pitchFamily="18" charset="0"/>
              </a:rPr>
              <a:t>Hatályosította</a:t>
            </a:r>
            <a:r>
              <a:rPr lang="hu-HU" altLang="hu-HU" i="0" dirty="0">
                <a:latin typeface="+mj-lt"/>
                <a:cs typeface="Times New Roman" pitchFamily="18" charset="0"/>
              </a:rPr>
              <a:t>: Dr. Váczi Péter</a:t>
            </a:r>
          </a:p>
          <a:p>
            <a:pPr algn="ctr">
              <a:spcBef>
                <a:spcPct val="0"/>
              </a:spcBef>
            </a:pPr>
            <a:r>
              <a:rPr lang="hu-HU" altLang="hu-HU" i="0" dirty="0" smtClean="0">
                <a:latin typeface="+mj-lt"/>
                <a:cs typeface="Times New Roman" pitchFamily="18" charset="0"/>
              </a:rPr>
              <a:t>2026. </a:t>
            </a:r>
            <a:r>
              <a:rPr lang="hu-HU" altLang="hu-HU" i="0" dirty="0" smtClean="0">
                <a:latin typeface="+mj-lt"/>
                <a:cs typeface="Times New Roman" pitchFamily="18" charset="0"/>
              </a:rPr>
              <a:t>augusztus</a:t>
            </a:r>
            <a:r>
              <a:rPr lang="hu-HU" altLang="hu-HU" i="0" dirty="0" smtClean="0">
                <a:latin typeface="+mj-lt"/>
                <a:cs typeface="Times New Roman" pitchFamily="18" charset="0"/>
              </a:rPr>
              <a:t> 21</a:t>
            </a:r>
            <a:r>
              <a:rPr lang="hu-HU" altLang="hu-HU" i="0" dirty="0">
                <a:latin typeface="+mj-lt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449729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hu-HU" altLang="hu-HU" sz="2400" b="1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Demokrácia elve</a:t>
            </a:r>
          </a:p>
          <a:p>
            <a:pPr algn="ctr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hu-HU" altLang="hu-HU" b="1" dirty="0">
              <a:solidFill>
                <a:srgbClr val="000000"/>
              </a:solidFill>
              <a:latin typeface="+mj-lt"/>
            </a:endParaRPr>
          </a:p>
          <a:p>
            <a:pPr>
              <a:lnSpc>
                <a:spcPct val="80000"/>
              </a:lnSpc>
              <a:buClr>
                <a:schemeClr val="tx1"/>
              </a:buClr>
              <a:defRPr/>
            </a:pPr>
            <a:r>
              <a:rPr lang="hu-HU" altLang="hu-HU" sz="2400" dirty="0">
                <a:latin typeface="+mj-lt"/>
                <a:cs typeface="Times New Roman" panose="02020603050405020304" pitchFamily="18" charset="0"/>
              </a:rPr>
              <a:t>A hatalomgyakorlás legitimációjának alapja</a:t>
            </a:r>
          </a:p>
          <a:p>
            <a:pPr>
              <a:lnSpc>
                <a:spcPct val="80000"/>
              </a:lnSpc>
              <a:buClr>
                <a:schemeClr val="tx1"/>
              </a:buClr>
              <a:defRPr/>
            </a:pPr>
            <a:endParaRPr lang="hu-HU" altLang="hu-HU" sz="2400" dirty="0">
              <a:latin typeface="+mj-lt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buClr>
                <a:schemeClr val="tx1"/>
              </a:buClr>
              <a:defRPr/>
            </a:pPr>
            <a:r>
              <a:rPr lang="hu-HU" altLang="hu-HU" sz="2400" dirty="0">
                <a:latin typeface="+mj-lt"/>
                <a:cs typeface="Times New Roman" panose="02020603050405020304" pitchFamily="18" charset="0"/>
              </a:rPr>
              <a:t>Demokratikus legitimáció (megszakítatlan láncolat)</a:t>
            </a:r>
          </a:p>
          <a:p>
            <a:pPr marL="742950" lvl="2" indent="-342900">
              <a:lnSpc>
                <a:spcPct val="80000"/>
              </a:lnSpc>
              <a:buClr>
                <a:schemeClr val="tx1"/>
              </a:buClr>
              <a:defRPr/>
            </a:pPr>
            <a:r>
              <a:rPr lang="hu-HU" altLang="hu-HU" dirty="0">
                <a:latin typeface="+mj-lt"/>
                <a:cs typeface="Times New Roman" panose="02020603050405020304" pitchFamily="18" charset="0"/>
              </a:rPr>
              <a:t>Közvetlen</a:t>
            </a:r>
          </a:p>
          <a:p>
            <a:pPr marL="742950" lvl="2" indent="-342900">
              <a:lnSpc>
                <a:spcPct val="80000"/>
              </a:lnSpc>
              <a:buClr>
                <a:schemeClr val="tx1"/>
              </a:buClr>
              <a:defRPr/>
            </a:pPr>
            <a:r>
              <a:rPr lang="hu-HU" altLang="hu-HU" dirty="0">
                <a:latin typeface="+mj-lt"/>
                <a:cs typeface="Times New Roman" panose="02020603050405020304" pitchFamily="18" charset="0"/>
              </a:rPr>
              <a:t>Közvetett</a:t>
            </a:r>
          </a:p>
          <a:p>
            <a:pPr>
              <a:lnSpc>
                <a:spcPct val="80000"/>
              </a:lnSpc>
              <a:buClr>
                <a:schemeClr val="tx1"/>
              </a:buClr>
              <a:defRPr/>
            </a:pPr>
            <a:endParaRPr lang="hu-HU" altLang="hu-HU" sz="2400" dirty="0">
              <a:latin typeface="+mj-lt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buClr>
                <a:schemeClr val="tx1"/>
              </a:buClr>
              <a:defRPr/>
            </a:pPr>
            <a:r>
              <a:rPr lang="hu-HU" altLang="hu-HU" sz="2400" dirty="0">
                <a:latin typeface="+mj-lt"/>
                <a:cs typeface="Times New Roman" panose="02020603050405020304" pitchFamily="18" charset="0"/>
              </a:rPr>
              <a:t>Arányosság elve</a:t>
            </a:r>
          </a:p>
          <a:p>
            <a:pPr marL="0" indent="0">
              <a:buNone/>
              <a:defRPr/>
            </a:pPr>
            <a:endParaRPr lang="hu-HU" altLang="hu-HU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288" y="116632"/>
            <a:ext cx="8229600" cy="11430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hu-HU" b="1" dirty="0">
                <a:solidFill>
                  <a:srgbClr val="C00000"/>
                </a:solidFill>
                <a:cs typeface="Times New Roman" panose="02020603050405020304" pitchFamily="18" charset="0"/>
              </a:rPr>
              <a:t>Magyarország Alaptörvénye</a:t>
            </a:r>
          </a:p>
        </p:txBody>
      </p:sp>
    </p:spTree>
    <p:extLst>
      <p:ext uri="{BB962C8B-B14F-4D97-AF65-F5344CB8AC3E}">
        <p14:creationId xmlns:p14="http://schemas.microsoft.com/office/powerpoint/2010/main" val="36975405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hu-HU" altLang="hu-HU" sz="2400" b="1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Pluralizmus</a:t>
            </a:r>
          </a:p>
          <a:p>
            <a:pPr algn="ctr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hu-HU" altLang="hu-HU" b="1" dirty="0">
              <a:solidFill>
                <a:srgbClr val="000000"/>
              </a:solidFill>
              <a:latin typeface="+mj-lt"/>
            </a:endParaRPr>
          </a:p>
          <a:p>
            <a:pPr>
              <a:lnSpc>
                <a:spcPct val="80000"/>
              </a:lnSpc>
              <a:buClr>
                <a:schemeClr val="tx1"/>
              </a:buClr>
              <a:defRPr/>
            </a:pPr>
            <a:r>
              <a:rPr lang="hu-HU" altLang="hu-HU" sz="2400" dirty="0">
                <a:latin typeface="+mj-lt"/>
                <a:cs typeface="Times New Roman" panose="02020603050405020304" pitchFamily="18" charset="0"/>
              </a:rPr>
              <a:t>Egyaránt jelenti a </a:t>
            </a:r>
          </a:p>
          <a:p>
            <a:pPr marL="640080" lvl="1">
              <a:lnSpc>
                <a:spcPct val="80000"/>
              </a:lnSpc>
              <a:buClr>
                <a:schemeClr val="tx1"/>
              </a:buClr>
              <a:defRPr/>
            </a:pPr>
            <a:r>
              <a:rPr lang="hu-HU" altLang="hu-HU" dirty="0">
                <a:latin typeface="+mj-lt"/>
                <a:cs typeface="Times New Roman" panose="02020603050405020304" pitchFamily="18" charset="0"/>
              </a:rPr>
              <a:t>a világnézeti és a </a:t>
            </a:r>
          </a:p>
          <a:p>
            <a:pPr marL="640080" lvl="1">
              <a:lnSpc>
                <a:spcPct val="80000"/>
              </a:lnSpc>
              <a:buClr>
                <a:schemeClr val="tx1"/>
              </a:buClr>
              <a:defRPr/>
            </a:pPr>
            <a:r>
              <a:rPr lang="hu-HU" altLang="hu-HU" dirty="0">
                <a:latin typeface="+mj-lt"/>
                <a:cs typeface="Times New Roman" panose="02020603050405020304" pitchFamily="18" charset="0"/>
              </a:rPr>
              <a:t>politikai pluralizmust</a:t>
            </a:r>
          </a:p>
          <a:p>
            <a:pPr>
              <a:lnSpc>
                <a:spcPct val="80000"/>
              </a:lnSpc>
              <a:buClr>
                <a:schemeClr val="tx1"/>
              </a:buClr>
              <a:defRPr/>
            </a:pPr>
            <a:endParaRPr lang="hu-HU" altLang="hu-HU" sz="2400" dirty="0">
              <a:latin typeface="+mj-lt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buClr>
                <a:schemeClr val="tx1"/>
              </a:buClr>
              <a:defRPr/>
            </a:pPr>
            <a:r>
              <a:rPr lang="hu-HU" altLang="hu-HU" sz="2400" dirty="0">
                <a:latin typeface="+mj-lt"/>
                <a:cs typeface="Times New Roman" panose="02020603050405020304" pitchFamily="18" charset="0"/>
              </a:rPr>
              <a:t>Állam semlegessége</a:t>
            </a:r>
          </a:p>
          <a:p>
            <a:pPr>
              <a:lnSpc>
                <a:spcPct val="80000"/>
              </a:lnSpc>
              <a:buClr>
                <a:schemeClr val="tx1"/>
              </a:buClr>
              <a:defRPr/>
            </a:pPr>
            <a:endParaRPr lang="hu-HU" altLang="hu-HU" sz="2400" dirty="0">
              <a:latin typeface="+mj-lt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buClr>
                <a:schemeClr val="tx1"/>
              </a:buClr>
              <a:defRPr/>
            </a:pPr>
            <a:r>
              <a:rPr lang="hu-HU" altLang="hu-HU" sz="2400" dirty="0">
                <a:latin typeface="+mj-lt"/>
                <a:cs typeface="Times New Roman" panose="02020603050405020304" pitchFamily="18" charset="0"/>
              </a:rPr>
              <a:t>Politikai pluralizmus biztosítása (pártokra vonatkozó szabályozás)</a:t>
            </a:r>
          </a:p>
          <a:p>
            <a:pPr marL="0" indent="0">
              <a:buNone/>
              <a:defRPr/>
            </a:pPr>
            <a:endParaRPr lang="hu-HU" altLang="hu-HU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288" y="116632"/>
            <a:ext cx="8229600" cy="11430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hu-HU" b="1" dirty="0">
                <a:solidFill>
                  <a:srgbClr val="C00000"/>
                </a:solidFill>
                <a:cs typeface="Times New Roman" panose="02020603050405020304" pitchFamily="18" charset="0"/>
              </a:rPr>
              <a:t>Magyarország Alaptörvénye</a:t>
            </a:r>
          </a:p>
        </p:txBody>
      </p:sp>
    </p:spTree>
    <p:extLst>
      <p:ext uri="{BB962C8B-B14F-4D97-AF65-F5344CB8AC3E}">
        <p14:creationId xmlns:p14="http://schemas.microsoft.com/office/powerpoint/2010/main" val="24850789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artalom helye 2"/>
          <p:cNvSpPr>
            <a:spLocks noGrp="1"/>
          </p:cNvSpPr>
          <p:nvPr>
            <p:ph idx="1"/>
          </p:nvPr>
        </p:nvSpPr>
        <p:spPr>
          <a:xfrm>
            <a:off x="1800672" y="1484785"/>
            <a:ext cx="8867328" cy="4525963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hu-HU" altLang="hu-HU" sz="2400" b="1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A magyar alkotmányfejlődés vázlata</a:t>
            </a:r>
          </a:p>
          <a:p>
            <a:pPr algn="ctr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hu-HU" altLang="hu-HU" sz="800" b="1" dirty="0">
              <a:solidFill>
                <a:srgbClr val="000000"/>
              </a:solidFill>
              <a:latin typeface="+mj-lt"/>
            </a:endParaRPr>
          </a:p>
          <a:p>
            <a:pPr>
              <a:lnSpc>
                <a:spcPct val="150000"/>
              </a:lnSpc>
              <a:buClr>
                <a:schemeClr val="tx1"/>
              </a:buClr>
              <a:defRPr/>
            </a:pPr>
            <a:r>
              <a:rPr lang="hu-HU" altLang="hu-HU" sz="2400" dirty="0">
                <a:latin typeface="+mj-lt"/>
                <a:cs typeface="Times New Roman" panose="02020603050405020304" pitchFamily="18" charset="0"/>
              </a:rPr>
              <a:t>1949-ig történeti alkotmány</a:t>
            </a:r>
          </a:p>
          <a:p>
            <a:pPr>
              <a:lnSpc>
                <a:spcPct val="150000"/>
              </a:lnSpc>
              <a:buClr>
                <a:schemeClr val="tx1"/>
              </a:buClr>
              <a:defRPr/>
            </a:pPr>
            <a:r>
              <a:rPr lang="hu-HU" altLang="hu-HU" sz="2400" dirty="0">
                <a:latin typeface="+mj-lt"/>
                <a:cs typeface="Times New Roman" panose="02020603050405020304" pitchFamily="18" charset="0"/>
              </a:rPr>
              <a:t>Szuverenitás elvesztése 1944. március 19.</a:t>
            </a:r>
          </a:p>
          <a:p>
            <a:pPr>
              <a:lnSpc>
                <a:spcPct val="150000"/>
              </a:lnSpc>
              <a:buClr>
                <a:schemeClr val="tx1"/>
              </a:buClr>
              <a:defRPr/>
            </a:pPr>
            <a:r>
              <a:rPr lang="hu-HU" altLang="hu-HU" sz="2400" dirty="0">
                <a:latin typeface="+mj-lt"/>
                <a:cs typeface="Times New Roman" panose="02020603050405020304" pitchFamily="18" charset="0"/>
              </a:rPr>
              <a:t>1946. évi I. törvény</a:t>
            </a:r>
          </a:p>
          <a:p>
            <a:pPr>
              <a:lnSpc>
                <a:spcPct val="150000"/>
              </a:lnSpc>
              <a:buClr>
                <a:schemeClr val="tx1"/>
              </a:buClr>
              <a:defRPr/>
            </a:pPr>
            <a:r>
              <a:rPr lang="hu-HU" altLang="hu-HU" sz="2400" dirty="0">
                <a:latin typeface="+mj-lt"/>
                <a:cs typeface="Times New Roman" panose="02020603050405020304" pitchFamily="18" charset="0"/>
              </a:rPr>
              <a:t>1949.évi XX. törvény a Magyar Népköztársaság Alkotmányáról</a:t>
            </a:r>
          </a:p>
          <a:p>
            <a:pPr>
              <a:lnSpc>
                <a:spcPct val="150000"/>
              </a:lnSpc>
              <a:buClr>
                <a:schemeClr val="tx1"/>
              </a:buClr>
              <a:defRPr/>
            </a:pPr>
            <a:r>
              <a:rPr lang="hu-HU" altLang="hu-HU" sz="2400" dirty="0">
                <a:latin typeface="+mj-lt"/>
                <a:cs typeface="Times New Roman" panose="02020603050405020304" pitchFamily="18" charset="0"/>
              </a:rPr>
              <a:t>Rendszerváltoztatás 1989-1990</a:t>
            </a:r>
          </a:p>
          <a:p>
            <a:pPr>
              <a:lnSpc>
                <a:spcPct val="150000"/>
              </a:lnSpc>
              <a:buClr>
                <a:schemeClr val="tx1"/>
              </a:buClr>
              <a:defRPr/>
            </a:pPr>
            <a:r>
              <a:rPr lang="hu-HU" altLang="hu-HU" sz="2400" dirty="0">
                <a:latin typeface="+mj-lt"/>
                <a:cs typeface="Times New Roman" panose="02020603050405020304" pitchFamily="18" charset="0"/>
              </a:rPr>
              <a:t>Alkotmányozás kísérletek 1990-2011</a:t>
            </a:r>
          </a:p>
          <a:p>
            <a:pPr marL="0" indent="0">
              <a:buNone/>
              <a:defRPr/>
            </a:pPr>
            <a:endParaRPr lang="hu-HU" altLang="hu-HU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288" y="116632"/>
            <a:ext cx="8229600" cy="11430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hu-HU" b="1" dirty="0">
                <a:solidFill>
                  <a:srgbClr val="C00000"/>
                </a:solidFill>
                <a:cs typeface="Times New Roman" panose="02020603050405020304" pitchFamily="18" charset="0"/>
              </a:rPr>
              <a:t>Magyarország Alaptörvénye</a:t>
            </a:r>
          </a:p>
        </p:txBody>
      </p:sp>
    </p:spTree>
    <p:extLst>
      <p:ext uri="{BB962C8B-B14F-4D97-AF65-F5344CB8AC3E}">
        <p14:creationId xmlns:p14="http://schemas.microsoft.com/office/powerpoint/2010/main" val="28837879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artalom helye 2"/>
          <p:cNvSpPr>
            <a:spLocks noGrp="1"/>
          </p:cNvSpPr>
          <p:nvPr>
            <p:ph idx="1"/>
          </p:nvPr>
        </p:nvSpPr>
        <p:spPr>
          <a:xfrm>
            <a:off x="1631951" y="1600201"/>
            <a:ext cx="8785225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None/>
              <a:defRPr/>
            </a:pPr>
            <a:r>
              <a:rPr lang="hu-HU" altLang="hu-HU" sz="2400" b="1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Az Alaptörvény megalkotása</a:t>
            </a:r>
          </a:p>
          <a:p>
            <a:pPr algn="ctr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hu-HU" altLang="hu-HU" sz="800" b="1" dirty="0">
              <a:solidFill>
                <a:srgbClr val="000000"/>
              </a:solidFill>
              <a:latin typeface="+mj-lt"/>
            </a:endParaRPr>
          </a:p>
          <a:p>
            <a:pPr>
              <a:lnSpc>
                <a:spcPct val="150000"/>
              </a:lnSpc>
              <a:buClr>
                <a:schemeClr val="tx1"/>
              </a:buClr>
              <a:defRPr/>
            </a:pPr>
            <a:r>
              <a:rPr lang="hu-HU" altLang="hu-HU" sz="2400" dirty="0">
                <a:latin typeface="+mj-lt"/>
                <a:cs typeface="Times New Roman" panose="02020603050405020304" pitchFamily="18" charset="0"/>
              </a:rPr>
              <a:t>Rendszerváltoztatáskor ideiglenes alkotmányként a korábbi alapvető módosítása</a:t>
            </a:r>
          </a:p>
          <a:p>
            <a:pPr>
              <a:lnSpc>
                <a:spcPct val="150000"/>
              </a:lnSpc>
              <a:buClr>
                <a:schemeClr val="tx1"/>
              </a:buClr>
              <a:defRPr/>
            </a:pPr>
            <a:r>
              <a:rPr lang="hu-HU" altLang="hu-HU" sz="2400" dirty="0">
                <a:latin typeface="+mj-lt"/>
                <a:cs typeface="Times New Roman" panose="02020603050405020304" pitchFamily="18" charset="0"/>
              </a:rPr>
              <a:t> 2006-tól kezdődően politikai, morális és gazdasági válság</a:t>
            </a:r>
          </a:p>
          <a:p>
            <a:pPr>
              <a:lnSpc>
                <a:spcPct val="150000"/>
              </a:lnSpc>
              <a:buClr>
                <a:schemeClr val="tx1"/>
              </a:buClr>
              <a:defRPr/>
            </a:pPr>
            <a:r>
              <a:rPr lang="hu-HU" altLang="hu-HU" sz="2400" dirty="0">
                <a:latin typeface="+mj-lt"/>
                <a:cs typeface="Times New Roman" panose="02020603050405020304" pitchFamily="18" charset="0"/>
              </a:rPr>
              <a:t>Alkotmány-előkészítő Eseti Bizottság (koncepció)</a:t>
            </a:r>
          </a:p>
          <a:p>
            <a:pPr>
              <a:lnSpc>
                <a:spcPct val="150000"/>
              </a:lnSpc>
              <a:buClr>
                <a:schemeClr val="tx1"/>
              </a:buClr>
              <a:defRPr/>
            </a:pPr>
            <a:r>
              <a:rPr lang="hu-HU" altLang="hu-HU" sz="2400" dirty="0">
                <a:latin typeface="+mj-lt"/>
                <a:cs typeface="Times New Roman" panose="02020603050405020304" pitchFamily="18" charset="0"/>
              </a:rPr>
              <a:t>Az Alaptörvény elfogadása </a:t>
            </a:r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q"/>
              <a:defRPr/>
            </a:pPr>
            <a:endParaRPr lang="hu-HU" altLang="hu-HU" b="1" dirty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q"/>
              <a:defRPr/>
            </a:pPr>
            <a:endParaRPr lang="hu-HU" altLang="hu-HU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288" y="116632"/>
            <a:ext cx="8229600" cy="11430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hu-HU" b="1" dirty="0">
                <a:solidFill>
                  <a:srgbClr val="C00000"/>
                </a:solidFill>
                <a:cs typeface="Times New Roman" panose="02020603050405020304" pitchFamily="18" charset="0"/>
              </a:rPr>
              <a:t>Magyarország Alaptörvénye</a:t>
            </a:r>
          </a:p>
        </p:txBody>
      </p:sp>
    </p:spTree>
    <p:extLst>
      <p:ext uri="{BB962C8B-B14F-4D97-AF65-F5344CB8AC3E}">
        <p14:creationId xmlns:p14="http://schemas.microsoft.com/office/powerpoint/2010/main" val="15014079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artalom helye 2"/>
          <p:cNvSpPr>
            <a:spLocks noGrp="1"/>
          </p:cNvSpPr>
          <p:nvPr>
            <p:ph idx="1"/>
          </p:nvPr>
        </p:nvSpPr>
        <p:spPr>
          <a:xfrm>
            <a:off x="1981200" y="1484313"/>
            <a:ext cx="8229600" cy="46418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hu-HU" altLang="hu-HU" sz="2400" b="1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Az Alaptörvény szerkezete, jellemzői</a:t>
            </a:r>
          </a:p>
          <a:p>
            <a:pPr algn="ctr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hu-HU" altLang="hu-HU" sz="900" b="1" dirty="0">
              <a:solidFill>
                <a:srgbClr val="000000"/>
              </a:solidFill>
              <a:latin typeface="+mj-lt"/>
            </a:endParaRPr>
          </a:p>
          <a:p>
            <a:pPr>
              <a:lnSpc>
                <a:spcPct val="80000"/>
              </a:lnSpc>
              <a:buClr>
                <a:schemeClr val="tx1"/>
              </a:buClr>
              <a:defRPr/>
            </a:pPr>
            <a:r>
              <a:rPr lang="hu-HU" altLang="hu-HU" sz="2400" dirty="0">
                <a:latin typeface="+mj-lt"/>
                <a:cs typeface="Times New Roman" panose="02020603050405020304" pitchFamily="18" charset="0"/>
              </a:rPr>
              <a:t>Nincs számozása</a:t>
            </a:r>
          </a:p>
          <a:p>
            <a:pPr>
              <a:lnSpc>
                <a:spcPct val="80000"/>
              </a:lnSpc>
              <a:buClr>
                <a:schemeClr val="tx1"/>
              </a:buClr>
              <a:defRPr/>
            </a:pPr>
            <a:endParaRPr lang="hu-HU" altLang="hu-HU" sz="900" dirty="0">
              <a:latin typeface="+mj-lt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buClr>
                <a:schemeClr val="tx1"/>
              </a:buClr>
              <a:defRPr/>
            </a:pPr>
            <a:r>
              <a:rPr lang="hu-HU" altLang="hu-HU" sz="2400" dirty="0">
                <a:latin typeface="+mj-lt"/>
                <a:cs typeface="Times New Roman" panose="02020603050405020304" pitchFamily="18" charset="0"/>
              </a:rPr>
              <a:t>Szerkezete</a:t>
            </a:r>
          </a:p>
          <a:p>
            <a:pPr marL="640080" lvl="1">
              <a:lnSpc>
                <a:spcPct val="80000"/>
              </a:lnSpc>
              <a:buClr>
                <a:schemeClr val="tx1"/>
              </a:buClr>
              <a:defRPr/>
            </a:pPr>
            <a:r>
              <a:rPr lang="hu-HU" altLang="hu-HU" dirty="0">
                <a:latin typeface="+mj-lt"/>
                <a:cs typeface="Times New Roman" panose="02020603050405020304" pitchFamily="18" charset="0"/>
              </a:rPr>
              <a:t>Nemzeti hitvallás (preambulum)</a:t>
            </a:r>
          </a:p>
          <a:p>
            <a:pPr marL="640080" lvl="1">
              <a:lnSpc>
                <a:spcPct val="80000"/>
              </a:lnSpc>
              <a:buClr>
                <a:schemeClr val="tx1"/>
              </a:buClr>
              <a:defRPr/>
            </a:pPr>
            <a:r>
              <a:rPr lang="hu-HU" altLang="hu-HU" dirty="0">
                <a:latin typeface="+mj-lt"/>
                <a:cs typeface="Times New Roman" panose="02020603050405020304" pitchFamily="18" charset="0"/>
              </a:rPr>
              <a:t>Alapvetés (A-U) cikkek)</a:t>
            </a:r>
          </a:p>
          <a:p>
            <a:pPr marL="640080" lvl="1">
              <a:lnSpc>
                <a:spcPct val="80000"/>
              </a:lnSpc>
              <a:buClr>
                <a:schemeClr val="tx1"/>
              </a:buClr>
              <a:defRPr/>
            </a:pPr>
            <a:r>
              <a:rPr lang="hu-HU" altLang="hu-HU" dirty="0">
                <a:latin typeface="+mj-lt"/>
                <a:cs typeface="Times New Roman" panose="02020603050405020304" pitchFamily="18" charset="0"/>
              </a:rPr>
              <a:t>Szabadság és felelősség (I-XXXI. cikkek)</a:t>
            </a:r>
          </a:p>
          <a:p>
            <a:pPr marL="640080" lvl="1">
              <a:lnSpc>
                <a:spcPct val="80000"/>
              </a:lnSpc>
              <a:buClr>
                <a:schemeClr val="tx1"/>
              </a:buClr>
              <a:defRPr/>
            </a:pPr>
            <a:r>
              <a:rPr lang="hu-HU" altLang="hu-HU" dirty="0">
                <a:latin typeface="+mj-lt"/>
                <a:cs typeface="Times New Roman" panose="02020603050405020304" pitchFamily="18" charset="0"/>
              </a:rPr>
              <a:t>Az állam </a:t>
            </a:r>
            <a:r>
              <a:rPr lang="hu-HU" altLang="hu-HU">
                <a:latin typeface="+mj-lt"/>
                <a:cs typeface="Times New Roman" panose="02020603050405020304" pitchFamily="18" charset="0"/>
              </a:rPr>
              <a:t>(1-56. </a:t>
            </a:r>
            <a:r>
              <a:rPr lang="hu-HU" altLang="hu-HU" dirty="0">
                <a:latin typeface="+mj-lt"/>
                <a:cs typeface="Times New Roman" panose="02020603050405020304" pitchFamily="18" charset="0"/>
              </a:rPr>
              <a:t>cikkek)</a:t>
            </a:r>
          </a:p>
          <a:p>
            <a:pPr marL="640080" lvl="1">
              <a:lnSpc>
                <a:spcPct val="80000"/>
              </a:lnSpc>
              <a:buClr>
                <a:schemeClr val="tx1"/>
              </a:buClr>
              <a:defRPr/>
            </a:pPr>
            <a:r>
              <a:rPr lang="hu-HU" dirty="0">
                <a:latin typeface="+mj-lt"/>
                <a:cs typeface="Times New Roman" panose="02020603050405020304" pitchFamily="18" charset="0"/>
              </a:rPr>
              <a:t>Záró és vegyes rendelkezések</a:t>
            </a:r>
          </a:p>
          <a:p>
            <a:pPr marL="342900" lvl="1" indent="-342900">
              <a:lnSpc>
                <a:spcPct val="80000"/>
              </a:lnSpc>
              <a:buClr>
                <a:schemeClr val="tx1"/>
              </a:buClr>
              <a:defRPr/>
            </a:pPr>
            <a:endParaRPr lang="hu-HU" altLang="hu-HU" sz="900" dirty="0">
              <a:latin typeface="+mj-lt"/>
              <a:cs typeface="Times New Roman" panose="02020603050405020304" pitchFamily="18" charset="0"/>
            </a:endParaRPr>
          </a:p>
          <a:p>
            <a:pPr marL="342900" lvl="1" indent="-342900">
              <a:lnSpc>
                <a:spcPct val="80000"/>
              </a:lnSpc>
              <a:buClr>
                <a:schemeClr val="tx1"/>
              </a:buClr>
              <a:defRPr/>
            </a:pPr>
            <a:r>
              <a:rPr lang="hu-HU" altLang="hu-HU" dirty="0">
                <a:latin typeface="+mj-lt"/>
                <a:cs typeface="Times New Roman" panose="02020603050405020304" pitchFamily="18" charset="0"/>
              </a:rPr>
              <a:t>Átmeneti Rendelkezések</a:t>
            </a:r>
          </a:p>
          <a:p>
            <a:pPr marL="342900" lvl="1" indent="-342900">
              <a:lnSpc>
                <a:spcPct val="80000"/>
              </a:lnSpc>
              <a:buClr>
                <a:schemeClr val="tx1"/>
              </a:buClr>
              <a:defRPr/>
            </a:pPr>
            <a:endParaRPr lang="hu-HU" altLang="hu-HU" sz="900" dirty="0">
              <a:latin typeface="+mj-lt"/>
              <a:cs typeface="Times New Roman" panose="02020603050405020304" pitchFamily="18" charset="0"/>
            </a:endParaRPr>
          </a:p>
          <a:p>
            <a:pPr marL="342900" lvl="1" indent="-342900">
              <a:lnSpc>
                <a:spcPct val="80000"/>
              </a:lnSpc>
              <a:buClr>
                <a:schemeClr val="tx1"/>
              </a:buClr>
              <a:defRPr/>
            </a:pPr>
            <a:r>
              <a:rPr lang="hu-HU" altLang="hu-HU" dirty="0">
                <a:latin typeface="+mj-lt"/>
                <a:cs typeface="Times New Roman" panose="02020603050405020304" pitchFamily="18" charset="0"/>
              </a:rPr>
              <a:t>Sarkalatos törvények</a:t>
            </a:r>
            <a:endParaRPr lang="hu-HU" dirty="0">
              <a:latin typeface="+mj-lt"/>
              <a:cs typeface="Times New Roman" panose="02020603050405020304" pitchFamily="18" charset="0"/>
            </a:endParaRPr>
          </a:p>
          <a:p>
            <a:pPr marL="640080" lvl="1">
              <a:lnSpc>
                <a:spcPct val="80000"/>
              </a:lnSpc>
              <a:buClr>
                <a:schemeClr val="tx1"/>
              </a:buClr>
              <a:defRPr/>
            </a:pPr>
            <a:endParaRPr lang="hu-HU" dirty="0"/>
          </a:p>
          <a:p>
            <a:pPr marL="0" indent="0">
              <a:buNone/>
              <a:defRPr/>
            </a:pPr>
            <a:endParaRPr lang="hu-HU" altLang="hu-HU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288" y="116632"/>
            <a:ext cx="8229600" cy="11430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hu-HU" b="1" dirty="0">
                <a:solidFill>
                  <a:srgbClr val="C00000"/>
                </a:solidFill>
                <a:cs typeface="Times New Roman" panose="02020603050405020304" pitchFamily="18" charset="0"/>
              </a:rPr>
              <a:t>Magyarország Alaptörvénye</a:t>
            </a:r>
          </a:p>
        </p:txBody>
      </p:sp>
    </p:spTree>
    <p:extLst>
      <p:ext uri="{BB962C8B-B14F-4D97-AF65-F5344CB8AC3E}">
        <p14:creationId xmlns:p14="http://schemas.microsoft.com/office/powerpoint/2010/main" val="42276517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artalom helye 2"/>
          <p:cNvSpPr>
            <a:spLocks noGrp="1"/>
          </p:cNvSpPr>
          <p:nvPr>
            <p:ph idx="1"/>
          </p:nvPr>
        </p:nvSpPr>
        <p:spPr>
          <a:xfrm>
            <a:off x="450761" y="1027985"/>
            <a:ext cx="11178861" cy="5527362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hu-HU" altLang="hu-HU" sz="1000" b="1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Az Alaptörvény módosításai</a:t>
            </a:r>
          </a:p>
          <a:p>
            <a:pPr algn="ctr" eaLnBrk="1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hu-HU" altLang="hu-HU" sz="1000" b="1" dirty="0">
              <a:solidFill>
                <a:srgbClr val="000000"/>
              </a:solidFill>
              <a:latin typeface="+mj-lt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Clr>
                <a:schemeClr val="tx1"/>
              </a:buClr>
              <a:buNone/>
              <a:defRPr/>
            </a:pPr>
            <a:r>
              <a:rPr lang="hu-HU" altLang="hu-HU" sz="1000" dirty="0">
                <a:latin typeface="+mj-lt"/>
                <a:cs typeface="Times New Roman" panose="02020603050405020304" pitchFamily="18" charset="0"/>
              </a:rPr>
              <a:t>Eddig összesen </a:t>
            </a:r>
            <a:r>
              <a:rPr lang="hu-HU" altLang="hu-HU" sz="1000" dirty="0" smtClean="0">
                <a:latin typeface="+mj-lt"/>
                <a:cs typeface="Times New Roman" panose="02020603050405020304" pitchFamily="18" charset="0"/>
              </a:rPr>
              <a:t>tizenhét </a:t>
            </a:r>
            <a:r>
              <a:rPr lang="hu-HU" altLang="hu-HU" sz="1000" dirty="0">
                <a:latin typeface="+mj-lt"/>
                <a:cs typeface="Times New Roman" panose="02020603050405020304" pitchFamily="18" charset="0"/>
              </a:rPr>
              <a:t>módosítás</a:t>
            </a:r>
          </a:p>
          <a:p>
            <a:pPr marL="640080" lvl="1">
              <a:lnSpc>
                <a:spcPct val="150000"/>
              </a:lnSpc>
              <a:buClr>
                <a:schemeClr val="tx1"/>
              </a:buClr>
              <a:defRPr/>
            </a:pPr>
            <a:r>
              <a:rPr lang="hu-HU" altLang="hu-HU" sz="900" dirty="0">
                <a:cs typeface="Times New Roman" panose="02020603050405020304" pitchFamily="18" charset="0"/>
              </a:rPr>
              <a:t>Első és második: Átmeneti Rendelkezésekkel összefüggésben</a:t>
            </a:r>
          </a:p>
          <a:p>
            <a:pPr marL="640080" lvl="1">
              <a:lnSpc>
                <a:spcPct val="150000"/>
              </a:lnSpc>
              <a:buClr>
                <a:schemeClr val="tx1"/>
              </a:buClr>
              <a:defRPr/>
            </a:pPr>
            <a:r>
              <a:rPr lang="hu-HU" altLang="hu-HU" sz="900" dirty="0">
                <a:cs typeface="Times New Roman" panose="02020603050405020304" pitchFamily="18" charset="0"/>
              </a:rPr>
              <a:t>Harmadik: P) cikk kiegészítése és sarkalatos törvények körének bővítése</a:t>
            </a:r>
          </a:p>
          <a:p>
            <a:pPr marL="640080" lvl="1">
              <a:lnSpc>
                <a:spcPct val="150000"/>
              </a:lnSpc>
              <a:buClr>
                <a:schemeClr val="tx1"/>
              </a:buClr>
              <a:defRPr/>
            </a:pPr>
            <a:r>
              <a:rPr lang="hu-HU" altLang="hu-HU" sz="900" dirty="0">
                <a:cs typeface="Times New Roman" panose="02020603050405020304" pitchFamily="18" charset="0"/>
              </a:rPr>
              <a:t>Negyedik: az ÁR egyes rendelkezéseinek beépülése</a:t>
            </a:r>
          </a:p>
          <a:p>
            <a:pPr marL="640080" lvl="1">
              <a:lnSpc>
                <a:spcPct val="150000"/>
              </a:lnSpc>
              <a:buClr>
                <a:schemeClr val="tx1"/>
              </a:buClr>
              <a:defRPr/>
            </a:pPr>
            <a:r>
              <a:rPr lang="hu-HU" altLang="hu-HU" sz="900" dirty="0">
                <a:cs typeface="Times New Roman" panose="02020603050405020304" pitchFamily="18" charset="0"/>
              </a:rPr>
              <a:t>Ötödik: </a:t>
            </a:r>
            <a:r>
              <a:rPr lang="hu-HU" sz="900" dirty="0">
                <a:cs typeface="Times New Roman" panose="02020603050405020304" pitchFamily="18" charset="0"/>
              </a:rPr>
              <a:t>nemzetközi, illetve európai kritikákra adott választ</a:t>
            </a:r>
          </a:p>
          <a:p>
            <a:pPr marL="640080" lvl="1">
              <a:lnSpc>
                <a:spcPct val="150000"/>
              </a:lnSpc>
              <a:buClr>
                <a:schemeClr val="tx1"/>
              </a:buClr>
              <a:defRPr/>
            </a:pPr>
            <a:r>
              <a:rPr lang="hu-HU" altLang="hu-HU" sz="900" dirty="0">
                <a:cs typeface="Times New Roman" panose="02020603050405020304" pitchFamily="18" charset="0"/>
              </a:rPr>
              <a:t>Hatodik: a különleges jogrend esetei a </a:t>
            </a:r>
            <a:r>
              <a:rPr lang="hu-HU" altLang="hu-HU" sz="900" dirty="0" err="1">
                <a:cs typeface="Times New Roman" panose="02020603050405020304" pitchFamily="18" charset="0"/>
              </a:rPr>
              <a:t>terrorveszélyhelyzettel</a:t>
            </a:r>
            <a:r>
              <a:rPr lang="hu-HU" altLang="hu-HU" sz="900" dirty="0">
                <a:cs typeface="Times New Roman" panose="02020603050405020304" pitchFamily="18" charset="0"/>
              </a:rPr>
              <a:t> bővülnek</a:t>
            </a:r>
          </a:p>
          <a:p>
            <a:pPr marL="640080" lvl="1">
              <a:lnSpc>
                <a:spcPct val="150000"/>
              </a:lnSpc>
              <a:buClr>
                <a:schemeClr val="tx1"/>
              </a:buClr>
              <a:defRPr/>
            </a:pPr>
            <a:r>
              <a:rPr lang="hu-HU" sz="900" dirty="0"/>
              <a:t>Hetedik: nemzeti és alkotmányos önazonosságának és az ország keresztény kultúrájának védelme, az idegen népesség betelepítésének tilalma, a közigazgatási bíráskodás elkülönítése a rendes bíráskodástól és a Közigazgatási Felsőbíróság létrehozása és az otthon nyugalmának fokozott alkotmányos oltalmazása</a:t>
            </a:r>
          </a:p>
          <a:p>
            <a:pPr marL="640080" lvl="1">
              <a:lnSpc>
                <a:spcPct val="150000"/>
              </a:lnSpc>
              <a:buClr>
                <a:schemeClr val="tx1"/>
              </a:buClr>
              <a:defRPr/>
            </a:pPr>
            <a:r>
              <a:rPr lang="hu-HU" altLang="hu-HU" sz="900" dirty="0">
                <a:cs typeface="Times New Roman" panose="02020603050405020304" pitchFamily="18" charset="0"/>
              </a:rPr>
              <a:t>Nyolcadik: a hetedik módosítás közigazgatási bíróságokra vonatkozó részeinek hatályon kívül helyezése</a:t>
            </a:r>
          </a:p>
          <a:p>
            <a:pPr marL="640080" lvl="1">
              <a:lnSpc>
                <a:spcPct val="150000"/>
              </a:lnSpc>
              <a:buClr>
                <a:schemeClr val="tx1"/>
              </a:buClr>
              <a:defRPr/>
            </a:pPr>
            <a:r>
              <a:rPr lang="hu-HU" altLang="hu-HU" sz="900" dirty="0">
                <a:cs typeface="Times New Roman" panose="02020603050405020304" pitchFamily="18" charset="0"/>
              </a:rPr>
              <a:t>Kilencedik: közpénz fogalmának meghatározása, hagyományos nemi szerepek védelme, különleges jogrend novellája</a:t>
            </a:r>
          </a:p>
          <a:p>
            <a:pPr marL="640080" lvl="1">
              <a:lnSpc>
                <a:spcPct val="150000"/>
              </a:lnSpc>
              <a:buClr>
                <a:schemeClr val="tx1"/>
              </a:buClr>
              <a:defRPr/>
            </a:pPr>
            <a:r>
              <a:rPr lang="hu-HU" altLang="hu-HU" sz="900" dirty="0">
                <a:cs typeface="Times New Roman" panose="02020603050405020304" pitchFamily="18" charset="0"/>
              </a:rPr>
              <a:t>Tizedik: veszélyhelyzet elrendelésének alapjainak kiegészítése a szomszédos országban fennálló fegyveres konfliktus, háborús helyzet vagy humanitárius katasztrófa eseteivel</a:t>
            </a:r>
          </a:p>
          <a:p>
            <a:pPr marL="640080" lvl="1">
              <a:lnSpc>
                <a:spcPct val="150000"/>
              </a:lnSpc>
              <a:buClr>
                <a:schemeClr val="tx1"/>
              </a:buClr>
              <a:defRPr/>
            </a:pPr>
            <a:r>
              <a:rPr lang="hu-HU" sz="900" dirty="0"/>
              <a:t>Tizenegyedik: a helyi önkormányzati és EP-választások azonos időpontban való megtartásának, valamint a „megye” helyett „vármegye” kifejezés bevezetése</a:t>
            </a:r>
          </a:p>
          <a:p>
            <a:pPr marL="640080" lvl="1">
              <a:lnSpc>
                <a:spcPct val="150000"/>
              </a:lnSpc>
              <a:buClr>
                <a:schemeClr val="tx1"/>
              </a:buClr>
              <a:defRPr/>
            </a:pPr>
            <a:r>
              <a:rPr lang="hu-HU" sz="900" dirty="0"/>
              <a:t>Tizenkettedik: a digitális állampolgársággal és a Magyar Honvédség hivatásos állományú tagjának jogviszonyával kapcsolatos alapjogi kérdések kormányrendeleti szabályozása, alkotmányos önazonosságot védő független szerv felállítása, honvédelem nemzeti üggyé nyilvánítása, választójogosultsági szabályok ú idegenrendészeti fogalmakhoz igazítása</a:t>
            </a:r>
          </a:p>
          <a:p>
            <a:pPr marL="640080" lvl="1">
              <a:lnSpc>
                <a:spcPct val="150000"/>
              </a:lnSpc>
              <a:buClr>
                <a:schemeClr val="tx1"/>
              </a:buClr>
              <a:defRPr/>
            </a:pPr>
            <a:r>
              <a:rPr lang="hu-HU" sz="900" dirty="0"/>
              <a:t>Tizenharmadik: az egyéni kegyelmezési jog ellenjegyzéshez kötöttségének megszüntetése</a:t>
            </a:r>
          </a:p>
          <a:p>
            <a:pPr marL="640080" lvl="1">
              <a:lnSpc>
                <a:spcPct val="150000"/>
              </a:lnSpc>
              <a:buClr>
                <a:schemeClr val="tx1"/>
              </a:buClr>
              <a:defRPr/>
            </a:pPr>
            <a:r>
              <a:rPr lang="hu-HU" sz="900" dirty="0"/>
              <a:t>Tizennegyedik: igazságügyi </a:t>
            </a:r>
            <a:r>
              <a:rPr lang="hu-HU" sz="900" dirty="0" smtClean="0"/>
              <a:t>reform</a:t>
            </a:r>
          </a:p>
          <a:p>
            <a:pPr marL="640080" lvl="1">
              <a:lnSpc>
                <a:spcPct val="150000"/>
              </a:lnSpc>
              <a:buClr>
                <a:schemeClr val="tx1"/>
              </a:buClr>
              <a:defRPr/>
            </a:pPr>
            <a:r>
              <a:rPr lang="hu-HU" sz="900" dirty="0" smtClean="0"/>
              <a:t>Tizenötödik: állampolgárság felfüggesztése, készpénzhasználat alapjoggá válása, gyermek megfelelő testi és lelki fejlődésének kiemelt helye az alapjogi hierarchiában, helyi közösségek önazonossághoz való joga mint a szabad tartózkodás jogának </a:t>
            </a:r>
            <a:r>
              <a:rPr lang="hu-HU" sz="900" dirty="0" smtClean="0"/>
              <a:t>korlátja</a:t>
            </a:r>
          </a:p>
          <a:p>
            <a:pPr lvl="1"/>
            <a:r>
              <a:rPr lang="hu-HU" sz="900" dirty="0"/>
              <a:t>Tizenhatodik: miniszterelnöki mandátumidő-korlátozás, KEKVA-vagyon visszaemelése a nemzeti vagyon körébe</a:t>
            </a:r>
          </a:p>
          <a:p>
            <a:pPr lvl="1"/>
            <a:r>
              <a:rPr lang="hu-HU" sz="900" dirty="0"/>
              <a:t>Tizenhetedik: Köztársasági elnök elmozdítása, 70 éves alkotmánybírói korhatár és 9 éves mandátumhossz, közpénzügyi hatáskör-korlátozás megszüntetése, országgyűlési képviselői mandátumkorlátozás 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288" y="116632"/>
            <a:ext cx="8229600" cy="11430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hu-HU" b="1" dirty="0">
                <a:solidFill>
                  <a:srgbClr val="C00000"/>
                </a:solidFill>
                <a:cs typeface="Times New Roman" panose="02020603050405020304" pitchFamily="18" charset="0"/>
              </a:rPr>
              <a:t>Magyarország Alaptörvénye</a:t>
            </a:r>
          </a:p>
        </p:txBody>
      </p:sp>
    </p:spTree>
    <p:extLst>
      <p:ext uri="{BB962C8B-B14F-4D97-AF65-F5344CB8AC3E}">
        <p14:creationId xmlns:p14="http://schemas.microsoft.com/office/powerpoint/2010/main" val="21518693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artalom helye 2"/>
          <p:cNvSpPr>
            <a:spLocks noGrp="1"/>
          </p:cNvSpPr>
          <p:nvPr>
            <p:ph idx="1"/>
          </p:nvPr>
        </p:nvSpPr>
        <p:spPr>
          <a:xfrm>
            <a:off x="1991544" y="1628801"/>
            <a:ext cx="8229600" cy="4784725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hu-HU" altLang="hu-HU" sz="2400" b="1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A Nemzeti Hitvallás</a:t>
            </a:r>
          </a:p>
          <a:p>
            <a:pPr algn="ctr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hu-HU" altLang="hu-HU" sz="900" b="1" dirty="0">
              <a:solidFill>
                <a:srgbClr val="000000"/>
              </a:solidFill>
              <a:latin typeface="+mj-lt"/>
            </a:endParaRPr>
          </a:p>
          <a:p>
            <a:pPr>
              <a:lnSpc>
                <a:spcPct val="150000"/>
              </a:lnSpc>
              <a:buClr>
                <a:schemeClr val="tx1"/>
              </a:buClr>
              <a:defRPr/>
            </a:pPr>
            <a:r>
              <a:rPr lang="hu-HU" altLang="hu-HU" sz="2400" b="1" i="1" dirty="0">
                <a:latin typeface="+mj-lt"/>
                <a:cs typeface="Times New Roman" panose="02020603050405020304" pitchFamily="18" charset="0"/>
              </a:rPr>
              <a:t>Preambulum-jelleg</a:t>
            </a:r>
          </a:p>
          <a:p>
            <a:pPr marL="457200" lvl="1" indent="-457200">
              <a:lnSpc>
                <a:spcPct val="150000"/>
              </a:lnSpc>
              <a:buClr>
                <a:schemeClr val="tx1"/>
              </a:buClr>
              <a:defRPr/>
            </a:pPr>
            <a:r>
              <a:rPr lang="hu-HU" altLang="hu-HU" b="1" i="1" dirty="0">
                <a:latin typeface="+mj-lt"/>
                <a:cs typeface="Times New Roman" panose="02020603050405020304" pitchFamily="18" charset="0"/>
              </a:rPr>
              <a:t>Szerkezete</a:t>
            </a:r>
          </a:p>
          <a:p>
            <a:pPr marL="697230" lvl="1" indent="-342900">
              <a:buClr>
                <a:schemeClr val="tx1"/>
              </a:buClr>
              <a:defRPr/>
            </a:pPr>
            <a:r>
              <a:rPr lang="hu-HU" altLang="hu-HU" dirty="0">
                <a:latin typeface="+mj-lt"/>
                <a:cs typeface="Times New Roman" panose="02020603050405020304" pitchFamily="18" charset="0"/>
              </a:rPr>
              <a:t>Első rész: </a:t>
            </a:r>
            <a:r>
              <a:rPr lang="hu-HU" dirty="0">
                <a:latin typeface="+mj-lt"/>
                <a:cs typeface="Times New Roman" panose="02020603050405020304" pitchFamily="18" charset="0"/>
              </a:rPr>
              <a:t>magyar nemzet helye, szerepe Európában</a:t>
            </a:r>
            <a:endParaRPr lang="hu-HU" altLang="hu-HU" dirty="0">
              <a:latin typeface="+mj-lt"/>
              <a:cs typeface="Times New Roman" panose="02020603050405020304" pitchFamily="18" charset="0"/>
            </a:endParaRPr>
          </a:p>
          <a:p>
            <a:pPr marL="697230" lvl="1" indent="-342900">
              <a:buClr>
                <a:schemeClr val="tx1"/>
              </a:buClr>
              <a:defRPr/>
            </a:pPr>
            <a:r>
              <a:rPr lang="hu-HU" altLang="hu-HU" dirty="0">
                <a:latin typeface="+mj-lt"/>
                <a:cs typeface="Times New Roman" panose="02020603050405020304" pitchFamily="18" charset="0"/>
              </a:rPr>
              <a:t>Második rész: </a:t>
            </a:r>
            <a:r>
              <a:rPr lang="hu-HU" dirty="0">
                <a:latin typeface="+mj-lt"/>
                <a:cs typeface="Times New Roman" panose="02020603050405020304" pitchFamily="18" charset="0"/>
              </a:rPr>
              <a:t>az állam, a társadalom és az egyén viszonya</a:t>
            </a:r>
            <a:endParaRPr lang="hu-HU" altLang="hu-HU" dirty="0">
              <a:latin typeface="+mj-lt"/>
              <a:cs typeface="Times New Roman" panose="02020603050405020304" pitchFamily="18" charset="0"/>
            </a:endParaRPr>
          </a:p>
          <a:p>
            <a:pPr marL="697230" lvl="1" indent="-342900">
              <a:buClr>
                <a:schemeClr val="tx1"/>
              </a:buClr>
              <a:defRPr/>
            </a:pPr>
            <a:r>
              <a:rPr lang="hu-HU" altLang="hu-HU" dirty="0">
                <a:latin typeface="+mj-lt"/>
                <a:cs typeface="Times New Roman" panose="02020603050405020304" pitchFamily="18" charset="0"/>
              </a:rPr>
              <a:t>Harmadik rész: </a:t>
            </a:r>
            <a:r>
              <a:rPr lang="hu-HU" dirty="0">
                <a:latin typeface="+mj-lt"/>
                <a:cs typeface="Times New Roman" panose="02020603050405020304" pitchFamily="18" charset="0"/>
              </a:rPr>
              <a:t>magyar alkotmányosság folytonosságának tisztelete</a:t>
            </a:r>
            <a:endParaRPr lang="hu-HU" altLang="hu-HU" dirty="0">
              <a:latin typeface="+mj-lt"/>
              <a:cs typeface="Times New Roman" panose="02020603050405020304" pitchFamily="18" charset="0"/>
            </a:endParaRPr>
          </a:p>
          <a:p>
            <a:pPr marL="697230" lvl="1" indent="-342900">
              <a:buClr>
                <a:schemeClr val="tx1"/>
              </a:buClr>
              <a:defRPr/>
            </a:pPr>
            <a:r>
              <a:rPr lang="hu-HU" altLang="hu-HU" dirty="0">
                <a:latin typeface="+mj-lt"/>
                <a:cs typeface="Times New Roman" panose="02020603050405020304" pitchFamily="18" charset="0"/>
              </a:rPr>
              <a:t>Záró rész: </a:t>
            </a:r>
            <a:r>
              <a:rPr lang="hu-HU" dirty="0">
                <a:latin typeface="+mj-lt"/>
                <a:cs typeface="Times New Roman" panose="02020603050405020304" pitchFamily="18" charset="0"/>
              </a:rPr>
              <a:t>az alkotmányozó Alaptörvényről vallott nézetei</a:t>
            </a:r>
          </a:p>
          <a:p>
            <a:pPr marL="457200" lvl="1" indent="-457200">
              <a:lnSpc>
                <a:spcPct val="150000"/>
              </a:lnSpc>
              <a:buClr>
                <a:schemeClr val="tx1"/>
              </a:buClr>
              <a:defRPr/>
            </a:pPr>
            <a:r>
              <a:rPr lang="hu-HU" altLang="hu-HU" b="1" i="1" dirty="0">
                <a:latin typeface="+mj-lt"/>
                <a:cs typeface="Times New Roman" panose="02020603050405020304" pitchFamily="18" charset="0"/>
              </a:rPr>
              <a:t>Jelentősége</a:t>
            </a:r>
            <a:r>
              <a:rPr lang="hu-HU" altLang="hu-HU" dirty="0">
                <a:latin typeface="+mj-lt"/>
                <a:cs typeface="Times New Roman" panose="02020603050405020304" pitchFamily="18" charset="0"/>
              </a:rPr>
              <a:t> [Értelmezés vö. R) cikk!]</a:t>
            </a:r>
          </a:p>
          <a:p>
            <a:pPr marL="342900" lvl="1" indent="-342900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q"/>
              <a:defRPr/>
            </a:pPr>
            <a:endParaRPr lang="hu-HU" altLang="hu-HU" sz="32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288" y="323850"/>
            <a:ext cx="8229600" cy="935782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hu-HU" b="1" dirty="0">
                <a:solidFill>
                  <a:srgbClr val="C00000"/>
                </a:solidFill>
                <a:cs typeface="Times New Roman" panose="02020603050405020304" pitchFamily="18" charset="0"/>
              </a:rPr>
              <a:t>Magyarország Alaptörvénye</a:t>
            </a:r>
          </a:p>
        </p:txBody>
      </p:sp>
    </p:spTree>
    <p:extLst>
      <p:ext uri="{BB962C8B-B14F-4D97-AF65-F5344CB8AC3E}">
        <p14:creationId xmlns:p14="http://schemas.microsoft.com/office/powerpoint/2010/main" val="13303851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hu-HU" altLang="hu-HU" sz="2400" b="1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Az Alapvetés</a:t>
            </a:r>
          </a:p>
          <a:p>
            <a:pPr algn="ctr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hu-HU" altLang="hu-HU" b="1" dirty="0">
              <a:solidFill>
                <a:srgbClr val="000000"/>
              </a:solidFill>
              <a:latin typeface="+mj-lt"/>
            </a:endParaRPr>
          </a:p>
          <a:p>
            <a:pPr>
              <a:buClr>
                <a:schemeClr val="tx1"/>
              </a:buClr>
              <a:defRPr/>
            </a:pPr>
            <a:r>
              <a:rPr lang="hu-HU" altLang="hu-HU" sz="2400" dirty="0">
                <a:latin typeface="+mj-lt"/>
                <a:cs typeface="Times New Roman" panose="02020603050405020304" pitchFamily="18" charset="0"/>
              </a:rPr>
              <a:t>Alapvető rendelkezések</a:t>
            </a:r>
          </a:p>
          <a:p>
            <a:pPr>
              <a:buClr>
                <a:schemeClr val="tx1"/>
              </a:buClr>
              <a:defRPr/>
            </a:pPr>
            <a:r>
              <a:rPr lang="hu-HU" altLang="hu-HU" sz="2400" dirty="0">
                <a:latin typeface="+mj-lt"/>
                <a:cs typeface="Times New Roman" panose="02020603050405020304" pitchFamily="18" charset="0"/>
              </a:rPr>
              <a:t>Alapértékek és alkotmányos alapelvek</a:t>
            </a:r>
          </a:p>
          <a:p>
            <a:pPr>
              <a:buClr>
                <a:schemeClr val="tx1"/>
              </a:buClr>
              <a:defRPr/>
            </a:pPr>
            <a:r>
              <a:rPr lang="hu-HU" altLang="hu-HU" sz="2400" dirty="0">
                <a:latin typeface="+mj-lt"/>
                <a:cs typeface="Times New Roman" panose="02020603050405020304" pitchFamily="18" charset="0"/>
              </a:rPr>
              <a:t>Államcélok</a:t>
            </a:r>
          </a:p>
          <a:p>
            <a:pPr>
              <a:buClr>
                <a:schemeClr val="tx1"/>
              </a:buClr>
              <a:defRPr/>
            </a:pPr>
            <a:r>
              <a:rPr lang="hu-HU" altLang="hu-HU" sz="2400" dirty="0">
                <a:latin typeface="+mj-lt"/>
                <a:cs typeface="Times New Roman" panose="02020603050405020304" pitchFamily="18" charset="0"/>
              </a:rPr>
              <a:t>Az Alaptörvényre és az egyéb jogszabályokra vonatkozó alapvető rendelkezések.</a:t>
            </a:r>
          </a:p>
          <a:p>
            <a:pPr>
              <a:buClr>
                <a:schemeClr val="tx1"/>
              </a:buClr>
              <a:defRPr/>
            </a:pPr>
            <a:r>
              <a:rPr lang="hu-HU" altLang="hu-HU" sz="2400" dirty="0">
                <a:latin typeface="+mj-lt"/>
                <a:cs typeface="Times New Roman" panose="02020603050405020304" pitchFamily="18" charset="0"/>
              </a:rPr>
              <a:t>A)-U) cikk</a:t>
            </a:r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q"/>
              <a:defRPr/>
            </a:pPr>
            <a:endParaRPr lang="hu-HU" altLang="hu-HU" dirty="0">
              <a:latin typeface="+mj-lt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288" y="116632"/>
            <a:ext cx="8229600" cy="11430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hu-HU" b="1" dirty="0">
                <a:solidFill>
                  <a:srgbClr val="C00000"/>
                </a:solidFill>
                <a:cs typeface="Times New Roman" panose="02020603050405020304" pitchFamily="18" charset="0"/>
              </a:rPr>
              <a:t>Magyarország Alaptörvénye</a:t>
            </a:r>
          </a:p>
        </p:txBody>
      </p:sp>
    </p:spTree>
    <p:extLst>
      <p:ext uri="{BB962C8B-B14F-4D97-AF65-F5344CB8AC3E}">
        <p14:creationId xmlns:p14="http://schemas.microsoft.com/office/powerpoint/2010/main" val="39498222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hu-HU" altLang="hu-HU" sz="2400" b="1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Az alapjogok eredete</a:t>
            </a:r>
          </a:p>
          <a:p>
            <a:pPr algn="ctr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hu-HU" altLang="hu-HU" b="1" dirty="0">
              <a:solidFill>
                <a:srgbClr val="000000"/>
              </a:solidFill>
              <a:latin typeface="+mj-lt"/>
            </a:endParaRPr>
          </a:p>
          <a:p>
            <a:pPr>
              <a:buClr>
                <a:schemeClr val="tx1"/>
              </a:buClr>
              <a:defRPr/>
            </a:pPr>
            <a:r>
              <a:rPr lang="hu-HU" altLang="hu-HU" sz="2400" dirty="0">
                <a:latin typeface="+mj-lt"/>
                <a:cs typeface="Times New Roman" panose="02020603050405020304" pitchFamily="18" charset="0"/>
              </a:rPr>
              <a:t>Természetjogi felfogás</a:t>
            </a:r>
          </a:p>
          <a:p>
            <a:pPr>
              <a:buClr>
                <a:schemeClr val="tx1"/>
              </a:buClr>
              <a:defRPr/>
            </a:pPr>
            <a:r>
              <a:rPr lang="hu-HU" altLang="hu-HU" sz="2400" dirty="0">
                <a:latin typeface="+mj-lt"/>
                <a:cs typeface="Times New Roman" panose="02020603050405020304" pitchFamily="18" charset="0"/>
              </a:rPr>
              <a:t>Moralista felfogás</a:t>
            </a:r>
          </a:p>
          <a:p>
            <a:pPr>
              <a:buClr>
                <a:schemeClr val="tx1"/>
              </a:buClr>
              <a:defRPr/>
            </a:pPr>
            <a:r>
              <a:rPr lang="hu-HU" altLang="hu-HU" sz="2400" dirty="0">
                <a:latin typeface="+mj-lt"/>
                <a:cs typeface="Times New Roman" panose="02020603050405020304" pitchFamily="18" charset="0"/>
              </a:rPr>
              <a:t>Jogpozitivista felfogás</a:t>
            </a:r>
          </a:p>
          <a:p>
            <a:pPr>
              <a:buClr>
                <a:schemeClr val="tx1"/>
              </a:buClr>
              <a:defRPr/>
            </a:pPr>
            <a:r>
              <a:rPr lang="hu-HU" altLang="hu-HU" sz="2400" dirty="0">
                <a:latin typeface="+mj-lt"/>
                <a:cs typeface="Times New Roman" panose="02020603050405020304" pitchFamily="18" charset="0"/>
              </a:rPr>
              <a:t>Nemzetközi jogból eredeztető felfogás 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288" y="116632"/>
            <a:ext cx="8229600" cy="11430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hu-HU" b="1" dirty="0">
                <a:solidFill>
                  <a:srgbClr val="C00000"/>
                </a:solidFill>
                <a:cs typeface="Times New Roman" panose="02020603050405020304" pitchFamily="18" charset="0"/>
              </a:rPr>
              <a:t>Magyarország Alaptörvénye</a:t>
            </a:r>
          </a:p>
        </p:txBody>
      </p:sp>
    </p:spTree>
    <p:extLst>
      <p:ext uri="{BB962C8B-B14F-4D97-AF65-F5344CB8AC3E}">
        <p14:creationId xmlns:p14="http://schemas.microsoft.com/office/powerpoint/2010/main" val="36935534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hu-HU" altLang="hu-HU" sz="2400" b="1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Az alapjogok csoportosítása</a:t>
            </a:r>
          </a:p>
          <a:p>
            <a:pPr algn="ctr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hu-HU" altLang="hu-HU" b="1" dirty="0">
              <a:solidFill>
                <a:srgbClr val="000000"/>
              </a:solidFill>
              <a:latin typeface="+mj-lt"/>
            </a:endParaRPr>
          </a:p>
          <a:p>
            <a:pPr>
              <a:lnSpc>
                <a:spcPct val="80000"/>
              </a:lnSpc>
              <a:buClr>
                <a:schemeClr val="tx1"/>
              </a:buClr>
              <a:defRPr/>
            </a:pPr>
            <a:r>
              <a:rPr lang="hu-HU" altLang="hu-HU" sz="2400" b="1" dirty="0">
                <a:latin typeface="+mj-lt"/>
                <a:cs typeface="Times New Roman" panose="02020603050405020304" pitchFamily="18" charset="0"/>
              </a:rPr>
              <a:t>Generációk szerint </a:t>
            </a:r>
          </a:p>
          <a:p>
            <a:pPr marL="697230" lvl="1" indent="-342900">
              <a:lnSpc>
                <a:spcPct val="80000"/>
              </a:lnSpc>
              <a:buClr>
                <a:schemeClr val="tx1"/>
              </a:buClr>
              <a:buFont typeface="Times New Roman" panose="02020603050405020304" pitchFamily="18" charset="0"/>
              <a:buChar char="-"/>
              <a:defRPr/>
            </a:pPr>
            <a:r>
              <a:rPr lang="hu-HU" altLang="hu-HU" dirty="0">
                <a:latin typeface="+mj-lt"/>
                <a:cs typeface="Times New Roman" panose="02020603050405020304" pitchFamily="18" charset="0"/>
              </a:rPr>
              <a:t>Első: szabadságjogok, politikai részvételi jogok</a:t>
            </a:r>
          </a:p>
          <a:p>
            <a:pPr marL="697230" lvl="1" indent="-342900">
              <a:lnSpc>
                <a:spcPct val="80000"/>
              </a:lnSpc>
              <a:buClr>
                <a:schemeClr val="tx1"/>
              </a:buClr>
              <a:buFont typeface="Times New Roman" panose="02020603050405020304" pitchFamily="18" charset="0"/>
              <a:buChar char="-"/>
              <a:defRPr/>
            </a:pPr>
            <a:r>
              <a:rPr lang="hu-HU" altLang="hu-HU" dirty="0">
                <a:latin typeface="+mj-lt"/>
                <a:cs typeface="Times New Roman" panose="02020603050405020304" pitchFamily="18" charset="0"/>
              </a:rPr>
              <a:t>Második: gazdasági, szociális és kulturális jogok</a:t>
            </a:r>
          </a:p>
          <a:p>
            <a:pPr marL="697230" lvl="1" indent="-342900">
              <a:lnSpc>
                <a:spcPct val="80000"/>
              </a:lnSpc>
              <a:buClr>
                <a:schemeClr val="tx1"/>
              </a:buClr>
              <a:buFont typeface="Times New Roman" panose="02020603050405020304" pitchFamily="18" charset="0"/>
              <a:buChar char="-"/>
              <a:defRPr/>
            </a:pPr>
            <a:r>
              <a:rPr lang="hu-HU" altLang="hu-HU" dirty="0">
                <a:latin typeface="+mj-lt"/>
                <a:cs typeface="Times New Roman" panose="02020603050405020304" pitchFamily="18" charset="0"/>
              </a:rPr>
              <a:t>Harmadik: </a:t>
            </a:r>
            <a:r>
              <a:rPr lang="hu-HU" dirty="0">
                <a:latin typeface="+mj-lt"/>
                <a:cs typeface="Times New Roman" panose="02020603050405020304" pitchFamily="18" charset="0"/>
              </a:rPr>
              <a:t>válaszok a világ globális kihívásaira</a:t>
            </a:r>
          </a:p>
          <a:p>
            <a:pPr>
              <a:lnSpc>
                <a:spcPct val="80000"/>
              </a:lnSpc>
              <a:buClr>
                <a:schemeClr val="tx1"/>
              </a:buClr>
              <a:defRPr/>
            </a:pPr>
            <a:endParaRPr lang="hu-HU" altLang="hu-HU" sz="2400" dirty="0">
              <a:latin typeface="+mj-lt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buClr>
                <a:schemeClr val="tx1"/>
              </a:buClr>
              <a:defRPr/>
            </a:pPr>
            <a:r>
              <a:rPr lang="hu-HU" altLang="hu-HU" sz="2400" b="1" dirty="0">
                <a:latin typeface="+mj-lt"/>
                <a:cs typeface="Times New Roman" panose="02020603050405020304" pitchFamily="18" charset="0"/>
              </a:rPr>
              <a:t>Tárgyuk szerint </a:t>
            </a:r>
            <a:r>
              <a:rPr lang="hu-HU" altLang="hu-HU" sz="2400" dirty="0">
                <a:latin typeface="+mj-lt"/>
                <a:cs typeface="Times New Roman" panose="02020603050405020304" pitchFamily="18" charset="0"/>
              </a:rPr>
              <a:t>(alapjogi katalógus)</a:t>
            </a:r>
          </a:p>
          <a:p>
            <a:pPr marL="0" indent="0">
              <a:buNone/>
              <a:defRPr/>
            </a:pPr>
            <a:endParaRPr lang="hu-HU" altLang="hu-HU" dirty="0">
              <a:latin typeface="+mj-lt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288" y="116632"/>
            <a:ext cx="8229600" cy="11430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hu-HU" b="1" dirty="0">
                <a:solidFill>
                  <a:srgbClr val="C00000"/>
                </a:solidFill>
                <a:cs typeface="Times New Roman" panose="02020603050405020304" pitchFamily="18" charset="0"/>
              </a:rPr>
              <a:t>Magyarország Alaptörvénye</a:t>
            </a:r>
          </a:p>
        </p:txBody>
      </p:sp>
    </p:spTree>
    <p:extLst>
      <p:ext uri="{BB962C8B-B14F-4D97-AF65-F5344CB8AC3E}">
        <p14:creationId xmlns:p14="http://schemas.microsoft.com/office/powerpoint/2010/main" val="2616874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2"/>
          <p:cNvSpPr txBox="1">
            <a:spLocks noChangeArrowheads="1"/>
          </p:cNvSpPr>
          <p:nvPr/>
        </p:nvSpPr>
        <p:spPr bwMode="auto">
          <a:xfrm>
            <a:off x="1524000" y="2348881"/>
            <a:ext cx="9144000" cy="2769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200000"/>
              </a:lnSpc>
              <a:spcBef>
                <a:spcPct val="0"/>
              </a:spcBef>
              <a:buFontTx/>
              <a:buNone/>
            </a:pPr>
            <a:r>
              <a:rPr lang="hu-HU" altLang="hu-HU" sz="2000" b="1" dirty="0">
                <a:latin typeface="+mj-lt"/>
                <a:cs typeface="Times New Roman" pitchFamily="18" charset="0"/>
              </a:rPr>
              <a:t>Szerzők:</a:t>
            </a:r>
          </a:p>
          <a:p>
            <a:pPr algn="ctr" eaLnBrk="1" hangingPunct="1">
              <a:lnSpc>
                <a:spcPct val="200000"/>
              </a:lnSpc>
              <a:spcBef>
                <a:spcPct val="0"/>
              </a:spcBef>
              <a:buFontTx/>
              <a:buNone/>
            </a:pPr>
            <a:r>
              <a:rPr lang="hu-HU" altLang="hu-HU" sz="2000" b="1" dirty="0">
                <a:latin typeface="+mj-lt"/>
                <a:cs typeface="Times New Roman" pitchFamily="18" charset="0"/>
              </a:rPr>
              <a:t>1. fejezet: Dr. Hajas Barnabás</a:t>
            </a:r>
          </a:p>
          <a:p>
            <a:pPr algn="ctr" eaLnBrk="1" hangingPunct="1">
              <a:lnSpc>
                <a:spcPct val="200000"/>
              </a:lnSpc>
              <a:spcBef>
                <a:spcPct val="0"/>
              </a:spcBef>
              <a:buFontTx/>
              <a:buNone/>
            </a:pPr>
            <a:r>
              <a:rPr lang="hu-HU" altLang="hu-HU" sz="2000" b="1" dirty="0">
                <a:latin typeface="+mj-lt"/>
                <a:cs typeface="Times New Roman" pitchFamily="18" charset="0"/>
              </a:rPr>
              <a:t>2. fejezet: Dr. Takács Albert</a:t>
            </a:r>
          </a:p>
          <a:p>
            <a:pPr algn="ctr" eaLnBrk="1" hangingPunct="1">
              <a:lnSpc>
                <a:spcPct val="200000"/>
              </a:lnSpc>
              <a:spcBef>
                <a:spcPct val="0"/>
              </a:spcBef>
              <a:buFontTx/>
              <a:buNone/>
            </a:pPr>
            <a:r>
              <a:rPr lang="hu-HU" altLang="hu-HU" sz="2000" b="1" dirty="0">
                <a:latin typeface="+mj-lt"/>
                <a:cs typeface="Times New Roman" pitchFamily="18" charset="0"/>
              </a:rPr>
              <a:t>3-4. fejezet: Dr. Temesi István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hu-HU" altLang="hu-H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8714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artalom helye 2"/>
          <p:cNvSpPr>
            <a:spLocks noGrp="1"/>
          </p:cNvSpPr>
          <p:nvPr>
            <p:ph idx="1"/>
          </p:nvPr>
        </p:nvSpPr>
        <p:spPr>
          <a:xfrm>
            <a:off x="1981200" y="1600201"/>
            <a:ext cx="8578850" cy="4525963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hu-HU" altLang="hu-HU" sz="2400" b="1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Az alapjogok alanyai, kötelezettjei</a:t>
            </a:r>
          </a:p>
          <a:p>
            <a:pPr algn="ctr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hu-HU" altLang="hu-HU" sz="800" b="1" dirty="0">
              <a:solidFill>
                <a:srgbClr val="000000"/>
              </a:solidFill>
              <a:latin typeface="+mj-lt"/>
            </a:endParaRPr>
          </a:p>
          <a:p>
            <a:pPr>
              <a:lnSpc>
                <a:spcPct val="80000"/>
              </a:lnSpc>
              <a:buClr>
                <a:schemeClr val="tx1"/>
              </a:buClr>
              <a:defRPr/>
            </a:pPr>
            <a:r>
              <a:rPr lang="hu-HU" altLang="hu-HU" sz="2400" b="1" i="1" dirty="0">
                <a:latin typeface="+mj-lt"/>
                <a:cs typeface="Times New Roman" panose="02020603050405020304" pitchFamily="18" charset="0"/>
              </a:rPr>
              <a:t>Alanya </a:t>
            </a:r>
          </a:p>
          <a:p>
            <a:pPr marL="697230" lvl="1" indent="-342900">
              <a:buClr>
                <a:schemeClr val="tx1"/>
              </a:buClr>
              <a:defRPr/>
            </a:pPr>
            <a:r>
              <a:rPr lang="hu-HU" altLang="hu-HU" dirty="0">
                <a:latin typeface="+mj-lt"/>
                <a:cs typeface="Times New Roman" panose="02020603050405020304" pitchFamily="18" charset="0"/>
              </a:rPr>
              <a:t>Főszabály: Bármely természetes személy</a:t>
            </a:r>
          </a:p>
          <a:p>
            <a:pPr marL="697230" lvl="1" indent="-342900">
              <a:buClr>
                <a:schemeClr val="tx1"/>
              </a:buClr>
              <a:defRPr/>
            </a:pPr>
            <a:r>
              <a:rPr lang="hu-HU" altLang="hu-HU" dirty="0">
                <a:latin typeface="+mj-lt"/>
                <a:cs typeface="Times New Roman" panose="02020603050405020304" pitchFamily="18" charset="0"/>
              </a:rPr>
              <a:t>Egyes jogok alanya csak állampolgár lehet</a:t>
            </a:r>
          </a:p>
          <a:p>
            <a:pPr marL="697230" lvl="1" indent="-342900">
              <a:buClr>
                <a:schemeClr val="tx1"/>
              </a:buClr>
              <a:defRPr/>
            </a:pPr>
            <a:r>
              <a:rPr lang="hu-HU" altLang="hu-HU" dirty="0" smtClean="0">
                <a:latin typeface="+mj-lt"/>
                <a:cs typeface="Times New Roman" panose="02020603050405020304" pitchFamily="18" charset="0"/>
              </a:rPr>
              <a:t>Jogi </a:t>
            </a:r>
            <a:r>
              <a:rPr lang="hu-HU" altLang="hu-HU" dirty="0">
                <a:latin typeface="+mj-lt"/>
                <a:cs typeface="Times New Roman" panose="02020603050405020304" pitchFamily="18" charset="0"/>
              </a:rPr>
              <a:t>személyek és jogi személyiséggel nem rendelkező szervezetek számára azok a jogok, amelyeket nem csak személyesen lehet gyakorolni</a:t>
            </a:r>
          </a:p>
          <a:p>
            <a:pPr marL="697230" lvl="1" indent="-342900">
              <a:buClr>
                <a:schemeClr val="tx1"/>
              </a:buClr>
              <a:defRPr/>
            </a:pPr>
            <a:r>
              <a:rPr lang="hu-HU" altLang="hu-HU" dirty="0">
                <a:latin typeface="+mj-lt"/>
                <a:cs typeface="Times New Roman" panose="02020603050405020304" pitchFamily="18" charset="0"/>
              </a:rPr>
              <a:t>A gyermek mint az alapjogok speciális alanya</a:t>
            </a:r>
          </a:p>
          <a:p>
            <a:pPr>
              <a:lnSpc>
                <a:spcPct val="80000"/>
              </a:lnSpc>
              <a:buClr>
                <a:schemeClr val="tx1"/>
              </a:buClr>
              <a:defRPr/>
            </a:pPr>
            <a:endParaRPr lang="hu-HU" altLang="hu-HU" sz="800" dirty="0">
              <a:latin typeface="+mj-lt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buClr>
                <a:schemeClr val="tx1"/>
              </a:buClr>
              <a:defRPr/>
            </a:pPr>
            <a:r>
              <a:rPr lang="hu-HU" altLang="hu-HU" sz="2400" b="1" i="1" dirty="0">
                <a:latin typeface="+mj-lt"/>
                <a:cs typeface="Times New Roman" panose="02020603050405020304" pitchFamily="18" charset="0"/>
              </a:rPr>
              <a:t>Címzettje</a:t>
            </a:r>
            <a:r>
              <a:rPr lang="hu-HU" altLang="hu-HU" sz="2400" dirty="0">
                <a:latin typeface="+mj-lt"/>
                <a:cs typeface="Times New Roman" panose="02020603050405020304" pitchFamily="18" charset="0"/>
              </a:rPr>
              <a:t> az „állam”</a:t>
            </a:r>
          </a:p>
          <a:p>
            <a:pPr>
              <a:lnSpc>
                <a:spcPct val="80000"/>
              </a:lnSpc>
              <a:buClr>
                <a:schemeClr val="tx1"/>
              </a:buClr>
              <a:defRPr/>
            </a:pPr>
            <a:endParaRPr lang="hu-HU" altLang="hu-HU" sz="800" dirty="0">
              <a:latin typeface="+mj-lt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buClr>
                <a:schemeClr val="tx1"/>
              </a:buClr>
              <a:defRPr/>
            </a:pPr>
            <a:r>
              <a:rPr lang="hu-HU" altLang="hu-HU" sz="2400" b="1" i="1" dirty="0">
                <a:latin typeface="+mj-lt"/>
                <a:cs typeface="Times New Roman" panose="02020603050405020304" pitchFamily="18" charset="0"/>
              </a:rPr>
              <a:t>Az állam feladata </a:t>
            </a:r>
            <a:r>
              <a:rPr lang="hu-HU" altLang="hu-HU" sz="2400" dirty="0">
                <a:latin typeface="+mj-lt"/>
                <a:cs typeface="Times New Roman" panose="02020603050405020304" pitchFamily="18" charset="0"/>
              </a:rPr>
              <a:t>az alapjogokkal kapcsolatban</a:t>
            </a:r>
          </a:p>
          <a:p>
            <a:pPr marL="640080" lvl="1">
              <a:lnSpc>
                <a:spcPct val="80000"/>
              </a:lnSpc>
              <a:buClr>
                <a:schemeClr val="tx1"/>
              </a:buClr>
              <a:defRPr/>
            </a:pPr>
            <a:endParaRPr lang="hu-HU" altLang="hu-HU" dirty="0">
              <a:latin typeface="+mj-lt"/>
            </a:endParaRPr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q"/>
              <a:defRPr/>
            </a:pPr>
            <a:endParaRPr lang="hu-HU" altLang="hu-HU" b="1" dirty="0">
              <a:solidFill>
                <a:srgbClr val="FF0000"/>
              </a:solidFill>
              <a:latin typeface="+mj-lt"/>
            </a:endParaRPr>
          </a:p>
          <a:p>
            <a:pPr marL="0" indent="0">
              <a:buNone/>
              <a:defRPr/>
            </a:pPr>
            <a:endParaRPr lang="hu-HU" altLang="hu-HU" dirty="0">
              <a:latin typeface="+mj-lt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288" y="116632"/>
            <a:ext cx="8229600" cy="11430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hu-HU" b="1" dirty="0">
                <a:solidFill>
                  <a:srgbClr val="C00000"/>
                </a:solidFill>
                <a:cs typeface="Times New Roman" panose="02020603050405020304" pitchFamily="18" charset="0"/>
              </a:rPr>
              <a:t>Magyarország Alaptörvénye</a:t>
            </a:r>
          </a:p>
        </p:txBody>
      </p:sp>
    </p:spTree>
    <p:extLst>
      <p:ext uri="{BB962C8B-B14F-4D97-AF65-F5344CB8AC3E}">
        <p14:creationId xmlns:p14="http://schemas.microsoft.com/office/powerpoint/2010/main" val="20189130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hu-HU" altLang="hu-HU" sz="2400" b="1" dirty="0">
              <a:solidFill>
                <a:srgbClr val="000000"/>
              </a:solidFill>
              <a:latin typeface="+mj-lt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hu-HU" altLang="hu-HU" sz="2400" b="1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Az objektív intézményvédelmi kötelezettség</a:t>
            </a:r>
          </a:p>
          <a:p>
            <a:pPr algn="ctr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hu-HU" altLang="hu-HU" sz="900" b="1" dirty="0">
              <a:solidFill>
                <a:srgbClr val="000000"/>
              </a:solidFill>
              <a:latin typeface="+mj-lt"/>
            </a:endParaRPr>
          </a:p>
          <a:p>
            <a:pPr marL="0" indent="0">
              <a:lnSpc>
                <a:spcPct val="80000"/>
              </a:lnSpc>
              <a:buClr>
                <a:schemeClr val="tx1"/>
              </a:buClr>
              <a:buNone/>
              <a:defRPr/>
            </a:pPr>
            <a:r>
              <a:rPr lang="hu-HU" altLang="hu-HU" sz="2400" b="1" dirty="0">
                <a:latin typeface="+mj-lt"/>
                <a:cs typeface="Times New Roman" panose="02020603050405020304" pitchFamily="18" charset="0"/>
              </a:rPr>
              <a:t>Állami kötelezettségek</a:t>
            </a:r>
          </a:p>
          <a:p>
            <a:pPr marL="697230" lvl="1" indent="-342900">
              <a:buClr>
                <a:schemeClr val="tx1"/>
              </a:buClr>
              <a:defRPr/>
            </a:pPr>
            <a:r>
              <a:rPr lang="hu-HU" altLang="hu-HU" dirty="0">
                <a:latin typeface="+mj-lt"/>
                <a:cs typeface="Times New Roman" panose="02020603050405020304" pitchFamily="18" charset="0"/>
              </a:rPr>
              <a:t>Alapvető jogok »tiszteletben tartása és védelme« </a:t>
            </a:r>
          </a:p>
          <a:p>
            <a:pPr marL="697230" lvl="1" indent="-342900">
              <a:buClr>
                <a:schemeClr val="tx1"/>
              </a:buClr>
              <a:defRPr/>
            </a:pPr>
            <a:r>
              <a:rPr lang="hu-HU" altLang="hu-HU" dirty="0">
                <a:latin typeface="+mj-lt"/>
                <a:cs typeface="Times New Roman" panose="02020603050405020304" pitchFamily="18" charset="0"/>
              </a:rPr>
              <a:t>Szabályozási kötelezettség</a:t>
            </a:r>
          </a:p>
          <a:p>
            <a:pPr marL="697230" lvl="1" indent="-342900">
              <a:buClr>
                <a:schemeClr val="tx1"/>
              </a:buClr>
              <a:defRPr/>
            </a:pPr>
            <a:r>
              <a:rPr lang="hu-HU" altLang="hu-HU" dirty="0">
                <a:latin typeface="+mj-lt"/>
                <a:cs typeface="Times New Roman" panose="02020603050405020304" pitchFamily="18" charset="0"/>
              </a:rPr>
              <a:t>Anyagi támogatás</a:t>
            </a:r>
          </a:p>
          <a:p>
            <a:pPr marL="697230" lvl="1" indent="-342900">
              <a:buClr>
                <a:schemeClr val="tx1"/>
              </a:buClr>
              <a:defRPr/>
            </a:pPr>
            <a:r>
              <a:rPr lang="hu-HU" dirty="0">
                <a:latin typeface="+mj-lt"/>
                <a:cs typeface="Times New Roman" panose="02020603050405020304" pitchFamily="18" charset="0"/>
              </a:rPr>
              <a:t>intézményes formák védelme</a:t>
            </a:r>
          </a:p>
          <a:p>
            <a:pPr marL="697230" lvl="1" indent="-342900">
              <a:buClr>
                <a:schemeClr val="tx1"/>
              </a:buClr>
              <a:defRPr/>
            </a:pPr>
            <a:r>
              <a:rPr lang="hu-HU" altLang="hu-HU" dirty="0">
                <a:latin typeface="+mj-lt"/>
                <a:cs typeface="Times New Roman" panose="02020603050405020304" pitchFamily="18" charset="0"/>
              </a:rPr>
              <a:t>Alapjogvédelem rendszerének működtetése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288" y="116632"/>
            <a:ext cx="8229600" cy="11430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hu-HU" b="1" dirty="0">
                <a:solidFill>
                  <a:srgbClr val="C00000"/>
                </a:solidFill>
                <a:cs typeface="Times New Roman" panose="02020603050405020304" pitchFamily="18" charset="0"/>
              </a:rPr>
              <a:t>Magyarország Alaptörvénye</a:t>
            </a:r>
          </a:p>
        </p:txBody>
      </p:sp>
    </p:spTree>
    <p:extLst>
      <p:ext uri="{BB962C8B-B14F-4D97-AF65-F5344CB8AC3E}">
        <p14:creationId xmlns:p14="http://schemas.microsoft.com/office/powerpoint/2010/main" val="14679390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artalom helye 2"/>
          <p:cNvSpPr>
            <a:spLocks noGrp="1"/>
          </p:cNvSpPr>
          <p:nvPr>
            <p:ph idx="1"/>
          </p:nvPr>
        </p:nvSpPr>
        <p:spPr>
          <a:xfrm>
            <a:off x="1991545" y="1556793"/>
            <a:ext cx="8435975" cy="5087937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hu-HU" altLang="hu-HU" sz="2400" b="1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Az alapjogok korlátozása</a:t>
            </a:r>
          </a:p>
          <a:p>
            <a:pPr algn="ctr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hu-HU" altLang="hu-HU" sz="900" b="1" dirty="0">
              <a:solidFill>
                <a:srgbClr val="000000"/>
              </a:solidFill>
              <a:latin typeface="+mj-lt"/>
            </a:endParaRPr>
          </a:p>
          <a:p>
            <a:pPr>
              <a:buClr>
                <a:schemeClr val="tx1"/>
              </a:buClr>
              <a:defRPr/>
            </a:pPr>
            <a:r>
              <a:rPr lang="hu-HU" altLang="hu-HU" sz="2400" b="1" i="1" dirty="0">
                <a:latin typeface="+mj-lt"/>
                <a:cs typeface="Times New Roman" panose="02020603050405020304" pitchFamily="18" charset="0"/>
              </a:rPr>
              <a:t>Formai követelmények</a:t>
            </a:r>
          </a:p>
          <a:p>
            <a:pPr marL="697230" lvl="1" indent="-342900">
              <a:buClr>
                <a:schemeClr val="tx1"/>
              </a:buClr>
              <a:defRPr/>
            </a:pPr>
            <a:r>
              <a:rPr lang="hu-HU" altLang="hu-HU" dirty="0">
                <a:latin typeface="+mj-lt"/>
                <a:cs typeface="Times New Roman" panose="02020603050405020304" pitchFamily="18" charset="0"/>
              </a:rPr>
              <a:t>csak törvényben </a:t>
            </a:r>
            <a:r>
              <a:rPr lang="hu-HU" dirty="0"/>
              <a:t>(kivéve: egyedi digitális azonosító és MH hivatásos állományú tagjának jogviszonyával összefüggő alapjog-korlátozások) </a:t>
            </a:r>
            <a:endParaRPr lang="hu-HU" altLang="hu-HU" dirty="0">
              <a:latin typeface="+mj-lt"/>
              <a:cs typeface="Times New Roman" panose="02020603050405020304" pitchFamily="18" charset="0"/>
            </a:endParaRPr>
          </a:p>
          <a:p>
            <a:pPr marL="697230" lvl="1" indent="-342900">
              <a:buClr>
                <a:schemeClr val="tx1"/>
              </a:buClr>
              <a:defRPr/>
            </a:pPr>
            <a:r>
              <a:rPr lang="hu-HU" altLang="hu-HU" dirty="0">
                <a:latin typeface="+mj-lt"/>
                <a:cs typeface="Times New Roman" panose="02020603050405020304" pitchFamily="18" charset="0"/>
              </a:rPr>
              <a:t>előre meghatározott eljárás szerint</a:t>
            </a:r>
          </a:p>
          <a:p>
            <a:pPr>
              <a:buClr>
                <a:schemeClr val="tx1"/>
              </a:buClr>
              <a:defRPr/>
            </a:pPr>
            <a:r>
              <a:rPr lang="hu-HU" altLang="hu-HU" sz="2400" b="1" i="1" dirty="0">
                <a:latin typeface="+mj-lt"/>
                <a:cs typeface="Times New Roman" panose="02020603050405020304" pitchFamily="18" charset="0"/>
              </a:rPr>
              <a:t>Korlátozhatatlan (abszolút) jogok</a:t>
            </a:r>
          </a:p>
          <a:p>
            <a:pPr>
              <a:buClr>
                <a:schemeClr val="tx1"/>
              </a:buClr>
              <a:defRPr/>
            </a:pPr>
            <a:r>
              <a:rPr lang="hu-HU" altLang="hu-HU" sz="2400" b="1" i="1" dirty="0">
                <a:latin typeface="+mj-lt"/>
                <a:cs typeface="Times New Roman" panose="02020603050405020304" pitchFamily="18" charset="0"/>
              </a:rPr>
              <a:t>Tartalmi szempont</a:t>
            </a:r>
          </a:p>
          <a:p>
            <a:pPr marL="697230" lvl="1" indent="-342900">
              <a:buClr>
                <a:schemeClr val="tx1"/>
              </a:buClr>
              <a:defRPr/>
            </a:pPr>
            <a:r>
              <a:rPr lang="hu-HU" altLang="hu-HU" dirty="0">
                <a:latin typeface="+mj-lt"/>
                <a:cs typeface="Times New Roman" panose="02020603050405020304" pitchFamily="18" charset="0"/>
              </a:rPr>
              <a:t>egy demokratikus társadalomban szükséges</a:t>
            </a:r>
          </a:p>
          <a:p>
            <a:pPr marL="697230" lvl="1" indent="-342900">
              <a:buClr>
                <a:schemeClr val="tx1"/>
              </a:buClr>
              <a:defRPr/>
            </a:pPr>
            <a:r>
              <a:rPr lang="hu-HU" altLang="hu-HU" dirty="0">
                <a:latin typeface="+mj-lt"/>
                <a:cs typeface="Times New Roman" panose="02020603050405020304" pitchFamily="18" charset="0"/>
              </a:rPr>
              <a:t>alapjogok lényeges tartalmát nem korlátozza</a:t>
            </a:r>
          </a:p>
          <a:p>
            <a:pPr>
              <a:buClr>
                <a:schemeClr val="tx1"/>
              </a:buClr>
              <a:defRPr/>
            </a:pPr>
            <a:r>
              <a:rPr lang="hu-HU" altLang="hu-HU" sz="2400" b="1" i="1" dirty="0">
                <a:latin typeface="+mj-lt"/>
                <a:cs typeface="Times New Roman" panose="02020603050405020304" pitchFamily="18" charset="0"/>
              </a:rPr>
              <a:t>Alapjogi tesztek</a:t>
            </a:r>
          </a:p>
          <a:p>
            <a:pPr marL="697230" lvl="1" indent="-342900">
              <a:buClr>
                <a:schemeClr val="tx1"/>
              </a:buClr>
              <a:defRPr/>
            </a:pPr>
            <a:r>
              <a:rPr lang="hu-HU" altLang="hu-HU" dirty="0">
                <a:latin typeface="+mj-lt"/>
                <a:cs typeface="Times New Roman" panose="02020603050405020304" pitchFamily="18" charset="0"/>
              </a:rPr>
              <a:t>Általános (szükségesség/arányosság/alkalmasság)</a:t>
            </a:r>
          </a:p>
          <a:p>
            <a:pPr marL="697230" lvl="1" indent="-342900">
              <a:buClr>
                <a:schemeClr val="tx1"/>
              </a:buClr>
              <a:defRPr/>
            </a:pPr>
            <a:r>
              <a:rPr lang="hu-HU" altLang="hu-HU" dirty="0">
                <a:latin typeface="+mj-lt"/>
                <a:cs typeface="Times New Roman" panose="02020603050405020304" pitchFamily="18" charset="0"/>
              </a:rPr>
              <a:t>Külön-mércék (tulajdon, diszkrimináció esetén)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288" y="116632"/>
            <a:ext cx="8229600" cy="11430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hu-HU" b="1" dirty="0">
                <a:solidFill>
                  <a:srgbClr val="C00000"/>
                </a:solidFill>
                <a:cs typeface="Times New Roman" panose="02020603050405020304" pitchFamily="18" charset="0"/>
              </a:rPr>
              <a:t>Magyarország Alaptörvénye</a:t>
            </a:r>
          </a:p>
        </p:txBody>
      </p:sp>
    </p:spTree>
    <p:extLst>
      <p:ext uri="{BB962C8B-B14F-4D97-AF65-F5344CB8AC3E}">
        <p14:creationId xmlns:p14="http://schemas.microsoft.com/office/powerpoint/2010/main" val="28754459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artalom helye 2"/>
          <p:cNvSpPr>
            <a:spLocks noGrp="1"/>
          </p:cNvSpPr>
          <p:nvPr>
            <p:ph idx="1"/>
          </p:nvPr>
        </p:nvSpPr>
        <p:spPr>
          <a:xfrm>
            <a:off x="1812713" y="1556792"/>
            <a:ext cx="8856662" cy="489585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hu-HU" sz="2400" b="1" dirty="0">
                <a:solidFill>
                  <a:srgbClr val="000000"/>
                </a:solidFill>
              </a:rPr>
              <a:t>Az élethez és az emberi méltósághoz való jog</a:t>
            </a:r>
            <a:endParaRPr lang="hu-HU" altLang="hu-HU" sz="2400" b="1" dirty="0">
              <a:solidFill>
                <a:srgbClr val="000000"/>
              </a:solidFill>
            </a:endParaRPr>
          </a:p>
          <a:p>
            <a:pPr algn="ctr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hu-HU" altLang="hu-HU" sz="1000" b="1" dirty="0">
              <a:solidFill>
                <a:srgbClr val="000000"/>
              </a:solidFill>
            </a:endParaRPr>
          </a:p>
          <a:p>
            <a:pPr>
              <a:buClr>
                <a:schemeClr val="tx1"/>
              </a:buClr>
              <a:defRPr/>
            </a:pPr>
            <a:r>
              <a:rPr lang="hu-HU" altLang="hu-HU" sz="2400" b="1" i="1" dirty="0"/>
              <a:t>Egységet alkotó, oszthatatlan és korlátozhatatlan</a:t>
            </a:r>
          </a:p>
          <a:p>
            <a:pPr>
              <a:buClr>
                <a:schemeClr val="tx1"/>
              </a:buClr>
              <a:defRPr/>
            </a:pPr>
            <a:r>
              <a:rPr lang="hu-HU" altLang="hu-HU" sz="2400" b="1" i="1" dirty="0"/>
              <a:t>Az emberi méltósághoz való jog</a:t>
            </a:r>
          </a:p>
          <a:p>
            <a:pPr marL="697230" lvl="1" indent="-342900">
              <a:buClr>
                <a:schemeClr val="tx1"/>
              </a:buClr>
              <a:defRPr/>
            </a:pPr>
            <a:r>
              <a:rPr lang="hu-HU" dirty="0"/>
              <a:t>az emberi lét egészét védő (abszolút) jog</a:t>
            </a:r>
          </a:p>
          <a:p>
            <a:pPr marL="697230" lvl="1" indent="-342900">
              <a:buClr>
                <a:schemeClr val="tx1"/>
              </a:buClr>
              <a:defRPr/>
            </a:pPr>
            <a:r>
              <a:rPr lang="hu-HU" dirty="0"/>
              <a:t>a személyiség fejlődését védő (relatív) jog</a:t>
            </a:r>
          </a:p>
          <a:p>
            <a:pPr marL="697230" lvl="1" indent="-342900">
              <a:buClr>
                <a:schemeClr val="tx1"/>
              </a:buClr>
              <a:defRPr/>
            </a:pPr>
            <a:r>
              <a:rPr lang="hu-HU" dirty="0"/>
              <a:t>az általános személyiségi jog és összetevői</a:t>
            </a:r>
          </a:p>
          <a:p>
            <a:pPr marL="697230" lvl="1" indent="-342900">
              <a:buClr>
                <a:schemeClr val="tx1"/>
              </a:buClr>
              <a:defRPr/>
            </a:pPr>
            <a:r>
              <a:rPr lang="hu-HU" altLang="hu-HU" dirty="0"/>
              <a:t>Abszolút tilalmak</a:t>
            </a:r>
          </a:p>
          <a:p>
            <a:pPr>
              <a:buClr>
                <a:schemeClr val="tx1"/>
              </a:buClr>
              <a:defRPr/>
            </a:pPr>
            <a:r>
              <a:rPr lang="hu-HU" altLang="hu-HU" sz="2400" b="1" i="1" dirty="0"/>
              <a:t>Élethez való jog</a:t>
            </a:r>
          </a:p>
          <a:p>
            <a:pPr marL="697230" lvl="1" indent="-342900">
              <a:buClr>
                <a:schemeClr val="tx1"/>
              </a:buClr>
              <a:defRPr/>
            </a:pPr>
            <a:r>
              <a:rPr lang="hu-HU" altLang="hu-HU" dirty="0"/>
              <a:t>Halálbüntetés tilalma</a:t>
            </a:r>
          </a:p>
          <a:p>
            <a:pPr marL="697230" lvl="1" indent="-342900">
              <a:buClr>
                <a:schemeClr val="tx1"/>
              </a:buClr>
              <a:defRPr/>
            </a:pPr>
            <a:r>
              <a:rPr lang="hu-HU" altLang="hu-HU" dirty="0"/>
              <a:t>Eutanázia</a:t>
            </a:r>
          </a:p>
          <a:p>
            <a:pPr marL="697230" lvl="1" indent="-342900">
              <a:buClr>
                <a:schemeClr val="tx1"/>
              </a:buClr>
              <a:defRPr/>
            </a:pPr>
            <a:r>
              <a:rPr lang="hu-HU" altLang="hu-HU" dirty="0"/>
              <a:t>Magzati élet védelme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288" y="116632"/>
            <a:ext cx="8229600" cy="11430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hu-HU" b="1" dirty="0">
                <a:solidFill>
                  <a:srgbClr val="C00000"/>
                </a:solidFill>
                <a:cs typeface="Times New Roman" panose="02020603050405020304" pitchFamily="18" charset="0"/>
              </a:rPr>
              <a:t>Magyarország Alaptörvénye</a:t>
            </a:r>
          </a:p>
        </p:txBody>
      </p:sp>
    </p:spTree>
    <p:extLst>
      <p:ext uri="{BB962C8B-B14F-4D97-AF65-F5344CB8AC3E}">
        <p14:creationId xmlns:p14="http://schemas.microsoft.com/office/powerpoint/2010/main" val="24685605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artalom helye 2"/>
          <p:cNvSpPr>
            <a:spLocks noGrp="1"/>
          </p:cNvSpPr>
          <p:nvPr>
            <p:ph idx="1"/>
          </p:nvPr>
        </p:nvSpPr>
        <p:spPr>
          <a:xfrm>
            <a:off x="1919536" y="1342146"/>
            <a:ext cx="8229600" cy="5183199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hu-HU" altLang="hu-HU" sz="2000" b="1" dirty="0">
                <a:solidFill>
                  <a:srgbClr val="000000"/>
                </a:solidFill>
              </a:rPr>
              <a:t>Házasság és család</a:t>
            </a:r>
          </a:p>
          <a:p>
            <a:pPr algn="ctr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hu-HU" altLang="hu-HU" sz="900" b="1" dirty="0">
              <a:solidFill>
                <a:srgbClr val="000000"/>
              </a:solidFill>
            </a:endParaRPr>
          </a:p>
          <a:p>
            <a:pPr>
              <a:buClr>
                <a:schemeClr val="tx1"/>
              </a:buClr>
              <a:defRPr/>
            </a:pPr>
            <a:r>
              <a:rPr lang="hu-HU" altLang="hu-HU" sz="2000" b="1" i="1" dirty="0"/>
              <a:t>Házasság</a:t>
            </a:r>
          </a:p>
          <a:p>
            <a:pPr marL="697230" lvl="1" indent="-342900">
              <a:buClr>
                <a:schemeClr val="tx1"/>
              </a:buClr>
              <a:defRPr/>
            </a:pPr>
            <a:r>
              <a:rPr lang="hu-HU" altLang="hu-HU" sz="2000" dirty="0"/>
              <a:t>Életközösség</a:t>
            </a:r>
          </a:p>
          <a:p>
            <a:pPr marL="697230" lvl="1" indent="-342900">
              <a:buClr>
                <a:schemeClr val="tx1"/>
              </a:buClr>
              <a:defRPr/>
            </a:pPr>
            <a:r>
              <a:rPr lang="hu-HU" altLang="hu-HU" sz="2000" dirty="0"/>
              <a:t>Két személy között</a:t>
            </a:r>
          </a:p>
          <a:p>
            <a:pPr marL="697230" lvl="1" indent="-342900">
              <a:buClr>
                <a:schemeClr val="tx1"/>
              </a:buClr>
              <a:defRPr/>
            </a:pPr>
            <a:r>
              <a:rPr lang="hu-HU" altLang="hu-HU" sz="2000" dirty="0"/>
              <a:t>Különnemű személyek között (Alaptörvény L) cikk alapján) </a:t>
            </a:r>
          </a:p>
          <a:p>
            <a:pPr marL="697230" lvl="1" indent="-342900">
              <a:buClr>
                <a:schemeClr val="tx1"/>
              </a:buClr>
              <a:defRPr/>
            </a:pPr>
            <a:r>
              <a:rPr lang="hu-HU" altLang="hu-HU" sz="2000" dirty="0"/>
              <a:t>Más életközösségi formák állami elismerése</a:t>
            </a:r>
          </a:p>
          <a:p>
            <a:pPr>
              <a:buClr>
                <a:schemeClr val="tx1"/>
              </a:buClr>
              <a:defRPr/>
            </a:pPr>
            <a:endParaRPr lang="hu-HU" altLang="hu-HU" sz="900" dirty="0"/>
          </a:p>
          <a:p>
            <a:pPr>
              <a:buClr>
                <a:schemeClr val="tx1"/>
              </a:buClr>
              <a:defRPr/>
            </a:pPr>
            <a:r>
              <a:rPr lang="hu-HU" altLang="hu-HU" sz="2000" b="1" i="1" dirty="0"/>
              <a:t>Család</a:t>
            </a:r>
          </a:p>
          <a:p>
            <a:pPr marL="697230" lvl="1" indent="-342900">
              <a:buClr>
                <a:schemeClr val="tx1"/>
              </a:buClr>
              <a:defRPr/>
            </a:pPr>
            <a:r>
              <a:rPr lang="hu-HU" altLang="hu-HU" sz="2000" dirty="0"/>
              <a:t>„Nemzet fennmaradásának alapja”</a:t>
            </a:r>
          </a:p>
          <a:p>
            <a:pPr marL="697230" lvl="1" indent="-342900">
              <a:buClr>
                <a:schemeClr val="tx1"/>
              </a:buClr>
              <a:defRPr/>
            </a:pPr>
            <a:r>
              <a:rPr lang="hu-HU" altLang="hu-HU" sz="2000" dirty="0"/>
              <a:t>Családi kapcsolat alapja</a:t>
            </a:r>
          </a:p>
          <a:p>
            <a:pPr marL="697230" lvl="1" indent="-342900">
              <a:buClr>
                <a:schemeClr val="tx1"/>
              </a:buClr>
              <a:defRPr/>
            </a:pPr>
            <a:r>
              <a:rPr lang="hu-HU" altLang="hu-HU" sz="2000" dirty="0"/>
              <a:t>Hagyományos nemi szerepek:</a:t>
            </a:r>
          </a:p>
          <a:p>
            <a:pPr marL="1097280" lvl="2" indent="-342900">
              <a:buClr>
                <a:schemeClr val="tx1"/>
              </a:buClr>
              <a:defRPr/>
            </a:pPr>
            <a:r>
              <a:rPr lang="hu-HU" altLang="hu-HU" sz="1800" dirty="0" smtClean="0"/>
              <a:t>„Az ember férfi vagy nő. Az </a:t>
            </a:r>
            <a:r>
              <a:rPr lang="hu-HU" altLang="hu-HU" sz="1800" dirty="0"/>
              <a:t>anya nő, az apa férfi.”</a:t>
            </a:r>
          </a:p>
          <a:p>
            <a:pPr marL="1097280" lvl="2" indent="-342900">
              <a:buClr>
                <a:schemeClr val="tx1"/>
              </a:buClr>
              <a:defRPr/>
            </a:pPr>
            <a:r>
              <a:rPr lang="hu-HU" altLang="hu-HU" sz="1800" dirty="0"/>
              <a:t>Gyermekek születési nemük szerinti önazonossághoz való joga</a:t>
            </a:r>
          </a:p>
          <a:p>
            <a:pPr marL="697230" lvl="1" indent="-342900">
              <a:buClr>
                <a:schemeClr val="tx1"/>
              </a:buClr>
              <a:defRPr/>
            </a:pPr>
            <a:r>
              <a:rPr lang="hu-HU" altLang="hu-HU" sz="2000" dirty="0"/>
              <a:t>Tartási kötelezettség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288" y="116632"/>
            <a:ext cx="8229600" cy="11430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hu-HU" b="1" dirty="0">
                <a:solidFill>
                  <a:srgbClr val="C00000"/>
                </a:solidFill>
                <a:cs typeface="Times New Roman" panose="02020603050405020304" pitchFamily="18" charset="0"/>
              </a:rPr>
              <a:t>Magyarország Alaptörvénye</a:t>
            </a:r>
          </a:p>
        </p:txBody>
      </p:sp>
    </p:spTree>
    <p:extLst>
      <p:ext uri="{BB962C8B-B14F-4D97-AF65-F5344CB8AC3E}">
        <p14:creationId xmlns:p14="http://schemas.microsoft.com/office/powerpoint/2010/main" val="11280377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artalom helye 2"/>
          <p:cNvSpPr>
            <a:spLocks noGrp="1"/>
          </p:cNvSpPr>
          <p:nvPr>
            <p:ph idx="1"/>
          </p:nvPr>
        </p:nvSpPr>
        <p:spPr>
          <a:xfrm>
            <a:off x="1991545" y="1600201"/>
            <a:ext cx="8425631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hu-HU" altLang="hu-HU" sz="2400" b="1" dirty="0"/>
              <a:t>A diszkrimináció tilalma</a:t>
            </a:r>
          </a:p>
          <a:p>
            <a:pPr algn="ctr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hu-HU" altLang="hu-HU" sz="2400" b="1" dirty="0"/>
          </a:p>
          <a:p>
            <a:pPr>
              <a:buClr>
                <a:schemeClr val="tx1"/>
              </a:buClr>
              <a:defRPr/>
            </a:pPr>
            <a:r>
              <a:rPr lang="hu-HU" altLang="hu-HU" sz="2400" dirty="0"/>
              <a:t>Törvény előtti egyenlőség és a hátrányos megkülönböztetés tilalma</a:t>
            </a:r>
          </a:p>
          <a:p>
            <a:pPr>
              <a:buClr>
                <a:schemeClr val="tx1"/>
              </a:buClr>
              <a:defRPr/>
            </a:pPr>
            <a:r>
              <a:rPr lang="hu-HU" altLang="hu-HU" sz="2400" dirty="0"/>
              <a:t>Pozitív és negatív diszkrimináció</a:t>
            </a:r>
          </a:p>
          <a:p>
            <a:pPr>
              <a:buClr>
                <a:schemeClr val="tx1"/>
              </a:buClr>
              <a:defRPr/>
            </a:pPr>
            <a:r>
              <a:rPr lang="hu-HU" altLang="hu-HU" sz="2400" dirty="0"/>
              <a:t>A diszkrimináció-tilalom szerepe a jogrendszerben</a:t>
            </a:r>
          </a:p>
          <a:p>
            <a:pPr>
              <a:buClr>
                <a:schemeClr val="tx1"/>
              </a:buClr>
              <a:defRPr/>
            </a:pPr>
            <a:r>
              <a:rPr lang="hu-HU" altLang="hu-HU" sz="2400" dirty="0"/>
              <a:t>Esélyegyenlőség és diszkrimináció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288" y="116632"/>
            <a:ext cx="8229600" cy="11430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hu-HU" b="1" dirty="0">
                <a:solidFill>
                  <a:srgbClr val="C00000"/>
                </a:solidFill>
                <a:cs typeface="Times New Roman" panose="02020603050405020304" pitchFamily="18" charset="0"/>
              </a:rPr>
              <a:t>Magyarország Alaptörvénye</a:t>
            </a:r>
          </a:p>
        </p:txBody>
      </p:sp>
    </p:spTree>
    <p:extLst>
      <p:ext uri="{BB962C8B-B14F-4D97-AF65-F5344CB8AC3E}">
        <p14:creationId xmlns:p14="http://schemas.microsoft.com/office/powerpoint/2010/main" val="40760140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artalom helye 2"/>
          <p:cNvSpPr>
            <a:spLocks noGrp="1"/>
          </p:cNvSpPr>
          <p:nvPr>
            <p:ph idx="1"/>
          </p:nvPr>
        </p:nvSpPr>
        <p:spPr>
          <a:xfrm>
            <a:off x="1991544" y="1628800"/>
            <a:ext cx="8229600" cy="4824536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hu-HU" altLang="hu-HU" sz="2000" b="1" dirty="0"/>
              <a:t>A vallásszabadság és a lelkiismeret szabadsága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hu-HU" altLang="hu-HU" sz="2000" b="1" dirty="0"/>
          </a:p>
          <a:p>
            <a:pPr>
              <a:buClr>
                <a:schemeClr val="tx1"/>
              </a:buClr>
              <a:defRPr/>
            </a:pPr>
            <a:r>
              <a:rPr lang="hu-HU" altLang="hu-HU" sz="2000" dirty="0"/>
              <a:t>Mint egyéni jog</a:t>
            </a:r>
          </a:p>
          <a:p>
            <a:pPr>
              <a:buClr>
                <a:schemeClr val="tx1"/>
              </a:buClr>
              <a:defRPr/>
            </a:pPr>
            <a:r>
              <a:rPr lang="hu-HU" altLang="hu-HU" sz="2000" dirty="0"/>
              <a:t>A vallásszabadság közösségi oldala</a:t>
            </a:r>
          </a:p>
          <a:p>
            <a:pPr>
              <a:buClr>
                <a:schemeClr val="tx1"/>
              </a:buClr>
              <a:defRPr/>
            </a:pPr>
            <a:r>
              <a:rPr lang="hu-HU" altLang="hu-HU" sz="2000" dirty="0"/>
              <a:t>Pozitív</a:t>
            </a:r>
          </a:p>
          <a:p>
            <a:pPr>
              <a:buClr>
                <a:schemeClr val="tx1"/>
              </a:buClr>
              <a:defRPr/>
            </a:pPr>
            <a:r>
              <a:rPr lang="hu-HU" altLang="hu-HU" sz="2000" dirty="0"/>
              <a:t>Negatív</a:t>
            </a:r>
          </a:p>
          <a:p>
            <a:pPr>
              <a:buClr>
                <a:schemeClr val="tx1"/>
              </a:buClr>
              <a:defRPr/>
            </a:pPr>
            <a:r>
              <a:rPr lang="hu-HU" altLang="hu-HU" sz="2000" dirty="0"/>
              <a:t>Állam és a vallási közösségek viszonya</a:t>
            </a:r>
          </a:p>
          <a:p>
            <a:pPr>
              <a:buClr>
                <a:schemeClr val="tx1"/>
              </a:buClr>
              <a:defRPr/>
            </a:pPr>
            <a:r>
              <a:rPr lang="hu-HU" altLang="hu-HU" sz="2000" dirty="0"/>
              <a:t>Vallási közösségek típusai</a:t>
            </a:r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q"/>
              <a:defRPr/>
            </a:pPr>
            <a:endParaRPr lang="hu-HU" altLang="hu-HU" sz="2000" b="1" dirty="0"/>
          </a:p>
          <a:p>
            <a:pPr marL="0" indent="0">
              <a:buNone/>
              <a:defRPr/>
            </a:pPr>
            <a:r>
              <a:rPr lang="hu-HU" sz="2000" dirty="0"/>
              <a:t>„Magyarország alkotmányos önazonosságának és keresztény kultúrájának védelme az állam minden szervének kötelessége.” – R) cikk (4) bekezdés</a:t>
            </a:r>
          </a:p>
          <a:p>
            <a:pPr marL="0" indent="0">
              <a:buNone/>
              <a:defRPr/>
            </a:pPr>
            <a:r>
              <a:rPr lang="hu-HU" sz="2000" dirty="0"/>
              <a:t>„Magyarország […]biztosítja a hazánk alkotmányos önazonosságán és keresztény kultúráján alapuló értékrend szerinti nevelést.” – XVI. cikk (1)</a:t>
            </a:r>
          </a:p>
          <a:p>
            <a:pPr marL="0" indent="0">
              <a:buNone/>
              <a:defRPr/>
            </a:pPr>
            <a:endParaRPr lang="hu-HU" sz="2400" dirty="0"/>
          </a:p>
          <a:p>
            <a:pPr marL="0" indent="0">
              <a:buNone/>
              <a:defRPr/>
            </a:pPr>
            <a:endParaRPr lang="hu-HU" altLang="hu-HU" sz="240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288" y="116632"/>
            <a:ext cx="8229600" cy="11430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hu-HU" b="1" dirty="0">
                <a:solidFill>
                  <a:srgbClr val="C00000"/>
                </a:solidFill>
                <a:cs typeface="Times New Roman" panose="02020603050405020304" pitchFamily="18" charset="0"/>
              </a:rPr>
              <a:t>Magyarország Alaptörvénye</a:t>
            </a:r>
          </a:p>
        </p:txBody>
      </p:sp>
    </p:spTree>
    <p:extLst>
      <p:ext uri="{BB962C8B-B14F-4D97-AF65-F5344CB8AC3E}">
        <p14:creationId xmlns:p14="http://schemas.microsoft.com/office/powerpoint/2010/main" val="31622940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artalom helye 2"/>
          <p:cNvSpPr>
            <a:spLocks noGrp="1"/>
          </p:cNvSpPr>
          <p:nvPr>
            <p:ph idx="1"/>
          </p:nvPr>
        </p:nvSpPr>
        <p:spPr>
          <a:xfrm>
            <a:off x="1981200" y="1600201"/>
            <a:ext cx="857885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hu-HU" altLang="hu-HU" sz="2400" b="1" dirty="0"/>
              <a:t>A véleménynyilvánítás és a sajtó szabadsága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hu-HU" altLang="hu-HU" sz="1000" b="1" dirty="0"/>
          </a:p>
          <a:p>
            <a:pPr>
              <a:buClr>
                <a:schemeClr val="tx1"/>
              </a:buClr>
              <a:defRPr/>
            </a:pPr>
            <a:r>
              <a:rPr lang="hu-HU" altLang="hu-HU" sz="2400" b="1" i="1" dirty="0"/>
              <a:t>Véleménynyilvánítási szabadság jellemzői</a:t>
            </a:r>
          </a:p>
          <a:p>
            <a:pPr marL="697230" lvl="1" indent="-342900">
              <a:buClr>
                <a:schemeClr val="tx1"/>
              </a:buClr>
              <a:defRPr/>
            </a:pPr>
            <a:r>
              <a:rPr lang="hu-HU" altLang="hu-HU" dirty="0"/>
              <a:t>Kommunikációs jogok „anyajoga”</a:t>
            </a:r>
          </a:p>
          <a:p>
            <a:pPr marL="697230" lvl="1" indent="-342900">
              <a:buClr>
                <a:schemeClr val="tx1"/>
              </a:buClr>
              <a:defRPr/>
            </a:pPr>
            <a:r>
              <a:rPr lang="hu-HU" altLang="hu-HU" dirty="0"/>
              <a:t>Az Alaptörvény a véleményt annak érték- és igazságtartalmára tekintet nélkül védi</a:t>
            </a:r>
          </a:p>
          <a:p>
            <a:pPr marL="697230" lvl="1" indent="-342900">
              <a:buClr>
                <a:schemeClr val="tx1"/>
              </a:buClr>
              <a:defRPr/>
            </a:pPr>
            <a:r>
              <a:rPr lang="hu-HU" altLang="hu-HU" dirty="0"/>
              <a:t>Külső korlátok </a:t>
            </a:r>
            <a:r>
              <a:rPr lang="hu-HU" dirty="0"/>
              <a:t>(pl. becsület, emberi méltóság)</a:t>
            </a:r>
          </a:p>
          <a:p>
            <a:pPr marL="342900" lvl="1" indent="-342900">
              <a:buClr>
                <a:schemeClr val="tx1"/>
              </a:buClr>
              <a:defRPr/>
            </a:pPr>
            <a:endParaRPr lang="hu-HU" sz="1000" dirty="0"/>
          </a:p>
          <a:p>
            <a:pPr marL="342900" lvl="1" indent="-342900">
              <a:buClr>
                <a:schemeClr val="tx1"/>
              </a:buClr>
              <a:defRPr/>
            </a:pPr>
            <a:r>
              <a:rPr lang="hu-HU" b="1" i="1" dirty="0"/>
              <a:t>Médiaszabályozás</a:t>
            </a:r>
          </a:p>
          <a:p>
            <a:pPr marL="697230" lvl="1" indent="-342900">
              <a:buClr>
                <a:schemeClr val="tx1"/>
              </a:buClr>
              <a:defRPr/>
            </a:pPr>
            <a:r>
              <a:rPr lang="hu-HU" dirty="0"/>
              <a:t>Alkotmányos médiajog</a:t>
            </a:r>
          </a:p>
          <a:p>
            <a:pPr marL="697230" lvl="1" indent="-342900">
              <a:buClr>
                <a:schemeClr val="tx1"/>
              </a:buClr>
              <a:defRPr/>
            </a:pPr>
            <a:r>
              <a:rPr lang="hu-HU" dirty="0"/>
              <a:t>Sajtószabadság az Alaptörvényben</a:t>
            </a:r>
          </a:p>
          <a:p>
            <a:pPr marL="640080" lvl="1">
              <a:lnSpc>
                <a:spcPct val="80000"/>
              </a:lnSpc>
              <a:buClr>
                <a:schemeClr val="tx1"/>
              </a:buClr>
              <a:defRPr/>
            </a:pPr>
            <a:endParaRPr lang="hu-HU" dirty="0"/>
          </a:p>
          <a:p>
            <a:pPr marL="640080" lvl="1">
              <a:lnSpc>
                <a:spcPct val="80000"/>
              </a:lnSpc>
              <a:buClr>
                <a:schemeClr val="tx1"/>
              </a:buClr>
              <a:defRPr/>
            </a:pPr>
            <a:endParaRPr lang="hu-HU" altLang="hu-HU" dirty="0"/>
          </a:p>
          <a:p>
            <a:pPr marL="0" indent="0">
              <a:buNone/>
              <a:defRPr/>
            </a:pPr>
            <a:endParaRPr lang="hu-HU" altLang="hu-HU" sz="240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288" y="116632"/>
            <a:ext cx="8229600" cy="11430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hu-HU" b="1" dirty="0">
                <a:solidFill>
                  <a:srgbClr val="C00000"/>
                </a:solidFill>
                <a:cs typeface="Times New Roman" panose="02020603050405020304" pitchFamily="18" charset="0"/>
              </a:rPr>
              <a:t>Magyarország Alaptörvénye</a:t>
            </a:r>
          </a:p>
        </p:txBody>
      </p:sp>
    </p:spTree>
    <p:extLst>
      <p:ext uri="{BB962C8B-B14F-4D97-AF65-F5344CB8AC3E}">
        <p14:creationId xmlns:p14="http://schemas.microsoft.com/office/powerpoint/2010/main" val="42733330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artalom helye 2"/>
          <p:cNvSpPr>
            <a:spLocks noGrp="1"/>
          </p:cNvSpPr>
          <p:nvPr>
            <p:ph idx="1"/>
          </p:nvPr>
        </p:nvSpPr>
        <p:spPr>
          <a:xfrm>
            <a:off x="1954214" y="1556793"/>
            <a:ext cx="8462267" cy="47847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hu-HU" altLang="hu-HU" sz="2400" b="1" dirty="0"/>
              <a:t>Gyülekezési jog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hu-HU" altLang="hu-HU" sz="2400" b="1" dirty="0"/>
          </a:p>
          <a:p>
            <a:pPr>
              <a:buClr>
                <a:schemeClr val="tx1"/>
              </a:buClr>
              <a:defRPr/>
            </a:pPr>
            <a:r>
              <a:rPr lang="hu-HU" altLang="hu-HU" sz="2400" dirty="0"/>
              <a:t>Helye az alapjogi rendszerben</a:t>
            </a:r>
          </a:p>
          <a:p>
            <a:pPr>
              <a:buClr>
                <a:schemeClr val="tx1"/>
              </a:buClr>
              <a:defRPr/>
            </a:pPr>
            <a:r>
              <a:rPr lang="hu-HU" altLang="hu-HU" sz="2400" dirty="0"/>
              <a:t>Részjogosultságai (szervezés/vezetés/részvétel)</a:t>
            </a:r>
          </a:p>
          <a:p>
            <a:pPr marL="342900" lvl="1" indent="-342900">
              <a:buClr>
                <a:schemeClr val="tx1"/>
              </a:buClr>
              <a:defRPr/>
            </a:pPr>
            <a:r>
              <a:rPr lang="hu-HU" altLang="hu-HU" dirty="0"/>
              <a:t>Bejelentés és be nem jelentett rendezvények</a:t>
            </a:r>
          </a:p>
          <a:p>
            <a:pPr marL="342900" lvl="1" indent="-342900">
              <a:buClr>
                <a:schemeClr val="tx1"/>
              </a:buClr>
              <a:defRPr/>
            </a:pPr>
            <a:r>
              <a:rPr lang="hu-HU" altLang="hu-HU" dirty="0"/>
              <a:t>Gyűlés fogalma</a:t>
            </a:r>
          </a:p>
          <a:p>
            <a:pPr marL="342900" lvl="1" indent="-342900">
              <a:buClr>
                <a:schemeClr val="tx1"/>
              </a:buClr>
              <a:defRPr/>
            </a:pPr>
            <a:r>
              <a:rPr lang="hu-HU" altLang="hu-HU" dirty="0"/>
              <a:t>Békés jelleg</a:t>
            </a:r>
          </a:p>
          <a:p>
            <a:pPr marL="342900" lvl="1" indent="-342900">
              <a:buClr>
                <a:schemeClr val="tx1"/>
              </a:buClr>
              <a:defRPr/>
            </a:pPr>
            <a:r>
              <a:rPr lang="hu-HU" altLang="hu-HU" dirty="0"/>
              <a:t>Megtagadási, feloszlatási okok</a:t>
            </a:r>
          </a:p>
          <a:p>
            <a:pPr marL="342900" lvl="1" indent="-342900">
              <a:buClr>
                <a:schemeClr val="tx1"/>
              </a:buClr>
              <a:defRPr/>
            </a:pPr>
            <a:endParaRPr lang="hu-HU" altLang="hu-HU" dirty="0"/>
          </a:p>
          <a:p>
            <a:pPr marL="0" lvl="1" indent="0">
              <a:buClr>
                <a:schemeClr val="tx1"/>
              </a:buClr>
              <a:buNone/>
              <a:defRPr/>
            </a:pPr>
            <a:r>
              <a:rPr lang="hu-HU" dirty="0"/>
              <a:t>külső korlátok (pl. becsület, emberi méltóság, magán- és családi élet, valamint az otthon)</a:t>
            </a:r>
          </a:p>
          <a:p>
            <a:pPr marL="0" lvl="1" indent="0">
              <a:buClr>
                <a:schemeClr val="tx1"/>
              </a:buClr>
              <a:buNone/>
              <a:defRPr/>
            </a:pPr>
            <a:endParaRPr lang="hu-HU" altLang="hu-HU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288" y="116632"/>
            <a:ext cx="8229600" cy="11430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hu-HU" b="1" dirty="0">
                <a:solidFill>
                  <a:srgbClr val="C00000"/>
                </a:solidFill>
                <a:cs typeface="Times New Roman" panose="02020603050405020304" pitchFamily="18" charset="0"/>
              </a:rPr>
              <a:t>Magyarország Alaptörvénye</a:t>
            </a:r>
          </a:p>
        </p:txBody>
      </p:sp>
    </p:spTree>
    <p:extLst>
      <p:ext uri="{BB962C8B-B14F-4D97-AF65-F5344CB8AC3E}">
        <p14:creationId xmlns:p14="http://schemas.microsoft.com/office/powerpoint/2010/main" val="40143574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hu-HU" altLang="hu-HU" sz="2400" b="1" dirty="0"/>
              <a:t>Az egyesülési (és szervezkedési) jog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hu-HU" altLang="hu-HU" sz="2400" b="1" dirty="0"/>
          </a:p>
          <a:p>
            <a:pPr eaLnBrk="1" hangingPunct="1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hu-HU" altLang="hu-HU" sz="2400" dirty="0"/>
              <a:t>Helye az alapjogi rendszerben</a:t>
            </a:r>
          </a:p>
          <a:p>
            <a:pPr eaLnBrk="1" hangingPunct="1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hu-HU" altLang="hu-HU" sz="2400" dirty="0"/>
              <a:t>Részjogosultságai (létrehozás/csatlakozás/ működtetés/cél megválasztása/részvétel)</a:t>
            </a:r>
          </a:p>
          <a:p>
            <a:pPr eaLnBrk="1" hangingPunct="1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hu-HU" altLang="hu-HU" sz="2400" dirty="0"/>
              <a:t>Tilalmak</a:t>
            </a:r>
          </a:p>
          <a:p>
            <a:pPr eaLnBrk="1" hangingPunct="1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hu-HU" altLang="hu-HU" sz="2400" dirty="0"/>
              <a:t>Kötelező kamarai tagság kérdése</a:t>
            </a:r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q"/>
            </a:pPr>
            <a:endParaRPr lang="hu-HU" altLang="hu-HU" sz="240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288" y="116632"/>
            <a:ext cx="8229600" cy="11430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hu-HU" b="1" dirty="0">
                <a:solidFill>
                  <a:srgbClr val="C00000"/>
                </a:solidFill>
                <a:cs typeface="Times New Roman" panose="02020603050405020304" pitchFamily="18" charset="0"/>
              </a:rPr>
              <a:t>Magyarország Alaptörvénye</a:t>
            </a:r>
          </a:p>
        </p:txBody>
      </p:sp>
    </p:spTree>
    <p:extLst>
      <p:ext uri="{BB962C8B-B14F-4D97-AF65-F5344CB8AC3E}">
        <p14:creationId xmlns:p14="http://schemas.microsoft.com/office/powerpoint/2010/main" val="1432916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ctrTitle"/>
          </p:nvPr>
        </p:nvSpPr>
        <p:spPr>
          <a:xfrm>
            <a:off x="1524001" y="2636912"/>
            <a:ext cx="9144000" cy="1650926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cs typeface="Times New Roman" panose="02020603050405020304" pitchFamily="18" charset="0"/>
              </a:rPr>
              <a:t>1. fejezet</a:t>
            </a:r>
            <a:b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cs typeface="Times New Roman" panose="02020603050405020304" pitchFamily="18" charset="0"/>
              </a:rPr>
            </a:br>
            <a: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cs typeface="Times New Roman" panose="02020603050405020304" pitchFamily="18" charset="0"/>
              </a:rPr>
              <a:t/>
            </a:r>
            <a:b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cs typeface="Times New Roman" panose="02020603050405020304" pitchFamily="18" charset="0"/>
              </a:rPr>
            </a:br>
            <a: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cs typeface="Times New Roman" panose="02020603050405020304" pitchFamily="18" charset="0"/>
              </a:rPr>
              <a:t>Magyarország alkotmányos berendezkedése 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hu-H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631247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artalom helye 2"/>
          <p:cNvSpPr>
            <a:spLocks noGrp="1"/>
          </p:cNvSpPr>
          <p:nvPr>
            <p:ph idx="1"/>
          </p:nvPr>
        </p:nvSpPr>
        <p:spPr>
          <a:xfrm>
            <a:off x="1991544" y="1628801"/>
            <a:ext cx="8568506" cy="4497363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hu-HU" altLang="hu-HU" sz="2400" b="1" dirty="0"/>
              <a:t>Információs önrendelkezés és információszabadság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hu-HU" altLang="hu-HU" sz="900" dirty="0"/>
          </a:p>
          <a:p>
            <a:pPr>
              <a:buClr>
                <a:schemeClr val="tx1"/>
              </a:buClr>
              <a:defRPr/>
            </a:pPr>
            <a:r>
              <a:rPr lang="hu-HU" altLang="hu-HU" sz="2400" b="1" i="1" dirty="0"/>
              <a:t>A személyes adatok védelme</a:t>
            </a:r>
          </a:p>
          <a:p>
            <a:pPr marL="697230" lvl="1" indent="-342900">
              <a:buClr>
                <a:schemeClr val="tx1"/>
              </a:buClr>
              <a:defRPr/>
            </a:pPr>
            <a:r>
              <a:rPr lang="hu-HU" altLang="hu-HU" dirty="0"/>
              <a:t>Alapelvek (célhoz kötöttség, adatminimalizálás, adatminőség, adatbiztonság, jogszerűség-átláthatóság, elszámoltathatóság)</a:t>
            </a:r>
          </a:p>
          <a:p>
            <a:pPr marL="697230" lvl="1" indent="-342900">
              <a:buClr>
                <a:schemeClr val="tx1"/>
              </a:buClr>
              <a:defRPr/>
            </a:pPr>
            <a:r>
              <a:rPr lang="hu-HU" altLang="hu-HU" dirty="0"/>
              <a:t>Tájékoztatás az adatkezelésről</a:t>
            </a:r>
          </a:p>
          <a:p>
            <a:pPr>
              <a:buClr>
                <a:schemeClr val="tx1"/>
              </a:buClr>
              <a:defRPr/>
            </a:pPr>
            <a:r>
              <a:rPr lang="hu-HU" altLang="hu-HU" sz="2400" b="1" i="1" dirty="0"/>
              <a:t>A közérdekű adatok megismeréséhez és terjesztéséhez való jog</a:t>
            </a:r>
          </a:p>
          <a:p>
            <a:pPr marL="697230" lvl="1" indent="-342900">
              <a:buClr>
                <a:schemeClr val="tx1"/>
              </a:buClr>
              <a:defRPr/>
            </a:pPr>
            <a:r>
              <a:rPr lang="hu-HU" altLang="hu-HU" dirty="0"/>
              <a:t>Közérdekű adat, közérdekből nyilvános adat</a:t>
            </a:r>
          </a:p>
          <a:p>
            <a:pPr marL="697230" lvl="1" indent="-342900">
              <a:buClr>
                <a:schemeClr val="tx1"/>
              </a:buClr>
              <a:defRPr/>
            </a:pPr>
            <a:r>
              <a:rPr lang="hu-HU" altLang="hu-HU" dirty="0"/>
              <a:t>Adatigénylés és teljesítése</a:t>
            </a:r>
          </a:p>
          <a:p>
            <a:pPr>
              <a:buClr>
                <a:schemeClr val="tx1"/>
              </a:buClr>
              <a:defRPr/>
            </a:pPr>
            <a:r>
              <a:rPr lang="hu-HU" altLang="hu-HU" sz="2400" b="1" i="1" dirty="0"/>
              <a:t>Nemzeti Adatvédelmi és Információszabadság Hatóság</a:t>
            </a:r>
          </a:p>
          <a:p>
            <a:pPr marL="697230" lvl="1" indent="-342900">
              <a:buClr>
                <a:schemeClr val="tx1"/>
              </a:buClr>
              <a:defRPr/>
            </a:pPr>
            <a:r>
              <a:rPr lang="hu-HU" dirty="0"/>
              <a:t>a GDPR szerinti felügyeleti hatósági feladat- és hatáskörök címzettje is</a:t>
            </a:r>
          </a:p>
          <a:p>
            <a:pPr>
              <a:buClr>
                <a:schemeClr val="tx1"/>
              </a:buClr>
              <a:defRPr/>
            </a:pPr>
            <a:endParaRPr lang="hu-HU" altLang="hu-HU" sz="2400" b="1" i="1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288" y="116632"/>
            <a:ext cx="8229600" cy="11430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hu-HU" b="1" dirty="0">
                <a:solidFill>
                  <a:srgbClr val="C00000"/>
                </a:solidFill>
                <a:cs typeface="Times New Roman" panose="02020603050405020304" pitchFamily="18" charset="0"/>
              </a:rPr>
              <a:t>Magyarország Alaptörvénye</a:t>
            </a:r>
          </a:p>
        </p:txBody>
      </p:sp>
    </p:spTree>
    <p:extLst>
      <p:ext uri="{BB962C8B-B14F-4D97-AF65-F5344CB8AC3E}">
        <p14:creationId xmlns:p14="http://schemas.microsoft.com/office/powerpoint/2010/main" val="30602849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artalom helye 2"/>
          <p:cNvSpPr>
            <a:spLocks noGrp="1"/>
          </p:cNvSpPr>
          <p:nvPr>
            <p:ph idx="1"/>
          </p:nvPr>
        </p:nvSpPr>
        <p:spPr>
          <a:xfrm>
            <a:off x="1919535" y="1484784"/>
            <a:ext cx="8089437" cy="5112568"/>
          </a:xfrm>
        </p:spPr>
        <p:txBody>
          <a:bodyPr>
            <a:normAutofit fontScale="92500"/>
          </a:bodyPr>
          <a:lstStyle/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hu-HU" altLang="hu-HU" sz="2400" b="1" dirty="0"/>
              <a:t>Eljárási jogok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hu-HU" altLang="hu-HU" sz="800" b="1" dirty="0"/>
          </a:p>
          <a:p>
            <a:pPr>
              <a:buClr>
                <a:schemeClr val="tx1"/>
              </a:buClr>
              <a:defRPr/>
            </a:pPr>
            <a:r>
              <a:rPr lang="hu-HU" altLang="hu-HU" sz="2400" b="1" i="1" dirty="0"/>
              <a:t>Megfelelő ügyintézéshez való jog (XXIV. Cikk)</a:t>
            </a:r>
          </a:p>
          <a:p>
            <a:pPr>
              <a:buClr>
                <a:schemeClr val="tx1"/>
              </a:buClr>
              <a:defRPr/>
            </a:pPr>
            <a:endParaRPr lang="hu-HU" altLang="hu-HU" sz="800" dirty="0"/>
          </a:p>
          <a:p>
            <a:pPr>
              <a:buClr>
                <a:schemeClr val="tx1"/>
              </a:buClr>
              <a:defRPr/>
            </a:pPr>
            <a:r>
              <a:rPr lang="hu-HU" altLang="hu-HU" sz="2400" b="1" i="1" dirty="0"/>
              <a:t>„Fair </a:t>
            </a:r>
            <a:r>
              <a:rPr lang="hu-HU" altLang="hu-HU" sz="2400" b="1" i="1" dirty="0" err="1"/>
              <a:t>trial</a:t>
            </a:r>
            <a:r>
              <a:rPr lang="hu-HU" altLang="hu-HU" sz="2400" b="1" i="1" dirty="0"/>
              <a:t>”</a:t>
            </a:r>
          </a:p>
          <a:p>
            <a:pPr marL="697230" lvl="1" indent="-342900">
              <a:buClr>
                <a:schemeClr val="tx1"/>
              </a:buClr>
              <a:defRPr/>
            </a:pPr>
            <a:r>
              <a:rPr lang="hu-HU" altLang="hu-HU" dirty="0"/>
              <a:t>Bírói út</a:t>
            </a:r>
          </a:p>
          <a:p>
            <a:pPr marL="697230" lvl="1" indent="-342900">
              <a:buClr>
                <a:schemeClr val="tx1"/>
              </a:buClr>
              <a:defRPr/>
            </a:pPr>
            <a:r>
              <a:rPr lang="hu-HU" altLang="hu-HU" dirty="0"/>
              <a:t>Tárgyalás, nyilvános határozathozatal</a:t>
            </a:r>
          </a:p>
          <a:p>
            <a:pPr marL="697230" lvl="1" indent="-342900">
              <a:buClr>
                <a:schemeClr val="tx1"/>
              </a:buClr>
              <a:defRPr/>
            </a:pPr>
            <a:r>
              <a:rPr lang="hu-HU" altLang="hu-HU" dirty="0"/>
              <a:t>Ésszerű határidő</a:t>
            </a:r>
          </a:p>
          <a:p>
            <a:pPr marL="697230" lvl="1" indent="-342900">
              <a:buClr>
                <a:schemeClr val="tx1"/>
              </a:buClr>
              <a:defRPr/>
            </a:pPr>
            <a:r>
              <a:rPr lang="hu-HU" altLang="hu-HU" dirty="0"/>
              <a:t>Büntető eljárásjogi garanciák (ártatlanság vélelme, </a:t>
            </a:r>
            <a:r>
              <a:rPr lang="hu-HU" altLang="hu-HU" dirty="0" err="1"/>
              <a:t>nullum</a:t>
            </a:r>
            <a:r>
              <a:rPr lang="hu-HU" altLang="hu-HU" dirty="0"/>
              <a:t> </a:t>
            </a:r>
            <a:r>
              <a:rPr lang="hu-HU" altLang="hu-HU" dirty="0" err="1"/>
              <a:t>crimen</a:t>
            </a:r>
            <a:r>
              <a:rPr lang="hu-HU" altLang="hu-HU" dirty="0"/>
              <a:t>, nulla </a:t>
            </a:r>
            <a:r>
              <a:rPr lang="hu-HU" altLang="hu-HU" dirty="0" err="1"/>
              <a:t>poena</a:t>
            </a:r>
            <a:r>
              <a:rPr lang="hu-HU" altLang="hu-HU" dirty="0"/>
              <a:t> sine lege, védelemhez való jog, ne </a:t>
            </a:r>
            <a:r>
              <a:rPr lang="hu-HU" altLang="hu-HU" dirty="0" err="1"/>
              <a:t>bis</a:t>
            </a:r>
            <a:r>
              <a:rPr lang="hu-HU" altLang="hu-HU" dirty="0"/>
              <a:t> in </a:t>
            </a:r>
            <a:r>
              <a:rPr lang="hu-HU" altLang="hu-HU" dirty="0" err="1"/>
              <a:t>idem</a:t>
            </a:r>
            <a:r>
              <a:rPr lang="hu-HU" altLang="hu-HU" dirty="0"/>
              <a:t>)</a:t>
            </a:r>
          </a:p>
          <a:p>
            <a:pPr marL="697230" lvl="1" indent="-342900">
              <a:buClr>
                <a:schemeClr val="tx1"/>
              </a:buClr>
              <a:defRPr/>
            </a:pPr>
            <a:r>
              <a:rPr lang="hu-HU" altLang="hu-HU" dirty="0"/>
              <a:t>Jogorvoslathoz való jog</a:t>
            </a:r>
          </a:p>
          <a:p>
            <a:pPr>
              <a:buClr>
                <a:schemeClr val="tx1"/>
              </a:buClr>
              <a:defRPr/>
            </a:pPr>
            <a:endParaRPr lang="hu-HU" altLang="hu-HU" sz="800" dirty="0"/>
          </a:p>
          <a:p>
            <a:pPr>
              <a:buClr>
                <a:schemeClr val="tx1"/>
              </a:buClr>
              <a:defRPr/>
            </a:pPr>
            <a:r>
              <a:rPr lang="hu-HU" altLang="hu-HU" sz="2400" b="1" i="1" dirty="0"/>
              <a:t>Tisztességes eljáráshoz való jog abszolút jog</a:t>
            </a:r>
          </a:p>
          <a:p>
            <a:pPr marL="0" indent="0">
              <a:buNone/>
              <a:defRPr/>
            </a:pPr>
            <a:endParaRPr lang="hu-HU" altLang="hu-HU" sz="240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288" y="116632"/>
            <a:ext cx="8229600" cy="11430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hu-HU" b="1" dirty="0">
                <a:solidFill>
                  <a:srgbClr val="C00000"/>
                </a:solidFill>
                <a:cs typeface="Times New Roman" panose="02020603050405020304" pitchFamily="18" charset="0"/>
              </a:rPr>
              <a:t>Magyarország Alaptörvénye</a:t>
            </a:r>
          </a:p>
        </p:txBody>
      </p:sp>
    </p:spTree>
    <p:extLst>
      <p:ext uri="{BB962C8B-B14F-4D97-AF65-F5344CB8AC3E}">
        <p14:creationId xmlns:p14="http://schemas.microsoft.com/office/powerpoint/2010/main" val="5346021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artalom helye 2"/>
          <p:cNvSpPr>
            <a:spLocks noGrp="1"/>
          </p:cNvSpPr>
          <p:nvPr>
            <p:ph idx="1"/>
          </p:nvPr>
        </p:nvSpPr>
        <p:spPr>
          <a:xfrm>
            <a:off x="1981200" y="1600201"/>
            <a:ext cx="857885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hu-HU" altLang="hu-HU" sz="2400" b="1" dirty="0"/>
              <a:t>Tulajdonhoz való jog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hu-HU" altLang="hu-HU" sz="2400" b="1" dirty="0"/>
          </a:p>
          <a:p>
            <a:pPr>
              <a:buClr>
                <a:schemeClr val="tx1"/>
              </a:buClr>
              <a:defRPr/>
            </a:pPr>
            <a:r>
              <a:rPr lang="hu-HU" altLang="hu-HU" sz="2400" dirty="0"/>
              <a:t>Alkotmányjogi tulajdonfogalom</a:t>
            </a:r>
          </a:p>
          <a:p>
            <a:pPr>
              <a:buClr>
                <a:schemeClr val="tx1"/>
              </a:buClr>
              <a:defRPr/>
            </a:pPr>
            <a:r>
              <a:rPr lang="hu-HU" altLang="hu-HU" sz="2400" dirty="0"/>
              <a:t>A cselekvési szabadság alapja</a:t>
            </a:r>
          </a:p>
          <a:p>
            <a:pPr>
              <a:buClr>
                <a:schemeClr val="tx1"/>
              </a:buClr>
              <a:defRPr/>
            </a:pPr>
            <a:r>
              <a:rPr lang="hu-HU" altLang="hu-HU" sz="2400" dirty="0"/>
              <a:t>Mércék a tulajdonba való beavatkozással kapcsolatban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None/>
              <a:defRPr/>
            </a:pPr>
            <a:endParaRPr lang="hu-HU" altLang="hu-HU" sz="2400" dirty="0"/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q"/>
              <a:defRPr/>
            </a:pPr>
            <a:endParaRPr lang="hu-HU" altLang="hu-HU" sz="2400" b="1" dirty="0"/>
          </a:p>
          <a:p>
            <a:pPr marL="0" indent="0">
              <a:buNone/>
              <a:defRPr/>
            </a:pPr>
            <a:endParaRPr lang="hu-HU" altLang="hu-HU" sz="240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288" y="116632"/>
            <a:ext cx="8229600" cy="11430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hu-HU" b="1" dirty="0">
                <a:solidFill>
                  <a:srgbClr val="C00000"/>
                </a:solidFill>
                <a:cs typeface="Times New Roman" panose="02020603050405020304" pitchFamily="18" charset="0"/>
              </a:rPr>
              <a:t>Magyarország Alaptörvénye</a:t>
            </a:r>
          </a:p>
        </p:txBody>
      </p:sp>
    </p:spTree>
    <p:extLst>
      <p:ext uri="{BB962C8B-B14F-4D97-AF65-F5344CB8AC3E}">
        <p14:creationId xmlns:p14="http://schemas.microsoft.com/office/powerpoint/2010/main" val="20045876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artalom helye 2"/>
          <p:cNvSpPr>
            <a:spLocks noGrp="1"/>
          </p:cNvSpPr>
          <p:nvPr>
            <p:ph idx="1"/>
          </p:nvPr>
        </p:nvSpPr>
        <p:spPr>
          <a:xfrm>
            <a:off x="1882776" y="1556792"/>
            <a:ext cx="8785225" cy="4938712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hu-HU" altLang="hu-HU" sz="2400" b="1" dirty="0"/>
              <a:t>A szociális jogok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hu-HU" altLang="hu-HU" sz="1000" b="1" dirty="0"/>
          </a:p>
          <a:p>
            <a:pPr>
              <a:lnSpc>
                <a:spcPct val="80000"/>
              </a:lnSpc>
              <a:buClr>
                <a:schemeClr val="tx1"/>
              </a:buClr>
              <a:defRPr/>
            </a:pPr>
            <a:r>
              <a:rPr lang="pt-BR" altLang="hu-HU" sz="2400" b="1" i="1" dirty="0"/>
              <a:t>A szociális jogokról általában</a:t>
            </a:r>
            <a:endParaRPr lang="hu-HU" altLang="hu-HU" sz="2400" b="1" i="1" dirty="0"/>
          </a:p>
          <a:p>
            <a:pPr marL="697230" lvl="1" indent="-342900">
              <a:buClr>
                <a:schemeClr val="tx1"/>
              </a:buClr>
              <a:defRPr/>
            </a:pPr>
            <a:r>
              <a:rPr lang="hu-HU" altLang="hu-HU" dirty="0"/>
              <a:t>Kell-e alkotmányos szabály</a:t>
            </a:r>
          </a:p>
          <a:p>
            <a:pPr marL="697230" lvl="1" indent="-342900">
              <a:buClr>
                <a:schemeClr val="tx1"/>
              </a:buClr>
              <a:defRPr/>
            </a:pPr>
            <a:r>
              <a:rPr lang="hu-HU" altLang="hu-HU" dirty="0"/>
              <a:t>Állam gazdasági teljesítőképessége</a:t>
            </a:r>
          </a:p>
          <a:p>
            <a:pPr>
              <a:lnSpc>
                <a:spcPct val="80000"/>
              </a:lnSpc>
              <a:buClr>
                <a:schemeClr val="tx1"/>
              </a:buClr>
              <a:defRPr/>
            </a:pPr>
            <a:endParaRPr lang="hu-HU" altLang="hu-HU" sz="1000" dirty="0"/>
          </a:p>
          <a:p>
            <a:pPr>
              <a:lnSpc>
                <a:spcPct val="80000"/>
              </a:lnSpc>
              <a:buClr>
                <a:schemeClr val="tx1"/>
              </a:buClr>
              <a:defRPr/>
            </a:pPr>
            <a:r>
              <a:rPr lang="hu-HU" altLang="hu-HU" sz="2400" b="1" i="1" dirty="0"/>
              <a:t>Az egyes jogok és jellemzőik</a:t>
            </a:r>
          </a:p>
          <a:p>
            <a:pPr marL="697230" lvl="1" indent="-342900">
              <a:buClr>
                <a:schemeClr val="tx1"/>
              </a:buClr>
              <a:defRPr/>
            </a:pPr>
            <a:r>
              <a:rPr lang="hu-HU" altLang="hu-HU" dirty="0"/>
              <a:t>Munkához, foglalkozás szabad megválasztásához és a vállalkozáshoz való jog</a:t>
            </a:r>
          </a:p>
          <a:p>
            <a:pPr marL="697230" lvl="1" indent="-342900">
              <a:buClr>
                <a:schemeClr val="tx1"/>
              </a:buClr>
              <a:defRPr/>
            </a:pPr>
            <a:r>
              <a:rPr lang="hu-HU" altLang="hu-HU" dirty="0"/>
              <a:t>Pihenéshez, szabadidőhöz és a rendszeres fizetett szabadsághoz</a:t>
            </a:r>
          </a:p>
          <a:p>
            <a:pPr marL="697230" lvl="1" indent="-342900">
              <a:buClr>
                <a:schemeClr val="tx1"/>
              </a:buClr>
              <a:defRPr/>
            </a:pPr>
            <a:r>
              <a:rPr lang="hu-HU" altLang="hu-HU" dirty="0"/>
              <a:t>Egészséghez való jog</a:t>
            </a:r>
          </a:p>
          <a:p>
            <a:pPr marL="697230" lvl="1" indent="-342900">
              <a:buClr>
                <a:schemeClr val="tx1"/>
              </a:buClr>
              <a:defRPr/>
            </a:pPr>
            <a:r>
              <a:rPr lang="hu-HU" dirty="0"/>
              <a:t>Szociális biztonsághoz való jog</a:t>
            </a:r>
          </a:p>
          <a:p>
            <a:pPr marL="697230" lvl="1" indent="-342900">
              <a:buClr>
                <a:schemeClr val="tx1"/>
              </a:buClr>
              <a:defRPr/>
            </a:pPr>
            <a:r>
              <a:rPr lang="hu-HU" altLang="hu-HU" dirty="0"/>
              <a:t>Művelődéshez való jog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288" y="116632"/>
            <a:ext cx="8229600" cy="11430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hu-HU" b="1" dirty="0">
                <a:solidFill>
                  <a:srgbClr val="C00000"/>
                </a:solidFill>
                <a:cs typeface="Times New Roman" panose="02020603050405020304" pitchFamily="18" charset="0"/>
              </a:rPr>
              <a:t>Magyarország Alaptörvénye</a:t>
            </a:r>
          </a:p>
        </p:txBody>
      </p:sp>
    </p:spTree>
    <p:extLst>
      <p:ext uri="{BB962C8B-B14F-4D97-AF65-F5344CB8AC3E}">
        <p14:creationId xmlns:p14="http://schemas.microsoft.com/office/powerpoint/2010/main" val="8125970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artalom helye 2"/>
          <p:cNvSpPr>
            <a:spLocks noGrp="1"/>
          </p:cNvSpPr>
          <p:nvPr>
            <p:ph idx="1"/>
          </p:nvPr>
        </p:nvSpPr>
        <p:spPr>
          <a:xfrm>
            <a:off x="1919536" y="1556793"/>
            <a:ext cx="8856662" cy="508793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hu-HU" altLang="hu-HU" sz="2400" b="1" dirty="0"/>
              <a:t>Az egészséges környezethez való jog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hu-HU" altLang="hu-HU" sz="2400" b="1" dirty="0"/>
          </a:p>
          <a:p>
            <a:pPr>
              <a:lnSpc>
                <a:spcPct val="80000"/>
              </a:lnSpc>
              <a:buClr>
                <a:schemeClr val="tx1"/>
              </a:buClr>
              <a:defRPr/>
            </a:pPr>
            <a:r>
              <a:rPr lang="hu-HU" altLang="hu-HU" sz="2400" b="1" i="1" dirty="0"/>
              <a:t>Önállósult és önmagában vett intézményvédelem</a:t>
            </a:r>
          </a:p>
          <a:p>
            <a:pPr>
              <a:lnSpc>
                <a:spcPct val="80000"/>
              </a:lnSpc>
              <a:buClr>
                <a:schemeClr val="tx1"/>
              </a:buClr>
              <a:defRPr/>
            </a:pPr>
            <a:endParaRPr lang="hu-HU" altLang="hu-HU" sz="2400" dirty="0"/>
          </a:p>
          <a:p>
            <a:pPr>
              <a:lnSpc>
                <a:spcPct val="80000"/>
              </a:lnSpc>
              <a:buClr>
                <a:schemeClr val="tx1"/>
              </a:buClr>
              <a:defRPr/>
            </a:pPr>
            <a:r>
              <a:rPr lang="hu-HU" altLang="hu-HU" sz="2400" b="1" i="1" dirty="0"/>
              <a:t>Megjelenése az Alaptörvényben</a:t>
            </a:r>
          </a:p>
          <a:p>
            <a:pPr marL="697230" lvl="1" indent="-342900">
              <a:lnSpc>
                <a:spcPct val="80000"/>
              </a:lnSpc>
              <a:buClr>
                <a:schemeClr val="tx1"/>
              </a:buClr>
              <a:defRPr/>
            </a:pPr>
            <a:r>
              <a:rPr lang="hu-HU" altLang="hu-HU" dirty="0"/>
              <a:t>Nemzeti hitvallásban</a:t>
            </a:r>
          </a:p>
          <a:p>
            <a:pPr marL="697230" lvl="1" indent="-342900">
              <a:lnSpc>
                <a:spcPct val="80000"/>
              </a:lnSpc>
              <a:buClr>
                <a:schemeClr val="tx1"/>
              </a:buClr>
              <a:defRPr/>
            </a:pPr>
            <a:r>
              <a:rPr lang="hu-HU" altLang="hu-HU" dirty="0"/>
              <a:t>P) cikk</a:t>
            </a:r>
          </a:p>
          <a:p>
            <a:pPr marL="697230" lvl="1" indent="-342900">
              <a:lnSpc>
                <a:spcPct val="80000"/>
              </a:lnSpc>
              <a:buClr>
                <a:schemeClr val="tx1"/>
              </a:buClr>
              <a:defRPr/>
            </a:pPr>
            <a:r>
              <a:rPr lang="hu-HU" altLang="hu-HU" dirty="0"/>
              <a:t>XXI. cikk</a:t>
            </a:r>
          </a:p>
          <a:p>
            <a:pPr>
              <a:lnSpc>
                <a:spcPct val="80000"/>
              </a:lnSpc>
              <a:buClr>
                <a:schemeClr val="tx1"/>
              </a:buClr>
              <a:defRPr/>
            </a:pPr>
            <a:endParaRPr lang="hu-HU" altLang="hu-HU" sz="2400" dirty="0"/>
          </a:p>
          <a:p>
            <a:pPr>
              <a:lnSpc>
                <a:spcPct val="80000"/>
              </a:lnSpc>
              <a:buClr>
                <a:schemeClr val="tx1"/>
              </a:buClr>
              <a:defRPr/>
            </a:pPr>
            <a:r>
              <a:rPr lang="hu-HU" altLang="hu-HU" sz="2400" b="1" i="1" dirty="0"/>
              <a:t>Visszalépés tilalma a védelmi szintben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288" y="116632"/>
            <a:ext cx="8229600" cy="11430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hu-HU" b="1" dirty="0">
                <a:solidFill>
                  <a:srgbClr val="C00000"/>
                </a:solidFill>
                <a:cs typeface="Times New Roman" panose="02020603050405020304" pitchFamily="18" charset="0"/>
              </a:rPr>
              <a:t>Magyarország Alaptörvénye</a:t>
            </a:r>
          </a:p>
        </p:txBody>
      </p:sp>
    </p:spTree>
    <p:extLst>
      <p:ext uri="{BB962C8B-B14F-4D97-AF65-F5344CB8AC3E}">
        <p14:creationId xmlns:p14="http://schemas.microsoft.com/office/powerpoint/2010/main" val="28687057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artalom helye 2"/>
          <p:cNvSpPr>
            <a:spLocks noGrp="1"/>
          </p:cNvSpPr>
          <p:nvPr>
            <p:ph idx="1"/>
          </p:nvPr>
        </p:nvSpPr>
        <p:spPr>
          <a:xfrm>
            <a:off x="1919536" y="1556792"/>
            <a:ext cx="8856662" cy="489585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hu-HU" sz="2400" b="1" dirty="0"/>
              <a:t>Az alapvető kötelességek</a:t>
            </a:r>
            <a:endParaRPr lang="hu-HU" altLang="hu-HU" sz="2400" b="1" dirty="0"/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hu-HU" altLang="hu-HU" sz="2400" b="1" dirty="0"/>
          </a:p>
          <a:p>
            <a:pPr>
              <a:lnSpc>
                <a:spcPct val="80000"/>
              </a:lnSpc>
              <a:buClr>
                <a:schemeClr val="tx1"/>
              </a:buClr>
              <a:defRPr/>
            </a:pPr>
            <a:r>
              <a:rPr lang="hu-HU" altLang="hu-HU" sz="2400" b="1" i="1" dirty="0"/>
              <a:t>A jogszabályok megtartásának kötelezettsége (R) cikk</a:t>
            </a:r>
          </a:p>
          <a:p>
            <a:pPr>
              <a:lnSpc>
                <a:spcPct val="80000"/>
              </a:lnSpc>
              <a:buClr>
                <a:schemeClr val="tx1"/>
              </a:buClr>
              <a:defRPr/>
            </a:pPr>
            <a:endParaRPr lang="hu-HU" altLang="hu-HU" sz="2400" dirty="0"/>
          </a:p>
          <a:p>
            <a:pPr>
              <a:lnSpc>
                <a:spcPct val="80000"/>
              </a:lnSpc>
              <a:buClr>
                <a:schemeClr val="tx1"/>
              </a:buClr>
              <a:defRPr/>
            </a:pPr>
            <a:r>
              <a:rPr lang="hu-HU" altLang="hu-HU" sz="2400" b="1" i="1" dirty="0"/>
              <a:t>Közteherviselés (XXX. Cikk)</a:t>
            </a:r>
          </a:p>
          <a:p>
            <a:pPr marL="697230" lvl="1" indent="-342900">
              <a:lnSpc>
                <a:spcPct val="80000"/>
              </a:lnSpc>
              <a:buClr>
                <a:schemeClr val="tx1"/>
              </a:buClr>
              <a:defRPr/>
            </a:pPr>
            <a:r>
              <a:rPr lang="hu-HU" dirty="0"/>
              <a:t>Közbefizetések</a:t>
            </a:r>
          </a:p>
          <a:p>
            <a:pPr marL="697230" lvl="1" indent="-342900">
              <a:lnSpc>
                <a:spcPct val="80000"/>
              </a:lnSpc>
              <a:buClr>
                <a:schemeClr val="tx1"/>
              </a:buClr>
              <a:defRPr/>
            </a:pPr>
            <a:r>
              <a:rPr lang="hu-HU" dirty="0"/>
              <a:t>Arányosság</a:t>
            </a:r>
          </a:p>
          <a:p>
            <a:pPr marL="697230" lvl="1" indent="-342900">
              <a:lnSpc>
                <a:spcPct val="80000"/>
              </a:lnSpc>
              <a:buClr>
                <a:schemeClr val="tx1"/>
              </a:buClr>
              <a:defRPr/>
            </a:pPr>
            <a:r>
              <a:rPr lang="hu-HU" dirty="0"/>
              <a:t>Adóztatás alkotmányossága</a:t>
            </a:r>
          </a:p>
          <a:p>
            <a:pPr>
              <a:lnSpc>
                <a:spcPct val="80000"/>
              </a:lnSpc>
              <a:buClr>
                <a:schemeClr val="tx1"/>
              </a:buClr>
              <a:defRPr/>
            </a:pPr>
            <a:endParaRPr lang="hu-HU" altLang="hu-HU" sz="2400" dirty="0"/>
          </a:p>
          <a:p>
            <a:pPr>
              <a:lnSpc>
                <a:spcPct val="80000"/>
              </a:lnSpc>
              <a:buClr>
                <a:schemeClr val="tx1"/>
              </a:buClr>
              <a:defRPr/>
            </a:pPr>
            <a:r>
              <a:rPr lang="hu-HU" altLang="hu-HU" sz="2400" b="1" i="1" dirty="0"/>
              <a:t>Honvédelmi kötelezettség (XXXI. Cikk)</a:t>
            </a:r>
          </a:p>
          <a:p>
            <a:pPr>
              <a:lnSpc>
                <a:spcPct val="80000"/>
              </a:lnSpc>
              <a:buClr>
                <a:schemeClr val="tx1"/>
              </a:buClr>
              <a:defRPr/>
            </a:pPr>
            <a:endParaRPr lang="hu-HU" altLang="hu-HU" sz="2400" dirty="0"/>
          </a:p>
          <a:p>
            <a:pPr>
              <a:lnSpc>
                <a:spcPct val="80000"/>
              </a:lnSpc>
              <a:buClr>
                <a:schemeClr val="tx1"/>
              </a:buClr>
              <a:defRPr/>
            </a:pPr>
            <a:r>
              <a:rPr lang="hu-HU" altLang="hu-HU" sz="2400" b="1" i="1" dirty="0"/>
              <a:t>Tankötelezettség (XI. cikk) 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288" y="116632"/>
            <a:ext cx="8229600" cy="11430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hu-HU" b="1" dirty="0">
                <a:solidFill>
                  <a:srgbClr val="C00000"/>
                </a:solidFill>
                <a:cs typeface="Times New Roman" panose="02020603050405020304" pitchFamily="18" charset="0"/>
              </a:rPr>
              <a:t>Magyarország Alaptörvénye</a:t>
            </a:r>
          </a:p>
        </p:txBody>
      </p:sp>
    </p:spTree>
    <p:extLst>
      <p:ext uri="{BB962C8B-B14F-4D97-AF65-F5344CB8AC3E}">
        <p14:creationId xmlns:p14="http://schemas.microsoft.com/office/powerpoint/2010/main" val="28778435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Cím 1"/>
          <p:cNvSpPr>
            <a:spLocks noGrp="1"/>
          </p:cNvSpPr>
          <p:nvPr>
            <p:ph type="ctrTitle"/>
          </p:nvPr>
        </p:nvSpPr>
        <p:spPr>
          <a:xfrm>
            <a:off x="2209800" y="2130426"/>
            <a:ext cx="7772400" cy="1154559"/>
          </a:xfrm>
        </p:spPr>
        <p:txBody>
          <a:bodyPr/>
          <a:lstStyle/>
          <a:p>
            <a:pPr>
              <a:defRPr/>
            </a:pPr>
            <a:r>
              <a:rPr lang="hu-HU" altLang="hu-HU" sz="4000" dirty="0">
                <a:solidFill>
                  <a:srgbClr val="C00000"/>
                </a:solidFill>
                <a:cs typeface="Times New Roman" panose="02020603050405020304" pitchFamily="18" charset="0"/>
              </a:rPr>
              <a:t>2. fejezet</a:t>
            </a:r>
          </a:p>
        </p:txBody>
      </p:sp>
      <p:sp>
        <p:nvSpPr>
          <p:cNvPr id="2051" name="Alcím 2"/>
          <p:cNvSpPr>
            <a:spLocks noGrp="1"/>
          </p:cNvSpPr>
          <p:nvPr>
            <p:ph type="subTitle" idx="1"/>
          </p:nvPr>
        </p:nvSpPr>
        <p:spPr>
          <a:xfrm>
            <a:off x="2209800" y="3140968"/>
            <a:ext cx="7089520" cy="1752600"/>
          </a:xfrm>
        </p:spPr>
        <p:txBody>
          <a:bodyPr/>
          <a:lstStyle/>
          <a:p>
            <a:pPr>
              <a:spcBef>
                <a:spcPct val="0"/>
              </a:spcBef>
              <a:defRPr/>
            </a:pPr>
            <a:r>
              <a:rPr lang="hu-HU" altLang="hu-HU" sz="4000" b="1" dirty="0">
                <a:solidFill>
                  <a:srgbClr val="C00000"/>
                </a:solidFill>
                <a:ea typeface="+mj-ea"/>
                <a:cs typeface="Times New Roman" panose="02020603050405020304" pitchFamily="18" charset="0"/>
              </a:rPr>
              <a:t>Az állami szervek rendszere</a:t>
            </a:r>
          </a:p>
        </p:txBody>
      </p:sp>
    </p:spTree>
    <p:extLst>
      <p:ext uri="{BB962C8B-B14F-4D97-AF65-F5344CB8AC3E}">
        <p14:creationId xmlns:p14="http://schemas.microsoft.com/office/powerpoint/2010/main" val="12092573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991544" y="116632"/>
            <a:ext cx="8229600" cy="1143000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hu-HU" sz="3200" dirty="0">
                <a:solidFill>
                  <a:srgbClr val="C00000"/>
                </a:solidFill>
                <a:cs typeface="Times New Roman" panose="02020603050405020304" pitchFamily="18" charset="0"/>
              </a:rPr>
              <a:t>Az állam helye az Alaptörvényben </a:t>
            </a:r>
            <a:br>
              <a:rPr lang="hu-HU" sz="3200" dirty="0">
                <a:solidFill>
                  <a:srgbClr val="C00000"/>
                </a:solidFill>
                <a:cs typeface="Times New Roman" panose="02020603050405020304" pitchFamily="18" charset="0"/>
              </a:rPr>
            </a:br>
            <a:r>
              <a:rPr lang="hu-HU" sz="3200" dirty="0">
                <a:solidFill>
                  <a:srgbClr val="C00000"/>
                </a:solidFill>
                <a:cs typeface="Times New Roman" panose="02020603050405020304" pitchFamily="18" charset="0"/>
              </a:rPr>
              <a:t>és az állam alkotmányos értékei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1847529" y="1412776"/>
            <a:ext cx="8569325" cy="4525962"/>
          </a:xfrm>
        </p:spPr>
        <p:txBody>
          <a:bodyPr rtlCol="0">
            <a:normAutofit/>
          </a:bodyPr>
          <a:lstStyle/>
          <a:p>
            <a:pPr marL="114300" indent="0">
              <a:buNone/>
              <a:defRPr/>
            </a:pPr>
            <a:endParaRPr lang="hu-HU" dirty="0"/>
          </a:p>
          <a:p>
            <a:pPr>
              <a:spcBef>
                <a:spcPts val="1800"/>
              </a:spcBef>
              <a:buClr>
                <a:schemeClr val="tx1"/>
              </a:buClr>
              <a:defRPr/>
            </a:pPr>
            <a:r>
              <a:rPr lang="hu-HU" sz="2400" dirty="0"/>
              <a:t>Az Alaptörvény III. része az államról</a:t>
            </a:r>
          </a:p>
          <a:p>
            <a:pPr>
              <a:spcBef>
                <a:spcPts val="1800"/>
              </a:spcBef>
              <a:buClr>
                <a:schemeClr val="tx1"/>
              </a:buClr>
              <a:defRPr/>
            </a:pPr>
            <a:r>
              <a:rPr lang="hu-HU" sz="2400" dirty="0"/>
              <a:t>A Nemzeti Hitvallás és az Alapvetés államot érintő tételei </a:t>
            </a:r>
          </a:p>
          <a:p>
            <a:pPr>
              <a:spcBef>
                <a:spcPts val="1800"/>
              </a:spcBef>
              <a:buClr>
                <a:schemeClr val="tx1"/>
              </a:buClr>
              <a:defRPr/>
            </a:pPr>
            <a:r>
              <a:rPr lang="hu-HU" sz="2400" dirty="0"/>
              <a:t>Szolgáló állam</a:t>
            </a:r>
          </a:p>
          <a:p>
            <a:pPr>
              <a:spcBef>
                <a:spcPts val="1800"/>
              </a:spcBef>
              <a:buClr>
                <a:schemeClr val="tx1"/>
              </a:buClr>
              <a:defRPr/>
            </a:pPr>
            <a:r>
              <a:rPr lang="hu-HU" sz="2400" dirty="0"/>
              <a:t>Demokratikus jogállam</a:t>
            </a:r>
          </a:p>
          <a:p>
            <a:pPr>
              <a:spcBef>
                <a:spcPts val="1800"/>
              </a:spcBef>
              <a:buClr>
                <a:schemeClr val="tx1"/>
              </a:buClr>
              <a:defRPr/>
            </a:pPr>
            <a:r>
              <a:rPr lang="hu-HU" sz="2400" dirty="0"/>
              <a:t>Hatalommegosztás</a:t>
            </a:r>
          </a:p>
        </p:txBody>
      </p:sp>
    </p:spTree>
    <p:extLst>
      <p:ext uri="{BB962C8B-B14F-4D97-AF65-F5344CB8AC3E}">
        <p14:creationId xmlns:p14="http://schemas.microsoft.com/office/powerpoint/2010/main" val="17485790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774826" y="248194"/>
            <a:ext cx="8446318" cy="1059174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hu-HU" sz="3200" dirty="0">
                <a:solidFill>
                  <a:srgbClr val="C00000"/>
                </a:solidFill>
              </a:rPr>
              <a:t>Az Országgyűlés általános jellemzői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1774826" y="1557338"/>
            <a:ext cx="8569325" cy="4525962"/>
          </a:xfrm>
        </p:spPr>
        <p:txBody>
          <a:bodyPr rtlCol="0">
            <a:normAutofit/>
          </a:bodyPr>
          <a:lstStyle/>
          <a:p>
            <a:pPr marL="571500" indent="-457200">
              <a:defRPr/>
            </a:pPr>
            <a:endParaRPr lang="hu-HU" sz="2400" dirty="0"/>
          </a:p>
          <a:p>
            <a:pPr>
              <a:spcBef>
                <a:spcPts val="1800"/>
              </a:spcBef>
              <a:buClr>
                <a:schemeClr val="tx1"/>
              </a:buClr>
              <a:defRPr/>
            </a:pPr>
            <a:r>
              <a:rPr lang="hu-HU" sz="2400" dirty="0"/>
              <a:t>Törvényhozó országgyűlés (</a:t>
            </a:r>
            <a:r>
              <a:rPr lang="hu-HU" sz="2400" dirty="0" err="1"/>
              <a:t>parlamentum</a:t>
            </a:r>
            <a:r>
              <a:rPr lang="hu-HU" sz="2400" dirty="0"/>
              <a:t> </a:t>
            </a:r>
            <a:r>
              <a:rPr lang="hu-HU" sz="2400" dirty="0" err="1"/>
              <a:t>generale</a:t>
            </a:r>
            <a:r>
              <a:rPr lang="hu-HU" sz="2400" dirty="0"/>
              <a:t>)</a:t>
            </a:r>
          </a:p>
          <a:p>
            <a:pPr>
              <a:spcBef>
                <a:spcPts val="1800"/>
              </a:spcBef>
              <a:buClr>
                <a:schemeClr val="tx1"/>
              </a:buClr>
              <a:defRPr/>
            </a:pPr>
            <a:r>
              <a:rPr lang="hu-HU" sz="2400" dirty="0"/>
              <a:t>Két kamara – egy kamara</a:t>
            </a:r>
          </a:p>
          <a:p>
            <a:pPr>
              <a:spcBef>
                <a:spcPts val="1800"/>
              </a:spcBef>
              <a:buClr>
                <a:schemeClr val="tx1"/>
              </a:buClr>
              <a:defRPr/>
            </a:pPr>
            <a:r>
              <a:rPr lang="hu-HU" sz="2400" dirty="0"/>
              <a:t>Parlamentarizmus</a:t>
            </a:r>
          </a:p>
          <a:p>
            <a:pPr>
              <a:spcBef>
                <a:spcPts val="1800"/>
              </a:spcBef>
              <a:buClr>
                <a:schemeClr val="tx1"/>
              </a:buClr>
              <a:defRPr/>
            </a:pPr>
            <a:r>
              <a:rPr lang="hu-HU" sz="2400" dirty="0"/>
              <a:t>Legfőbb népképviseleti szerv</a:t>
            </a:r>
          </a:p>
          <a:p>
            <a:pPr>
              <a:spcBef>
                <a:spcPts val="1800"/>
              </a:spcBef>
              <a:buClr>
                <a:schemeClr val="tx1"/>
              </a:buClr>
              <a:defRPr/>
            </a:pPr>
            <a:endParaRPr lang="hu-HU" sz="2400" dirty="0"/>
          </a:p>
          <a:p>
            <a:pPr>
              <a:spcBef>
                <a:spcPts val="1800"/>
              </a:spcBef>
              <a:buClr>
                <a:schemeClr val="tx1"/>
              </a:buClr>
              <a:defRPr/>
            </a:pPr>
            <a:r>
              <a:rPr lang="hu-HU" sz="2400" dirty="0"/>
              <a:t>Házszabályi rendelkezések – törvényi és határozati formában</a:t>
            </a:r>
            <a:endParaRPr lang="hu-HU" sz="1800" dirty="0"/>
          </a:p>
        </p:txBody>
      </p:sp>
    </p:spTree>
    <p:extLst>
      <p:ext uri="{BB962C8B-B14F-4D97-AF65-F5344CB8AC3E}">
        <p14:creationId xmlns:p14="http://schemas.microsoft.com/office/powerpoint/2010/main" val="138494049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1544" y="248193"/>
            <a:ext cx="8229600" cy="1236591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hu-HU" sz="3600" dirty="0">
                <a:solidFill>
                  <a:srgbClr val="C00000"/>
                </a:solidFill>
              </a:rPr>
              <a:t>Az Országgyűlés funkciói, </a:t>
            </a:r>
            <a:br>
              <a:rPr lang="hu-HU" sz="3600" dirty="0">
                <a:solidFill>
                  <a:srgbClr val="C00000"/>
                </a:solidFill>
              </a:rPr>
            </a:br>
            <a:r>
              <a:rPr lang="hu-HU" sz="3600" dirty="0">
                <a:solidFill>
                  <a:srgbClr val="C00000"/>
                </a:solidFill>
              </a:rPr>
              <a:t>feladat- és hatáskörei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2135188" y="1484784"/>
            <a:ext cx="8229600" cy="4525962"/>
          </a:xfrm>
        </p:spPr>
        <p:txBody>
          <a:bodyPr rtlCol="0">
            <a:noAutofit/>
          </a:bodyPr>
          <a:lstStyle/>
          <a:p>
            <a:pPr>
              <a:spcBef>
                <a:spcPts val="600"/>
              </a:spcBef>
              <a:buClr>
                <a:schemeClr val="tx1"/>
              </a:buClr>
              <a:defRPr/>
            </a:pPr>
            <a:r>
              <a:rPr lang="hu-HU" sz="2400" b="1" i="1" dirty="0"/>
              <a:t>Fő funkciók: </a:t>
            </a:r>
          </a:p>
          <a:p>
            <a:pPr marL="0" indent="0">
              <a:spcBef>
                <a:spcPts val="600"/>
              </a:spcBef>
              <a:buClr>
                <a:schemeClr val="tx1"/>
              </a:buClr>
              <a:buNone/>
              <a:defRPr/>
            </a:pPr>
            <a:r>
              <a:rPr lang="hu-HU" sz="2400" dirty="0"/>
              <a:t>     –  </a:t>
            </a:r>
            <a:r>
              <a:rPr lang="hu-HU" sz="2200" dirty="0"/>
              <a:t>törvényhozás </a:t>
            </a:r>
          </a:p>
          <a:p>
            <a:pPr marL="0" indent="0">
              <a:spcBef>
                <a:spcPts val="600"/>
              </a:spcBef>
              <a:buClr>
                <a:schemeClr val="tx1"/>
              </a:buClr>
              <a:buNone/>
              <a:defRPr/>
            </a:pPr>
            <a:r>
              <a:rPr lang="hu-HU" sz="2200" dirty="0"/>
              <a:t>      –  ellenőrzés </a:t>
            </a:r>
          </a:p>
          <a:p>
            <a:pPr marL="0" indent="0">
              <a:spcBef>
                <a:spcPts val="600"/>
              </a:spcBef>
              <a:buClr>
                <a:schemeClr val="tx1"/>
              </a:buClr>
              <a:buNone/>
              <a:defRPr/>
            </a:pPr>
            <a:r>
              <a:rPr lang="hu-HU" sz="2200" dirty="0"/>
              <a:t>      –  szervezeti, személyi döntések meghozatala</a:t>
            </a:r>
          </a:p>
          <a:p>
            <a:pPr>
              <a:lnSpc>
                <a:spcPct val="120000"/>
              </a:lnSpc>
              <a:spcBef>
                <a:spcPts val="600"/>
              </a:spcBef>
              <a:buClr>
                <a:schemeClr val="tx1"/>
              </a:buClr>
              <a:defRPr/>
            </a:pPr>
            <a:r>
              <a:rPr lang="hu-HU" sz="2400" b="1" i="1" dirty="0"/>
              <a:t>Feladat- és hatáskörök:</a:t>
            </a:r>
          </a:p>
          <a:p>
            <a:pPr lvl="1">
              <a:spcBef>
                <a:spcPts val="600"/>
              </a:spcBef>
              <a:buClr>
                <a:schemeClr val="tx1"/>
              </a:buClr>
              <a:defRPr/>
            </a:pPr>
            <a:r>
              <a:rPr lang="hu-HU" sz="2200" dirty="0"/>
              <a:t>alkotmányozás</a:t>
            </a:r>
          </a:p>
          <a:p>
            <a:pPr lvl="1">
              <a:spcBef>
                <a:spcPts val="600"/>
              </a:spcBef>
              <a:buClr>
                <a:schemeClr val="tx1"/>
              </a:buClr>
              <a:defRPr/>
            </a:pPr>
            <a:r>
              <a:rPr lang="hu-HU" sz="2200" dirty="0"/>
              <a:t>törvényalkotás</a:t>
            </a:r>
          </a:p>
          <a:p>
            <a:pPr lvl="1">
              <a:spcBef>
                <a:spcPts val="600"/>
              </a:spcBef>
              <a:buClr>
                <a:schemeClr val="tx1"/>
              </a:buClr>
              <a:defRPr/>
            </a:pPr>
            <a:r>
              <a:rPr lang="hu-HU" sz="2200" dirty="0"/>
              <a:t>költségvetés</a:t>
            </a:r>
          </a:p>
          <a:p>
            <a:pPr lvl="1">
              <a:spcBef>
                <a:spcPts val="600"/>
              </a:spcBef>
              <a:buClr>
                <a:schemeClr val="tx1"/>
              </a:buClr>
              <a:defRPr/>
            </a:pPr>
            <a:r>
              <a:rPr lang="hu-HU" sz="2200" dirty="0"/>
              <a:t>nemzetközi szerződések</a:t>
            </a:r>
          </a:p>
          <a:p>
            <a:pPr lvl="1">
              <a:spcBef>
                <a:spcPts val="600"/>
              </a:spcBef>
              <a:buClr>
                <a:schemeClr val="tx1"/>
              </a:buClr>
              <a:defRPr/>
            </a:pPr>
            <a:r>
              <a:rPr lang="hu-HU" sz="2200" dirty="0"/>
              <a:t>közjogi tisztségviselők megválasztása</a:t>
            </a:r>
          </a:p>
          <a:p>
            <a:pPr lvl="1">
              <a:spcBef>
                <a:spcPts val="600"/>
              </a:spcBef>
              <a:buClr>
                <a:schemeClr val="tx1"/>
              </a:buClr>
              <a:defRPr/>
            </a:pPr>
            <a:r>
              <a:rPr lang="hu-HU" sz="2200" dirty="0"/>
              <a:t>miniszterelnök megválasztása</a:t>
            </a:r>
          </a:p>
          <a:p>
            <a:pPr lvl="1">
              <a:spcBef>
                <a:spcPts val="600"/>
              </a:spcBef>
              <a:buClr>
                <a:schemeClr val="tx1"/>
              </a:buClr>
              <a:defRPr/>
            </a:pPr>
            <a:r>
              <a:rPr lang="hu-HU" sz="2200" dirty="0"/>
              <a:t>bizalom megadása és megvonása</a:t>
            </a:r>
          </a:p>
          <a:p>
            <a:pPr lvl="1">
              <a:spcBef>
                <a:spcPts val="1800"/>
              </a:spcBef>
              <a:buClr>
                <a:schemeClr val="tx1"/>
              </a:buClr>
              <a:defRPr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37349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288" y="116632"/>
            <a:ext cx="8229600" cy="11430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hu-HU" b="1" dirty="0">
                <a:solidFill>
                  <a:srgbClr val="C00000"/>
                </a:solidFill>
                <a:cs typeface="Times New Roman" panose="02020603050405020304" pitchFamily="18" charset="0"/>
              </a:rPr>
              <a:t>Magyarország Alaptörvénye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752600"/>
            <a:ext cx="8229600" cy="4504509"/>
          </a:xfrm>
        </p:spPr>
        <p:txBody>
          <a:bodyPr rtlCol="0">
            <a:noAutofit/>
          </a:bodyPr>
          <a:lstStyle/>
          <a:p>
            <a:pPr>
              <a:lnSpc>
                <a:spcPct val="80000"/>
              </a:lnSpc>
              <a:buNone/>
              <a:defRPr/>
            </a:pPr>
            <a:r>
              <a:rPr lang="hu-HU" sz="2400" b="1" dirty="0">
                <a:latin typeface="+mj-lt"/>
                <a:cs typeface="Times New Roman" panose="02020603050405020304" pitchFamily="18" charset="0"/>
              </a:rPr>
              <a:t>Az ország alaptörvénye</a:t>
            </a:r>
          </a:p>
          <a:p>
            <a:pPr>
              <a:lnSpc>
                <a:spcPct val="80000"/>
              </a:lnSpc>
              <a:buNone/>
              <a:defRPr/>
            </a:pPr>
            <a:endParaRPr lang="hu-HU" sz="2400" dirty="0">
              <a:latin typeface="+mj-lt"/>
              <a:cs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  <a:buClr>
                <a:schemeClr val="tx1"/>
              </a:buClr>
              <a:buNone/>
              <a:defRPr/>
            </a:pPr>
            <a:r>
              <a:rPr lang="hu-HU" sz="2400" b="1" dirty="0">
                <a:latin typeface="+mj-lt"/>
                <a:cs typeface="Times New Roman" panose="02020603050405020304" pitchFamily="18" charset="0"/>
              </a:rPr>
              <a:t>Formai szempontból:</a:t>
            </a:r>
          </a:p>
          <a:p>
            <a:pPr marL="697230" lvl="1" indent="-342900">
              <a:lnSpc>
                <a:spcPct val="80000"/>
              </a:lnSpc>
              <a:buClr>
                <a:schemeClr val="tx1"/>
              </a:buClr>
              <a:defRPr/>
            </a:pPr>
            <a:r>
              <a:rPr lang="hu-HU" dirty="0">
                <a:latin typeface="+mj-lt"/>
                <a:cs typeface="Times New Roman" panose="02020603050405020304" pitchFamily="18" charset="0"/>
              </a:rPr>
              <a:t>sajátos eljárási rendben alkotják</a:t>
            </a:r>
          </a:p>
          <a:p>
            <a:pPr marL="697230" lvl="1" indent="-342900">
              <a:lnSpc>
                <a:spcPct val="80000"/>
              </a:lnSpc>
              <a:buClr>
                <a:schemeClr val="tx1"/>
              </a:buClr>
              <a:defRPr/>
            </a:pPr>
            <a:r>
              <a:rPr lang="hu-HU" dirty="0">
                <a:latin typeface="+mj-lt"/>
                <a:cs typeface="Times New Roman" panose="02020603050405020304" pitchFamily="18" charset="0"/>
              </a:rPr>
              <a:t>a jogforrási rendszer csúcsán helyezkedik el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None/>
              <a:defRPr/>
            </a:pPr>
            <a:endParaRPr lang="hu-HU" sz="2400" dirty="0">
              <a:latin typeface="+mj-lt"/>
              <a:cs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  <a:buClr>
                <a:schemeClr val="tx1"/>
              </a:buClr>
              <a:buNone/>
              <a:defRPr/>
            </a:pPr>
            <a:r>
              <a:rPr lang="hu-HU" sz="2400" b="1" dirty="0">
                <a:latin typeface="+mj-lt"/>
                <a:cs typeface="Times New Roman" panose="02020603050405020304" pitchFamily="18" charset="0"/>
              </a:rPr>
              <a:t>Tartalmi szempontból:</a:t>
            </a:r>
          </a:p>
          <a:p>
            <a:pPr marL="697230" lvl="1" indent="-342900">
              <a:lnSpc>
                <a:spcPct val="80000"/>
              </a:lnSpc>
              <a:buClr>
                <a:schemeClr val="tx1"/>
              </a:buClr>
              <a:defRPr/>
            </a:pPr>
            <a:r>
              <a:rPr lang="hu-HU" dirty="0">
                <a:latin typeface="+mj-lt"/>
                <a:cs typeface="Times New Roman" panose="02020603050405020304" pitchFamily="18" charset="0"/>
              </a:rPr>
              <a:t>az állam legfontosabb szerveire vonatkozó legfontosabb szabályok,</a:t>
            </a:r>
          </a:p>
          <a:p>
            <a:pPr marL="697230" lvl="1" indent="-342900">
              <a:lnSpc>
                <a:spcPct val="80000"/>
              </a:lnSpc>
              <a:buClr>
                <a:schemeClr val="tx1"/>
              </a:buClr>
              <a:defRPr/>
            </a:pPr>
            <a:r>
              <a:rPr lang="hu-HU" dirty="0">
                <a:latin typeface="+mj-lt"/>
                <a:cs typeface="Times New Roman" panose="02020603050405020304" pitchFamily="18" charset="0"/>
              </a:rPr>
              <a:t>biztosítja az államszervezet legitimációját, </a:t>
            </a:r>
          </a:p>
          <a:p>
            <a:pPr marL="697230" lvl="1" indent="-342900">
              <a:lnSpc>
                <a:spcPct val="80000"/>
              </a:lnSpc>
              <a:buClr>
                <a:schemeClr val="tx1"/>
              </a:buClr>
              <a:defRPr/>
            </a:pPr>
            <a:r>
              <a:rPr lang="hu-HU" dirty="0">
                <a:latin typeface="+mj-lt"/>
                <a:cs typeface="Times New Roman" panose="02020603050405020304" pitchFamily="18" charset="0"/>
              </a:rPr>
              <a:t>az alkotmányosság elvei</a:t>
            </a:r>
          </a:p>
          <a:p>
            <a:pPr marL="697230" lvl="1" indent="-342900">
              <a:lnSpc>
                <a:spcPct val="80000"/>
              </a:lnSpc>
              <a:buClr>
                <a:schemeClr val="tx1"/>
              </a:buClr>
              <a:defRPr/>
            </a:pPr>
            <a:r>
              <a:rPr lang="hu-HU" dirty="0">
                <a:latin typeface="+mj-lt"/>
                <a:cs typeface="Times New Roman" panose="02020603050405020304" pitchFamily="18" charset="0"/>
              </a:rPr>
              <a:t>Politikai tartalom</a:t>
            </a:r>
          </a:p>
        </p:txBody>
      </p:sp>
    </p:spTree>
    <p:extLst>
      <p:ext uri="{BB962C8B-B14F-4D97-AF65-F5344CB8AC3E}">
        <p14:creationId xmlns:p14="http://schemas.microsoft.com/office/powerpoint/2010/main" val="372751155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ím 1"/>
          <p:cNvSpPr>
            <a:spLocks noGrp="1"/>
          </p:cNvSpPr>
          <p:nvPr>
            <p:ph type="title"/>
          </p:nvPr>
        </p:nvSpPr>
        <p:spPr>
          <a:xfrm>
            <a:off x="1991544" y="248193"/>
            <a:ext cx="8229600" cy="1352007"/>
          </a:xfrm>
        </p:spPr>
        <p:txBody>
          <a:bodyPr>
            <a:normAutofit/>
          </a:bodyPr>
          <a:lstStyle/>
          <a:p>
            <a:pPr eaLnBrk="1" hangingPunct="1"/>
            <a:r>
              <a:rPr lang="hu-HU" altLang="hu-HU" sz="3600" dirty="0">
                <a:solidFill>
                  <a:srgbClr val="C00000"/>
                </a:solidFill>
              </a:rPr>
              <a:t>Az Országgyűlés funkciói, </a:t>
            </a:r>
            <a:br>
              <a:rPr lang="hu-HU" altLang="hu-HU" sz="3600" dirty="0">
                <a:solidFill>
                  <a:srgbClr val="C00000"/>
                </a:solidFill>
              </a:rPr>
            </a:br>
            <a:r>
              <a:rPr lang="hu-HU" altLang="hu-HU" sz="3600" dirty="0">
                <a:solidFill>
                  <a:srgbClr val="C00000"/>
                </a:solidFill>
              </a:rPr>
              <a:t>feladat- és hatáskörei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75520" y="1600200"/>
            <a:ext cx="8712968" cy="4997152"/>
          </a:xfrm>
        </p:spPr>
        <p:txBody>
          <a:bodyPr>
            <a:normAutofit fontScale="92500" lnSpcReduction="10000"/>
          </a:bodyPr>
          <a:lstStyle/>
          <a:p>
            <a:pPr lvl="1">
              <a:lnSpc>
                <a:spcPct val="80000"/>
              </a:lnSpc>
              <a:spcBef>
                <a:spcPts val="1200"/>
              </a:spcBef>
              <a:buClr>
                <a:prstClr val="black"/>
              </a:buClr>
              <a:defRPr/>
            </a:pPr>
            <a:r>
              <a:rPr lang="hu-HU" sz="2600" dirty="0">
                <a:solidFill>
                  <a:prstClr val="black"/>
                </a:solidFill>
              </a:rPr>
              <a:t>alaptörvény-ellenesen működő képviselő-testület feloszlatása</a:t>
            </a:r>
          </a:p>
          <a:p>
            <a:pPr lvl="1">
              <a:lnSpc>
                <a:spcPct val="80000"/>
              </a:lnSpc>
              <a:spcBef>
                <a:spcPts val="1200"/>
              </a:spcBef>
              <a:buClr>
                <a:prstClr val="black"/>
              </a:buClr>
              <a:defRPr/>
            </a:pPr>
            <a:r>
              <a:rPr lang="hu-HU" sz="2600" dirty="0">
                <a:solidFill>
                  <a:prstClr val="black"/>
                </a:solidFill>
              </a:rPr>
              <a:t>dönt a hadiállapotról és a békekötésről</a:t>
            </a:r>
          </a:p>
          <a:p>
            <a:pPr lvl="1">
              <a:lnSpc>
                <a:spcPct val="80000"/>
              </a:lnSpc>
              <a:spcBef>
                <a:spcPts val="1200"/>
              </a:spcBef>
              <a:buClr>
                <a:prstClr val="black"/>
              </a:buClr>
              <a:defRPr/>
            </a:pPr>
            <a:r>
              <a:rPr lang="hu-HU" sz="2600" dirty="0">
                <a:solidFill>
                  <a:prstClr val="black"/>
                </a:solidFill>
              </a:rPr>
              <a:t>különleges jogrend bevezetése</a:t>
            </a:r>
          </a:p>
          <a:p>
            <a:pPr lvl="1">
              <a:lnSpc>
                <a:spcPct val="80000"/>
              </a:lnSpc>
              <a:spcBef>
                <a:spcPts val="1200"/>
              </a:spcBef>
              <a:buClr>
                <a:prstClr val="black"/>
              </a:buClr>
              <a:defRPr/>
            </a:pPr>
            <a:r>
              <a:rPr lang="hu-HU" sz="2600" dirty="0">
                <a:solidFill>
                  <a:prstClr val="black"/>
                </a:solidFill>
              </a:rPr>
              <a:t>dönt katonai műveletekben való részvételről</a:t>
            </a:r>
          </a:p>
          <a:p>
            <a:pPr lvl="1">
              <a:lnSpc>
                <a:spcPct val="80000"/>
              </a:lnSpc>
              <a:spcBef>
                <a:spcPts val="1200"/>
              </a:spcBef>
              <a:buClr>
                <a:prstClr val="black"/>
              </a:buClr>
              <a:defRPr/>
            </a:pPr>
            <a:r>
              <a:rPr lang="hu-HU" sz="2600" dirty="0">
                <a:solidFill>
                  <a:prstClr val="black"/>
                </a:solidFill>
              </a:rPr>
              <a:t>közkegyelmet gyakorol</a:t>
            </a:r>
          </a:p>
          <a:p>
            <a:pPr lvl="1">
              <a:lnSpc>
                <a:spcPct val="80000"/>
              </a:lnSpc>
              <a:spcBef>
                <a:spcPts val="1200"/>
              </a:spcBef>
              <a:buClr>
                <a:prstClr val="black"/>
              </a:buClr>
              <a:defRPr/>
            </a:pPr>
            <a:r>
              <a:rPr lang="hu-HU" sz="2600" dirty="0">
                <a:solidFill>
                  <a:prstClr val="black"/>
                </a:solidFill>
              </a:rPr>
              <a:t>országos népszavazást rendelhet el</a:t>
            </a:r>
          </a:p>
          <a:p>
            <a:pPr lvl="1">
              <a:lnSpc>
                <a:spcPct val="80000"/>
              </a:lnSpc>
              <a:spcBef>
                <a:spcPts val="1200"/>
              </a:spcBef>
              <a:buClr>
                <a:prstClr val="black"/>
              </a:buClr>
              <a:defRPr/>
            </a:pPr>
            <a:r>
              <a:rPr lang="hu-HU" sz="2600" dirty="0">
                <a:solidFill>
                  <a:prstClr val="black"/>
                </a:solidFill>
              </a:rPr>
              <a:t>köztársasági elnök felelősségre vonási eljárásának megindítása</a:t>
            </a:r>
          </a:p>
          <a:p>
            <a:pPr lvl="1">
              <a:lnSpc>
                <a:spcPct val="80000"/>
              </a:lnSpc>
              <a:spcBef>
                <a:spcPts val="1200"/>
              </a:spcBef>
              <a:buClr>
                <a:prstClr val="black"/>
              </a:buClr>
              <a:defRPr/>
            </a:pPr>
            <a:r>
              <a:rPr lang="hu-HU" sz="2600" dirty="0">
                <a:solidFill>
                  <a:prstClr val="black"/>
                </a:solidFill>
              </a:rPr>
              <a:t>területszervezés</a:t>
            </a:r>
          </a:p>
          <a:p>
            <a:pPr lvl="1">
              <a:lnSpc>
                <a:spcPct val="80000"/>
              </a:lnSpc>
              <a:spcBef>
                <a:spcPts val="1200"/>
              </a:spcBef>
              <a:buClr>
                <a:prstClr val="black"/>
              </a:buClr>
              <a:defRPr/>
            </a:pPr>
            <a:r>
              <a:rPr lang="hu-HU" sz="2600" dirty="0">
                <a:solidFill>
                  <a:prstClr val="black"/>
                </a:solidFill>
              </a:rPr>
              <a:t>minisztériumok felsorolása</a:t>
            </a:r>
          </a:p>
          <a:p>
            <a:pPr lvl="1">
              <a:lnSpc>
                <a:spcPct val="80000"/>
              </a:lnSpc>
              <a:spcBef>
                <a:spcPts val="1200"/>
              </a:spcBef>
              <a:buClr>
                <a:prstClr val="black"/>
              </a:buClr>
              <a:defRPr/>
            </a:pPr>
            <a:r>
              <a:rPr lang="hu-HU" sz="2600" dirty="0">
                <a:solidFill>
                  <a:prstClr val="black"/>
                </a:solidFill>
              </a:rPr>
              <a:t>állami intézmények vezetőinek megválasztása</a:t>
            </a:r>
          </a:p>
          <a:p>
            <a:pPr lvl="1">
              <a:lnSpc>
                <a:spcPct val="80000"/>
              </a:lnSpc>
              <a:spcBef>
                <a:spcPts val="1200"/>
              </a:spcBef>
              <a:buClr>
                <a:prstClr val="black"/>
              </a:buClr>
              <a:defRPr/>
            </a:pPr>
            <a:r>
              <a:rPr lang="hu-HU" sz="2600" dirty="0">
                <a:solidFill>
                  <a:prstClr val="black"/>
                </a:solidFill>
              </a:rPr>
              <a:t>állásfoglalás európai uniós ügyekben</a:t>
            </a:r>
          </a:p>
          <a:p>
            <a:pPr eaLnBrk="1" hangingPunct="1">
              <a:buFont typeface="Arial" charset="0"/>
              <a:buChar char="•"/>
              <a:defRPr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85419415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91544" y="116632"/>
            <a:ext cx="8229600" cy="114300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hu-HU" sz="3600" dirty="0">
                <a:solidFill>
                  <a:srgbClr val="C00000"/>
                </a:solidFill>
              </a:rPr>
              <a:t>Az Országgyűlés megbízatása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2135188" y="1557338"/>
            <a:ext cx="8229600" cy="4525962"/>
          </a:xfrm>
        </p:spPr>
        <p:txBody>
          <a:bodyPr rtlCol="0">
            <a:normAutofit/>
          </a:bodyPr>
          <a:lstStyle/>
          <a:p>
            <a:pPr>
              <a:spcBef>
                <a:spcPts val="1800"/>
              </a:spcBef>
              <a:buClr>
                <a:schemeClr val="tx1"/>
              </a:buClr>
              <a:defRPr/>
            </a:pPr>
            <a:r>
              <a:rPr lang="hu-HU" sz="2400" b="1" i="1" dirty="0"/>
              <a:t>Megbízatás kezdete:</a:t>
            </a:r>
          </a:p>
          <a:p>
            <a:pPr marL="697230" lvl="1" indent="-342900">
              <a:buClr>
                <a:schemeClr val="tx1"/>
              </a:buClr>
              <a:defRPr/>
            </a:pPr>
            <a:r>
              <a:rPr lang="hu-HU" dirty="0"/>
              <a:t>Alakuló üléssel</a:t>
            </a:r>
          </a:p>
          <a:p>
            <a:pPr>
              <a:spcBef>
                <a:spcPts val="1800"/>
              </a:spcBef>
              <a:buClr>
                <a:schemeClr val="tx1"/>
              </a:buClr>
              <a:defRPr/>
            </a:pPr>
            <a:r>
              <a:rPr lang="hu-HU" sz="2400" b="1" i="1" dirty="0"/>
              <a:t>Megbízatás megszűnése:</a:t>
            </a:r>
          </a:p>
          <a:p>
            <a:pPr marL="697230" lvl="1" indent="-342900">
              <a:buClr>
                <a:schemeClr val="tx1"/>
              </a:buClr>
              <a:defRPr/>
            </a:pPr>
            <a:r>
              <a:rPr lang="hu-HU" dirty="0"/>
              <a:t>Új (következő) Országgyűlés alakuló ülésével</a:t>
            </a:r>
          </a:p>
          <a:p>
            <a:pPr marL="697230" lvl="1" indent="-342900">
              <a:buClr>
                <a:schemeClr val="tx1"/>
              </a:buClr>
              <a:defRPr/>
            </a:pPr>
            <a:endParaRPr lang="hu-HU" dirty="0"/>
          </a:p>
          <a:p>
            <a:pPr marL="297180">
              <a:buClr>
                <a:schemeClr val="tx1"/>
              </a:buClr>
              <a:defRPr/>
            </a:pPr>
            <a:r>
              <a:rPr lang="hu-HU" sz="2400" b="1" i="1" dirty="0"/>
              <a:t>Választások kiírásának okai:</a:t>
            </a:r>
          </a:p>
          <a:p>
            <a:pPr marL="697230" lvl="1">
              <a:buClr>
                <a:schemeClr val="tx1"/>
              </a:buClr>
              <a:defRPr/>
            </a:pPr>
            <a:r>
              <a:rPr lang="hu-HU" dirty="0"/>
              <a:t>A kb. négyéves megbízatási idő letelte</a:t>
            </a:r>
          </a:p>
          <a:p>
            <a:pPr marL="697230" lvl="1">
              <a:buClr>
                <a:schemeClr val="tx1"/>
              </a:buClr>
              <a:defRPr/>
            </a:pPr>
            <a:r>
              <a:rPr lang="hu-HU" dirty="0"/>
              <a:t>Feloszlás (OGY saját döntése)</a:t>
            </a:r>
          </a:p>
          <a:p>
            <a:pPr marL="697230" lvl="1">
              <a:buClr>
                <a:schemeClr val="tx1"/>
              </a:buClr>
              <a:defRPr/>
            </a:pPr>
            <a:r>
              <a:rPr lang="hu-HU" dirty="0"/>
              <a:t>Feloszlatása (köztársasági elnök által)</a:t>
            </a:r>
          </a:p>
        </p:txBody>
      </p:sp>
    </p:spTree>
    <p:extLst>
      <p:ext uri="{BB962C8B-B14F-4D97-AF65-F5344CB8AC3E}">
        <p14:creationId xmlns:p14="http://schemas.microsoft.com/office/powerpoint/2010/main" val="124478148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991544" y="326570"/>
            <a:ext cx="8229600" cy="1097281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hu-HU" sz="3600" dirty="0">
                <a:solidFill>
                  <a:srgbClr val="C00000"/>
                </a:solidFill>
              </a:rPr>
              <a:t>Az Országgyűlési képviselők </a:t>
            </a:r>
            <a:br>
              <a:rPr lang="hu-HU" sz="3600" dirty="0">
                <a:solidFill>
                  <a:srgbClr val="C00000"/>
                </a:solidFill>
              </a:rPr>
            </a:br>
            <a:r>
              <a:rPr lang="hu-HU" sz="3600" dirty="0">
                <a:solidFill>
                  <a:srgbClr val="C00000"/>
                </a:solidFill>
              </a:rPr>
              <a:t>jogállása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sz="half" idx="2"/>
          </p:nvPr>
        </p:nvSpPr>
        <p:spPr>
          <a:xfrm>
            <a:off x="1789757" y="1245635"/>
            <a:ext cx="9234557" cy="5112568"/>
          </a:xfrm>
        </p:spPr>
        <p:txBody>
          <a:bodyPr rtlCol="0">
            <a:normAutofit fontScale="25000" lnSpcReduction="20000"/>
          </a:bodyPr>
          <a:lstStyle/>
          <a:p>
            <a:pPr>
              <a:defRPr/>
            </a:pPr>
            <a:endParaRPr lang="hu-HU" sz="2000" dirty="0"/>
          </a:p>
          <a:p>
            <a:pPr marL="538163" indent="-427038">
              <a:spcBef>
                <a:spcPts val="1200"/>
              </a:spcBef>
              <a:buClr>
                <a:schemeClr val="tx1"/>
              </a:buClr>
              <a:defRPr/>
            </a:pPr>
            <a:r>
              <a:rPr lang="hu-HU" sz="8000" b="1" i="1" dirty="0"/>
              <a:t>Egyenlő jogok (mandátum egyenlősége)</a:t>
            </a:r>
          </a:p>
          <a:p>
            <a:pPr marL="538163" indent="-427038">
              <a:spcBef>
                <a:spcPts val="1200"/>
              </a:spcBef>
              <a:buClr>
                <a:schemeClr val="tx1"/>
              </a:buClr>
              <a:defRPr/>
            </a:pPr>
            <a:r>
              <a:rPr lang="hu-HU" sz="8000" b="1" i="1" dirty="0"/>
              <a:t>Függetlenség (szabad mandátum elve)</a:t>
            </a:r>
          </a:p>
          <a:p>
            <a:pPr marL="938213" lvl="1" indent="-427038">
              <a:spcBef>
                <a:spcPts val="1200"/>
              </a:spcBef>
              <a:buClr>
                <a:schemeClr val="tx1"/>
              </a:buClr>
              <a:defRPr/>
            </a:pPr>
            <a:r>
              <a:rPr lang="hu-HU" sz="8000" b="1" dirty="0"/>
              <a:t>Tartalma:</a:t>
            </a:r>
          </a:p>
          <a:p>
            <a:pPr marL="1338263" lvl="2" indent="-427038">
              <a:spcBef>
                <a:spcPts val="1200"/>
              </a:spcBef>
              <a:buClr>
                <a:schemeClr val="tx1"/>
              </a:buClr>
              <a:defRPr/>
            </a:pPr>
            <a:r>
              <a:rPr lang="hu-HU" sz="7200" b="1" i="1" dirty="0"/>
              <a:t>Visszahívhatatlanság</a:t>
            </a:r>
          </a:p>
          <a:p>
            <a:pPr marL="1338263" lvl="2" indent="-427038">
              <a:spcBef>
                <a:spcPts val="1200"/>
              </a:spcBef>
              <a:buClr>
                <a:schemeClr val="tx1"/>
              </a:buClr>
              <a:defRPr/>
            </a:pPr>
            <a:r>
              <a:rPr lang="hu-HU" sz="7200" b="1" i="1" dirty="0"/>
              <a:t>Utasíthatatlanság</a:t>
            </a:r>
          </a:p>
          <a:p>
            <a:pPr marL="938213" lvl="1" indent="-427038">
              <a:spcBef>
                <a:spcPts val="1200"/>
              </a:spcBef>
              <a:buClr>
                <a:schemeClr val="tx1"/>
              </a:buClr>
              <a:defRPr/>
            </a:pPr>
            <a:r>
              <a:rPr lang="hu-HU" sz="8000" b="1" dirty="0"/>
              <a:t>Biztosítékai</a:t>
            </a:r>
          </a:p>
          <a:p>
            <a:pPr marL="1338263" lvl="2" indent="-427038">
              <a:spcBef>
                <a:spcPts val="1200"/>
              </a:spcBef>
              <a:buClr>
                <a:schemeClr val="tx1"/>
              </a:buClr>
              <a:defRPr/>
            </a:pPr>
            <a:r>
              <a:rPr lang="hu-HU" sz="7200" b="1" i="1" dirty="0"/>
              <a:t>Mentelmi jog</a:t>
            </a:r>
          </a:p>
          <a:p>
            <a:pPr marL="1912938" lvl="4" indent="-342900">
              <a:spcBef>
                <a:spcPts val="1200"/>
              </a:spcBef>
              <a:buClr>
                <a:schemeClr val="tx1"/>
              </a:buClr>
              <a:buFont typeface="Times New Roman" panose="02020603050405020304" pitchFamily="18" charset="0"/>
              <a:buChar char="-"/>
              <a:defRPr/>
            </a:pPr>
            <a:r>
              <a:rPr lang="hu-HU" sz="7200" dirty="0"/>
              <a:t>felelősség-mentesség (</a:t>
            </a:r>
            <a:r>
              <a:rPr lang="hu-HU" sz="7200" dirty="0" err="1"/>
              <a:t>immunitas</a:t>
            </a:r>
            <a:r>
              <a:rPr lang="hu-HU" sz="7200" dirty="0"/>
              <a:t>)</a:t>
            </a:r>
          </a:p>
          <a:p>
            <a:pPr marL="1912938" lvl="4" indent="-342900">
              <a:spcBef>
                <a:spcPts val="1200"/>
              </a:spcBef>
              <a:buClr>
                <a:schemeClr val="tx1"/>
              </a:buClr>
              <a:buFont typeface="Times New Roman" panose="02020603050405020304" pitchFamily="18" charset="0"/>
              <a:buChar char="-"/>
              <a:defRPr/>
            </a:pPr>
            <a:r>
              <a:rPr lang="hu-HU" sz="7200" dirty="0"/>
              <a:t>sérthetetlenség (</a:t>
            </a:r>
            <a:r>
              <a:rPr lang="hu-HU" sz="7200" dirty="0" err="1"/>
              <a:t>inviolabilitas</a:t>
            </a:r>
            <a:r>
              <a:rPr lang="hu-HU" sz="7200" dirty="0"/>
              <a:t>)</a:t>
            </a:r>
          </a:p>
          <a:p>
            <a:pPr marL="1338263" lvl="2" indent="-427038">
              <a:spcBef>
                <a:spcPts val="1200"/>
              </a:spcBef>
              <a:buClr>
                <a:schemeClr val="tx1"/>
              </a:buClr>
              <a:defRPr/>
            </a:pPr>
            <a:r>
              <a:rPr lang="hu-HU" sz="7200" b="1" i="1" dirty="0"/>
              <a:t>Összeférhetetlenség</a:t>
            </a:r>
          </a:p>
          <a:p>
            <a:pPr marL="1912938" lvl="4" indent="-342900">
              <a:spcBef>
                <a:spcPts val="1200"/>
              </a:spcBef>
              <a:buClr>
                <a:schemeClr val="tx1"/>
              </a:buClr>
              <a:buFont typeface="Times New Roman" panose="02020603050405020304" pitchFamily="18" charset="0"/>
              <a:buChar char="-"/>
              <a:defRPr/>
            </a:pPr>
            <a:r>
              <a:rPr lang="hu-HU" sz="7200" dirty="0"/>
              <a:t>Típusai: hivatali – gazdasági – méltatlansági</a:t>
            </a:r>
          </a:p>
          <a:p>
            <a:pPr marL="1912938" lvl="4" indent="-342900">
              <a:spcBef>
                <a:spcPts val="1200"/>
              </a:spcBef>
              <a:buClr>
                <a:schemeClr val="tx1"/>
              </a:buClr>
              <a:buFont typeface="Times New Roman" panose="02020603050405020304" pitchFamily="18" charset="0"/>
              <a:buChar char="-"/>
              <a:defRPr/>
            </a:pPr>
            <a:r>
              <a:rPr lang="hu-HU" sz="7200" dirty="0"/>
              <a:t>Ellenőrzés: vagyonnyilatkozattételi kötelezettség</a:t>
            </a:r>
          </a:p>
          <a:p>
            <a:pPr marL="1338263" lvl="2" indent="-427038">
              <a:spcBef>
                <a:spcPts val="1200"/>
              </a:spcBef>
              <a:buClr>
                <a:schemeClr val="tx1"/>
              </a:buClr>
              <a:defRPr/>
            </a:pPr>
            <a:r>
              <a:rPr lang="hu-HU" sz="7200" b="1" i="1" dirty="0" smtClean="0"/>
              <a:t>Javadalmazás</a:t>
            </a:r>
          </a:p>
          <a:p>
            <a:pPr marL="1338263" lvl="2" indent="-427038">
              <a:spcBef>
                <a:spcPts val="1200"/>
              </a:spcBef>
              <a:buClr>
                <a:schemeClr val="tx1"/>
              </a:buClr>
              <a:defRPr/>
            </a:pPr>
            <a:r>
              <a:rPr lang="hu-HU" sz="7200" b="1" i="1" dirty="0" smtClean="0"/>
              <a:t>Mandátumidő korlátozása </a:t>
            </a:r>
            <a:r>
              <a:rPr lang="hu-HU" sz="7200" i="1" dirty="0" smtClean="0"/>
              <a:t>(újraválaszthatósági korlát)</a:t>
            </a:r>
            <a:endParaRPr lang="hu-HU" sz="7200" i="1" dirty="0"/>
          </a:p>
          <a:p>
            <a:pPr marL="538163" lvl="1" indent="-427038">
              <a:spcBef>
                <a:spcPts val="1200"/>
              </a:spcBef>
              <a:buClr>
                <a:schemeClr val="tx1"/>
              </a:buClr>
              <a:defRPr/>
            </a:pPr>
            <a:r>
              <a:rPr lang="hu-HU" sz="8000" b="1" i="1" dirty="0"/>
              <a:t>Szószólók jogállása</a:t>
            </a:r>
          </a:p>
          <a:p>
            <a:pPr lvl="1">
              <a:buClr>
                <a:schemeClr val="tx1"/>
              </a:buClr>
              <a:buFont typeface="Wingdings" panose="05000000000000000000" pitchFamily="2" charset="2"/>
              <a:buChar char="q"/>
              <a:defRPr/>
            </a:pPr>
            <a:endParaRPr lang="hu-HU" sz="8000" b="1" dirty="0"/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q"/>
              <a:defRPr/>
            </a:pPr>
            <a:endParaRPr lang="hu-HU" dirty="0"/>
          </a:p>
          <a:p>
            <a:pPr>
              <a:buClr>
                <a:schemeClr val="tx1"/>
              </a:buClr>
              <a:buNone/>
              <a:defRPr/>
            </a:pPr>
            <a:r>
              <a:rPr lang="hu-HU" dirty="0"/>
              <a:t>       </a:t>
            </a:r>
          </a:p>
        </p:txBody>
      </p:sp>
    </p:spTree>
    <p:extLst>
      <p:ext uri="{BB962C8B-B14F-4D97-AF65-F5344CB8AC3E}">
        <p14:creationId xmlns:p14="http://schemas.microsoft.com/office/powerpoint/2010/main" val="175332950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991544" y="116632"/>
            <a:ext cx="8229600" cy="114300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hu-HU" sz="3600" dirty="0">
                <a:solidFill>
                  <a:srgbClr val="C00000"/>
                </a:solidFill>
              </a:rPr>
              <a:t>Az Országgyűlés szervezete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1981201" y="1600201"/>
            <a:ext cx="8507413" cy="4525963"/>
          </a:xfrm>
        </p:spPr>
        <p:txBody>
          <a:bodyPr numCol="2" rtlCol="0">
            <a:noAutofit/>
          </a:bodyPr>
          <a:lstStyle/>
          <a:p>
            <a:pPr>
              <a:buClr>
                <a:schemeClr val="tx1"/>
              </a:buClr>
              <a:defRPr/>
            </a:pPr>
            <a:r>
              <a:rPr lang="hu-HU" sz="2400" b="1" i="1" dirty="0"/>
              <a:t>Plénum</a:t>
            </a:r>
          </a:p>
          <a:p>
            <a:pPr>
              <a:buClr>
                <a:schemeClr val="tx1"/>
              </a:buClr>
              <a:defRPr/>
            </a:pPr>
            <a:endParaRPr lang="hu-HU" sz="1000" dirty="0"/>
          </a:p>
          <a:p>
            <a:pPr>
              <a:buClr>
                <a:schemeClr val="tx1"/>
              </a:buClr>
              <a:defRPr/>
            </a:pPr>
            <a:r>
              <a:rPr lang="hu-HU" sz="2400" b="1" i="1" dirty="0"/>
              <a:t>Tisztségviselők</a:t>
            </a:r>
          </a:p>
          <a:p>
            <a:pPr lvl="1">
              <a:buClr>
                <a:schemeClr val="tx1"/>
              </a:buClr>
              <a:buFont typeface="Times New Roman" panose="02020603050405020304" pitchFamily="18" charset="0"/>
              <a:buChar char="-"/>
              <a:defRPr/>
            </a:pPr>
            <a:r>
              <a:rPr lang="hu-HU" dirty="0"/>
              <a:t>házelnök</a:t>
            </a:r>
          </a:p>
          <a:p>
            <a:pPr lvl="1">
              <a:buClr>
                <a:schemeClr val="tx1"/>
              </a:buClr>
              <a:buFont typeface="Times New Roman" panose="02020603050405020304" pitchFamily="18" charset="0"/>
              <a:buChar char="-"/>
              <a:defRPr/>
            </a:pPr>
            <a:r>
              <a:rPr lang="hu-HU" dirty="0"/>
              <a:t>alelnökök</a:t>
            </a:r>
          </a:p>
          <a:p>
            <a:pPr lvl="1">
              <a:buClr>
                <a:schemeClr val="tx1"/>
              </a:buClr>
              <a:buFont typeface="Times New Roman" panose="02020603050405020304" pitchFamily="18" charset="0"/>
              <a:buChar char="-"/>
              <a:defRPr/>
            </a:pPr>
            <a:r>
              <a:rPr lang="hu-HU" dirty="0"/>
              <a:t>jegyzők</a:t>
            </a:r>
          </a:p>
          <a:p>
            <a:pPr lvl="1">
              <a:buClr>
                <a:schemeClr val="tx1"/>
              </a:buClr>
              <a:buFont typeface="Times New Roman" panose="02020603050405020304" pitchFamily="18" charset="0"/>
              <a:buChar char="-"/>
              <a:defRPr/>
            </a:pPr>
            <a:r>
              <a:rPr lang="hu-HU" dirty="0"/>
              <a:t>háznagy</a:t>
            </a:r>
          </a:p>
          <a:p>
            <a:pPr>
              <a:buClr>
                <a:prstClr val="black"/>
              </a:buClr>
              <a:defRPr/>
            </a:pPr>
            <a:endParaRPr lang="hu-HU" sz="900" dirty="0">
              <a:solidFill>
                <a:prstClr val="black"/>
              </a:solidFill>
            </a:endParaRPr>
          </a:p>
          <a:p>
            <a:pPr>
              <a:buClr>
                <a:prstClr val="black"/>
              </a:buClr>
              <a:defRPr/>
            </a:pPr>
            <a:r>
              <a:rPr lang="hu-HU" sz="2400" b="1" i="1" dirty="0">
                <a:solidFill>
                  <a:prstClr val="black"/>
                </a:solidFill>
              </a:rPr>
              <a:t>Házbizottság</a:t>
            </a:r>
          </a:p>
          <a:p>
            <a:pPr>
              <a:buClr>
                <a:prstClr val="black"/>
              </a:buClr>
              <a:defRPr/>
            </a:pPr>
            <a:endParaRPr lang="hu-HU" sz="900" dirty="0">
              <a:solidFill>
                <a:prstClr val="black"/>
              </a:solidFill>
            </a:endParaRPr>
          </a:p>
          <a:p>
            <a:pPr>
              <a:buClr>
                <a:prstClr val="black"/>
              </a:buClr>
              <a:defRPr/>
            </a:pPr>
            <a:r>
              <a:rPr lang="hu-HU" sz="2400" b="1" i="1" dirty="0">
                <a:solidFill>
                  <a:prstClr val="black"/>
                </a:solidFill>
              </a:rPr>
              <a:t>Bizottságok</a:t>
            </a:r>
          </a:p>
          <a:p>
            <a:pPr>
              <a:buClr>
                <a:prstClr val="black"/>
              </a:buClr>
              <a:defRPr/>
            </a:pPr>
            <a:endParaRPr lang="hu-HU" sz="2400" dirty="0">
              <a:solidFill>
                <a:prstClr val="black"/>
              </a:solidFill>
            </a:endParaRPr>
          </a:p>
          <a:p>
            <a:pPr>
              <a:buClr>
                <a:prstClr val="black"/>
              </a:buClr>
              <a:defRPr/>
            </a:pPr>
            <a:r>
              <a:rPr lang="hu-HU" sz="2400" b="1" i="1" dirty="0">
                <a:solidFill>
                  <a:prstClr val="black"/>
                </a:solidFill>
              </a:rPr>
              <a:t>Képviselőcsoportok</a:t>
            </a:r>
          </a:p>
          <a:p>
            <a:pPr>
              <a:buClr>
                <a:prstClr val="black"/>
              </a:buClr>
              <a:defRPr/>
            </a:pPr>
            <a:endParaRPr lang="hu-HU" sz="900" b="1" i="1" dirty="0">
              <a:solidFill>
                <a:prstClr val="black"/>
              </a:solidFill>
            </a:endParaRPr>
          </a:p>
          <a:p>
            <a:pPr>
              <a:buClr>
                <a:prstClr val="black"/>
              </a:buClr>
              <a:defRPr/>
            </a:pPr>
            <a:r>
              <a:rPr lang="hu-HU" sz="2400" b="1" i="1" dirty="0">
                <a:solidFill>
                  <a:prstClr val="black"/>
                </a:solidFill>
              </a:rPr>
              <a:t>Hivatali és segítő szervek</a:t>
            </a:r>
          </a:p>
          <a:p>
            <a:pPr>
              <a:buClr>
                <a:prstClr val="black"/>
              </a:buClr>
              <a:defRPr/>
            </a:pPr>
            <a:endParaRPr lang="hu-HU" sz="900" b="1" i="1" dirty="0">
              <a:solidFill>
                <a:prstClr val="black"/>
              </a:solidFill>
            </a:endParaRPr>
          </a:p>
          <a:p>
            <a:pPr>
              <a:buClr>
                <a:prstClr val="black"/>
              </a:buClr>
              <a:defRPr/>
            </a:pPr>
            <a:r>
              <a:rPr lang="hu-HU" sz="2400" b="1" i="1" dirty="0">
                <a:solidFill>
                  <a:prstClr val="black"/>
                </a:solidFill>
              </a:rPr>
              <a:t>Országgyűlési Őrség</a:t>
            </a:r>
          </a:p>
          <a:p>
            <a:pPr lvl="1">
              <a:buClr>
                <a:schemeClr val="tx1"/>
              </a:buClr>
              <a:defRPr/>
            </a:pPr>
            <a:endParaRPr lang="hu-HU" dirty="0"/>
          </a:p>
          <a:p>
            <a:pPr lvl="1">
              <a:buClr>
                <a:schemeClr val="tx1"/>
              </a:buClr>
              <a:defRPr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638566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91544" y="116632"/>
            <a:ext cx="8229600" cy="114300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hu-HU" sz="3600" dirty="0">
                <a:solidFill>
                  <a:srgbClr val="C00000"/>
                </a:solidFill>
              </a:rPr>
              <a:t>Az Országgyűlés működése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sz="half" idx="1"/>
          </p:nvPr>
        </p:nvSpPr>
        <p:spPr/>
        <p:txBody>
          <a:bodyPr rtlCol="0">
            <a:normAutofit/>
          </a:bodyPr>
          <a:lstStyle/>
          <a:p>
            <a:pPr>
              <a:spcBef>
                <a:spcPts val="600"/>
              </a:spcBef>
              <a:buClr>
                <a:schemeClr val="tx1"/>
              </a:buClr>
              <a:defRPr/>
            </a:pPr>
            <a:r>
              <a:rPr lang="hu-HU" sz="2600" b="1" i="1" dirty="0"/>
              <a:t>Nyilvános</a:t>
            </a:r>
          </a:p>
          <a:p>
            <a:pPr>
              <a:spcBef>
                <a:spcPts val="600"/>
              </a:spcBef>
              <a:buClr>
                <a:schemeClr val="tx1"/>
              </a:buClr>
              <a:defRPr/>
            </a:pPr>
            <a:r>
              <a:rPr lang="hu-HU" sz="2600" b="1" i="1" dirty="0"/>
              <a:t>Határozatképesség</a:t>
            </a:r>
          </a:p>
          <a:p>
            <a:pPr>
              <a:spcBef>
                <a:spcPts val="600"/>
              </a:spcBef>
              <a:buClr>
                <a:schemeClr val="tx1"/>
              </a:buClr>
              <a:defRPr/>
            </a:pPr>
            <a:r>
              <a:rPr lang="hu-HU" sz="2600" b="1" i="1" dirty="0"/>
              <a:t>Többségi döntési módok</a:t>
            </a:r>
          </a:p>
          <a:p>
            <a:pPr>
              <a:spcBef>
                <a:spcPts val="600"/>
              </a:spcBef>
              <a:buClr>
                <a:schemeClr val="tx1"/>
              </a:buClr>
              <a:defRPr/>
            </a:pPr>
            <a:r>
              <a:rPr lang="hu-HU" sz="2600" b="1" i="1" dirty="0"/>
              <a:t>Szavazási módok</a:t>
            </a:r>
          </a:p>
          <a:p>
            <a:pPr>
              <a:spcBef>
                <a:spcPts val="600"/>
              </a:spcBef>
              <a:buClr>
                <a:schemeClr val="tx1"/>
              </a:buClr>
              <a:defRPr/>
            </a:pPr>
            <a:r>
              <a:rPr lang="hu-HU" sz="2600" b="1" i="1" dirty="0"/>
              <a:t>Ciklus, ülésszak, ülés</a:t>
            </a:r>
          </a:p>
          <a:p>
            <a:pPr>
              <a:spcBef>
                <a:spcPts val="600"/>
              </a:spcBef>
              <a:buClr>
                <a:schemeClr val="tx1"/>
              </a:buClr>
              <a:defRPr/>
            </a:pPr>
            <a:r>
              <a:rPr lang="hu-HU" sz="2600" b="1" i="1" dirty="0"/>
              <a:t>Indítványok</a:t>
            </a:r>
          </a:p>
          <a:p>
            <a:pPr lvl="1">
              <a:spcBef>
                <a:spcPts val="1800"/>
              </a:spcBef>
              <a:buClr>
                <a:schemeClr val="tx1"/>
              </a:buClr>
              <a:defRPr/>
            </a:pPr>
            <a:endParaRPr lang="hu-HU" b="1" dirty="0"/>
          </a:p>
          <a:p>
            <a:pPr>
              <a:defRPr/>
            </a:pPr>
            <a:endParaRPr lang="hu-HU" sz="2000" dirty="0"/>
          </a:p>
        </p:txBody>
      </p:sp>
      <p:sp>
        <p:nvSpPr>
          <p:cNvPr id="2" name="Tartalom helye 1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038600" cy="4925144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buClr>
                <a:schemeClr val="tx1"/>
              </a:buClr>
              <a:defRPr/>
            </a:pPr>
            <a:r>
              <a:rPr lang="hu-HU" sz="2400" b="1" i="1" dirty="0"/>
              <a:t>Törvényjavaslatok tárgyalása</a:t>
            </a:r>
          </a:p>
          <a:p>
            <a:pPr lvl="1">
              <a:spcBef>
                <a:spcPts val="600"/>
              </a:spcBef>
              <a:buClr>
                <a:schemeClr val="tx1"/>
              </a:buClr>
              <a:buFont typeface="Times New Roman" panose="02020603050405020304" pitchFamily="18" charset="0"/>
              <a:buChar char="-"/>
              <a:defRPr/>
            </a:pPr>
            <a:r>
              <a:rPr lang="hu-HU" dirty="0"/>
              <a:t>rendes eljárás</a:t>
            </a:r>
          </a:p>
          <a:p>
            <a:pPr lvl="1">
              <a:spcBef>
                <a:spcPts val="600"/>
              </a:spcBef>
              <a:buClr>
                <a:schemeClr val="tx1"/>
              </a:buClr>
              <a:buFont typeface="Times New Roman" panose="02020603050405020304" pitchFamily="18" charset="0"/>
              <a:buChar char="-"/>
              <a:defRPr/>
            </a:pPr>
            <a:r>
              <a:rPr lang="hu-HU" dirty="0"/>
              <a:t>sürgősség</a:t>
            </a:r>
          </a:p>
          <a:p>
            <a:pPr lvl="1">
              <a:spcBef>
                <a:spcPts val="600"/>
              </a:spcBef>
              <a:buClr>
                <a:schemeClr val="tx1"/>
              </a:buClr>
              <a:buFont typeface="Times New Roman" panose="02020603050405020304" pitchFamily="18" charset="0"/>
              <a:buChar char="-"/>
              <a:defRPr/>
            </a:pPr>
            <a:r>
              <a:rPr lang="hu-HU" dirty="0"/>
              <a:t>kivételes eljárás</a:t>
            </a:r>
          </a:p>
          <a:p>
            <a:pPr>
              <a:spcBef>
                <a:spcPts val="600"/>
              </a:spcBef>
              <a:buClr>
                <a:schemeClr val="tx1"/>
              </a:buClr>
              <a:defRPr/>
            </a:pPr>
            <a:r>
              <a:rPr lang="hu-HU" sz="2400" b="1" i="1" dirty="0"/>
              <a:t>Ellenőrzés</a:t>
            </a:r>
          </a:p>
          <a:p>
            <a:pPr lvl="1">
              <a:spcBef>
                <a:spcPts val="600"/>
              </a:spcBef>
              <a:buClr>
                <a:schemeClr val="tx1"/>
              </a:buClr>
              <a:buFont typeface="Times New Roman" panose="02020603050405020304" pitchFamily="18" charset="0"/>
              <a:buChar char="-"/>
              <a:defRPr/>
            </a:pPr>
            <a:r>
              <a:rPr lang="hu-HU" dirty="0"/>
              <a:t>politikai vitanap</a:t>
            </a:r>
          </a:p>
          <a:p>
            <a:pPr lvl="1">
              <a:spcBef>
                <a:spcPts val="600"/>
              </a:spcBef>
              <a:buClr>
                <a:schemeClr val="tx1"/>
              </a:buClr>
              <a:buFont typeface="Times New Roman" panose="02020603050405020304" pitchFamily="18" charset="0"/>
              <a:buChar char="-"/>
              <a:defRPr/>
            </a:pPr>
            <a:r>
              <a:rPr lang="hu-HU" dirty="0"/>
              <a:t>beszámolók, jelentések</a:t>
            </a:r>
          </a:p>
          <a:p>
            <a:pPr lvl="1">
              <a:spcBef>
                <a:spcPts val="600"/>
              </a:spcBef>
              <a:buClr>
                <a:schemeClr val="tx1"/>
              </a:buClr>
              <a:buFont typeface="Times New Roman" panose="02020603050405020304" pitchFamily="18" charset="0"/>
              <a:buChar char="-"/>
              <a:defRPr/>
            </a:pPr>
            <a:r>
              <a:rPr lang="hu-HU" dirty="0"/>
              <a:t>interpelláció</a:t>
            </a:r>
          </a:p>
          <a:p>
            <a:pPr lvl="1">
              <a:spcBef>
                <a:spcPts val="600"/>
              </a:spcBef>
              <a:buClr>
                <a:schemeClr val="tx1"/>
              </a:buClr>
              <a:buFont typeface="Times New Roman" panose="02020603050405020304" pitchFamily="18" charset="0"/>
              <a:buChar char="-"/>
              <a:defRPr/>
            </a:pPr>
            <a:r>
              <a:rPr lang="hu-HU" dirty="0"/>
              <a:t>kérdés</a:t>
            </a:r>
          </a:p>
          <a:p>
            <a:pPr lvl="1">
              <a:spcBef>
                <a:spcPts val="600"/>
              </a:spcBef>
              <a:buClr>
                <a:schemeClr val="tx1"/>
              </a:buClr>
              <a:buFont typeface="Times New Roman" panose="02020603050405020304" pitchFamily="18" charset="0"/>
              <a:buChar char="-"/>
              <a:defRPr/>
            </a:pPr>
            <a:r>
              <a:rPr lang="hu-HU" dirty="0"/>
              <a:t>bizalmatlansági eljárás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67762213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1544" y="82183"/>
            <a:ext cx="8229600" cy="114300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hu-HU" sz="3600" dirty="0">
                <a:solidFill>
                  <a:srgbClr val="C00000"/>
                </a:solidFill>
              </a:rPr>
              <a:t>Az országos népszavazás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1991544" y="1412776"/>
            <a:ext cx="8136904" cy="4857750"/>
          </a:xfrm>
        </p:spPr>
        <p:txBody>
          <a:bodyPr rtlCol="0">
            <a:normAutofit/>
          </a:bodyPr>
          <a:lstStyle/>
          <a:p>
            <a:pPr marL="0" indent="0">
              <a:spcBef>
                <a:spcPts val="600"/>
              </a:spcBef>
              <a:buClr>
                <a:schemeClr val="tx1"/>
              </a:buClr>
              <a:buNone/>
              <a:defRPr/>
            </a:pPr>
            <a:r>
              <a:rPr lang="hu-HU" altLang="hu-HU" sz="2400" b="1" i="1" dirty="0"/>
              <a:t>A kötelező népszavazás feltételei:</a:t>
            </a:r>
          </a:p>
          <a:p>
            <a:pPr lvl="1">
              <a:spcBef>
                <a:spcPts val="600"/>
              </a:spcBef>
              <a:buClr>
                <a:schemeClr val="tx1"/>
              </a:buClr>
              <a:defRPr/>
            </a:pPr>
            <a:r>
              <a:rPr lang="hu-HU" altLang="hu-HU" dirty="0"/>
              <a:t>Országgyűlés hatáskörébe tartozó kérdésben</a:t>
            </a:r>
          </a:p>
          <a:p>
            <a:pPr lvl="1">
              <a:spcBef>
                <a:spcPts val="600"/>
              </a:spcBef>
              <a:buClr>
                <a:schemeClr val="tx1"/>
              </a:buClr>
              <a:defRPr/>
            </a:pPr>
            <a:r>
              <a:rPr lang="hu-HU" altLang="hu-HU" dirty="0"/>
              <a:t>200 ezer választópolgár kezdeményezésére</a:t>
            </a:r>
          </a:p>
          <a:p>
            <a:pPr lvl="1">
              <a:spcBef>
                <a:spcPts val="600"/>
              </a:spcBef>
              <a:buClr>
                <a:schemeClr val="tx1"/>
              </a:buClr>
              <a:defRPr/>
            </a:pPr>
            <a:r>
              <a:rPr lang="hu-HU" altLang="hu-HU" dirty="0"/>
              <a:t>az Országgyűlés rendeli el</a:t>
            </a:r>
          </a:p>
          <a:p>
            <a:pPr>
              <a:spcBef>
                <a:spcPts val="600"/>
              </a:spcBef>
              <a:buClr>
                <a:schemeClr val="tx1"/>
              </a:buClr>
              <a:defRPr/>
            </a:pPr>
            <a:endParaRPr lang="hu-HU" altLang="hu-HU" sz="2400" dirty="0"/>
          </a:p>
          <a:p>
            <a:pPr marL="0" indent="0">
              <a:spcBef>
                <a:spcPts val="600"/>
              </a:spcBef>
              <a:buClr>
                <a:schemeClr val="tx1"/>
              </a:buClr>
              <a:buNone/>
              <a:defRPr/>
            </a:pPr>
            <a:r>
              <a:rPr lang="hu-HU" altLang="hu-HU" sz="2400" b="1" i="1" dirty="0"/>
              <a:t>A fakultatív népszavazás feltételei:</a:t>
            </a:r>
          </a:p>
          <a:p>
            <a:pPr lvl="1">
              <a:spcBef>
                <a:spcPts val="600"/>
              </a:spcBef>
              <a:buClr>
                <a:schemeClr val="tx1"/>
              </a:buClr>
              <a:defRPr/>
            </a:pPr>
            <a:r>
              <a:rPr lang="hu-HU" altLang="hu-HU" dirty="0"/>
              <a:t>100 ezer választópolgár, a köztársasági elnök vagy a Kormány kezdeményezésére</a:t>
            </a:r>
          </a:p>
          <a:p>
            <a:pPr lvl="1">
              <a:spcBef>
                <a:spcPts val="600"/>
              </a:spcBef>
              <a:buClr>
                <a:schemeClr val="tx1"/>
              </a:buClr>
              <a:defRPr/>
            </a:pPr>
            <a:r>
              <a:rPr lang="hu-HU" altLang="hu-HU" dirty="0"/>
              <a:t>az Országgyűlés rendelheti el</a:t>
            </a:r>
          </a:p>
        </p:txBody>
      </p:sp>
    </p:spTree>
    <p:extLst>
      <p:ext uri="{BB962C8B-B14F-4D97-AF65-F5344CB8AC3E}">
        <p14:creationId xmlns:p14="http://schemas.microsoft.com/office/powerpoint/2010/main" val="237565872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1544" y="82183"/>
            <a:ext cx="8229600" cy="114300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hu-HU" sz="3600" dirty="0">
                <a:solidFill>
                  <a:srgbClr val="C00000"/>
                </a:solidFill>
              </a:rPr>
              <a:t>Az országos népszavazás</a:t>
            </a:r>
          </a:p>
        </p:txBody>
      </p:sp>
      <p:sp>
        <p:nvSpPr>
          <p:cNvPr id="2" name="Tartalom helye 1"/>
          <p:cNvSpPr>
            <a:spLocks noGrp="1"/>
          </p:cNvSpPr>
          <p:nvPr>
            <p:ph sz="half" idx="2"/>
          </p:nvPr>
        </p:nvSpPr>
        <p:spPr>
          <a:xfrm>
            <a:off x="1919536" y="927463"/>
            <a:ext cx="8219256" cy="5682343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Clr>
                <a:schemeClr val="tx1"/>
              </a:buClr>
              <a:buNone/>
              <a:defRPr/>
            </a:pPr>
            <a:r>
              <a:rPr lang="hu-HU" altLang="hu-HU" sz="2400" b="1" i="1" dirty="0"/>
              <a:t>Nem lehet országos népszavazást tartani:</a:t>
            </a:r>
          </a:p>
          <a:p>
            <a:pPr lvl="1">
              <a:spcBef>
                <a:spcPts val="600"/>
              </a:spcBef>
              <a:buClr>
                <a:schemeClr val="tx1"/>
              </a:buClr>
              <a:defRPr/>
            </a:pPr>
            <a:r>
              <a:rPr lang="hu-HU" altLang="hu-HU" dirty="0"/>
              <a:t>az Alaptörvény módosításáról</a:t>
            </a:r>
          </a:p>
          <a:p>
            <a:pPr lvl="1">
              <a:spcBef>
                <a:spcPts val="600"/>
              </a:spcBef>
              <a:buClr>
                <a:schemeClr val="tx1"/>
              </a:buClr>
              <a:defRPr/>
            </a:pPr>
            <a:r>
              <a:rPr lang="hu-HU" altLang="hu-HU" dirty="0"/>
              <a:t>a központi költségvetésről, a központi adónemekről  és a helyi adók központi feltételeiről</a:t>
            </a:r>
          </a:p>
          <a:p>
            <a:pPr lvl="1">
              <a:spcBef>
                <a:spcPts val="600"/>
              </a:spcBef>
              <a:buClr>
                <a:schemeClr val="tx1"/>
              </a:buClr>
              <a:defRPr/>
            </a:pPr>
            <a:r>
              <a:rPr lang="hu-HU" altLang="hu-HU" dirty="0"/>
              <a:t>a választási törvények tartalmáról</a:t>
            </a:r>
          </a:p>
          <a:p>
            <a:pPr lvl="1">
              <a:spcBef>
                <a:spcPts val="600"/>
              </a:spcBef>
              <a:buClr>
                <a:schemeClr val="tx1"/>
              </a:buClr>
              <a:defRPr/>
            </a:pPr>
            <a:r>
              <a:rPr lang="hu-HU" altLang="hu-HU" dirty="0"/>
              <a:t>nemzetközi szerződésből eredő kötelezettségről</a:t>
            </a:r>
          </a:p>
          <a:p>
            <a:pPr lvl="1">
              <a:spcBef>
                <a:spcPts val="600"/>
              </a:spcBef>
              <a:buClr>
                <a:schemeClr val="tx1"/>
              </a:buClr>
              <a:defRPr/>
            </a:pPr>
            <a:r>
              <a:rPr lang="hu-HU" altLang="hu-HU" dirty="0"/>
              <a:t>személyzeti és szervezetalakítási kérdésről</a:t>
            </a:r>
          </a:p>
          <a:p>
            <a:pPr lvl="1">
              <a:spcBef>
                <a:spcPts val="600"/>
              </a:spcBef>
              <a:buClr>
                <a:schemeClr val="tx1"/>
              </a:buClr>
              <a:defRPr/>
            </a:pPr>
            <a:r>
              <a:rPr lang="hu-HU" altLang="hu-HU" dirty="0"/>
              <a:t>az Országgyűlés és a képviselő-testület feloszlatásáról</a:t>
            </a:r>
          </a:p>
          <a:p>
            <a:pPr lvl="1">
              <a:spcBef>
                <a:spcPts val="600"/>
              </a:spcBef>
              <a:buClr>
                <a:schemeClr val="tx1"/>
              </a:buClr>
              <a:defRPr/>
            </a:pPr>
            <a:r>
              <a:rPr lang="hu-HU" altLang="hu-HU" dirty="0"/>
              <a:t>a különleges jogrend egyes formáinak kihirdetéséről</a:t>
            </a:r>
          </a:p>
          <a:p>
            <a:pPr lvl="1">
              <a:spcBef>
                <a:spcPts val="600"/>
              </a:spcBef>
              <a:buClr>
                <a:schemeClr val="tx1"/>
              </a:buClr>
              <a:defRPr/>
            </a:pPr>
            <a:r>
              <a:rPr lang="hu-HU" altLang="hu-HU" dirty="0"/>
              <a:t>a katonai műveletekben való részvétel kérdéseiről</a:t>
            </a:r>
          </a:p>
          <a:p>
            <a:pPr lvl="1">
              <a:spcBef>
                <a:spcPts val="600"/>
              </a:spcBef>
              <a:buClr>
                <a:schemeClr val="tx1"/>
              </a:buClr>
              <a:defRPr/>
            </a:pPr>
            <a:r>
              <a:rPr lang="hu-HU" altLang="hu-HU" dirty="0"/>
              <a:t>közkegyelem gyakorlásáról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398811251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991544" y="116632"/>
            <a:ext cx="8229600" cy="114300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hu-HU" sz="3600" dirty="0">
                <a:solidFill>
                  <a:srgbClr val="C00000"/>
                </a:solidFill>
              </a:rPr>
              <a:t>A köztársasági elnök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2063552" y="1628800"/>
            <a:ext cx="8002460" cy="4713288"/>
          </a:xfrm>
        </p:spPr>
        <p:txBody>
          <a:bodyPr rtlCol="0">
            <a:normAutofit/>
          </a:bodyPr>
          <a:lstStyle/>
          <a:p>
            <a:pPr marL="0" indent="0">
              <a:spcBef>
                <a:spcPts val="1200"/>
              </a:spcBef>
              <a:buClr>
                <a:schemeClr val="tx1"/>
              </a:buClr>
              <a:buNone/>
              <a:defRPr/>
            </a:pPr>
            <a:r>
              <a:rPr lang="hu-HU" sz="2400" b="1" i="1" dirty="0"/>
              <a:t>Az államfő jogállása:</a:t>
            </a:r>
          </a:p>
          <a:p>
            <a:pPr lvl="1">
              <a:spcBef>
                <a:spcPts val="1200"/>
              </a:spcBef>
              <a:buClr>
                <a:schemeClr val="tx1"/>
              </a:buClr>
              <a:defRPr/>
            </a:pPr>
            <a:r>
              <a:rPr lang="hu-HU" dirty="0" err="1"/>
              <a:t>prezidenciális</a:t>
            </a:r>
            <a:r>
              <a:rPr lang="hu-HU" dirty="0"/>
              <a:t> rendszerekben</a:t>
            </a:r>
          </a:p>
          <a:p>
            <a:pPr lvl="1">
              <a:spcBef>
                <a:spcPts val="1200"/>
              </a:spcBef>
              <a:buClr>
                <a:schemeClr val="tx1"/>
              </a:buClr>
              <a:defRPr/>
            </a:pPr>
            <a:r>
              <a:rPr lang="hu-HU" dirty="0" err="1"/>
              <a:t>félprezidenciális</a:t>
            </a:r>
            <a:r>
              <a:rPr lang="hu-HU" dirty="0"/>
              <a:t> rendszerekben</a:t>
            </a:r>
          </a:p>
          <a:p>
            <a:pPr lvl="1">
              <a:spcBef>
                <a:spcPts val="1200"/>
              </a:spcBef>
              <a:buClr>
                <a:schemeClr val="tx1"/>
              </a:buClr>
              <a:defRPr/>
            </a:pPr>
            <a:r>
              <a:rPr lang="hu-HU" dirty="0"/>
              <a:t>parlamentáris rendszerekben</a:t>
            </a:r>
          </a:p>
          <a:p>
            <a:pPr marL="0" indent="0">
              <a:spcBef>
                <a:spcPts val="1200"/>
              </a:spcBef>
              <a:buClr>
                <a:prstClr val="black"/>
              </a:buClr>
              <a:buNone/>
              <a:defRPr/>
            </a:pPr>
            <a:endParaRPr lang="hu-HU" sz="1000" dirty="0">
              <a:solidFill>
                <a:prstClr val="black"/>
              </a:solidFill>
            </a:endParaRPr>
          </a:p>
          <a:p>
            <a:pPr marL="0" indent="0">
              <a:spcBef>
                <a:spcPts val="1200"/>
              </a:spcBef>
              <a:buClr>
                <a:prstClr val="black"/>
              </a:buClr>
              <a:buNone/>
              <a:defRPr/>
            </a:pPr>
            <a:r>
              <a:rPr lang="hu-HU" sz="2400" b="1" i="1" dirty="0">
                <a:solidFill>
                  <a:prstClr val="black"/>
                </a:solidFill>
              </a:rPr>
              <a:t>A köztársasági elnök funkciója:</a:t>
            </a:r>
          </a:p>
          <a:p>
            <a:pPr lvl="1">
              <a:spcBef>
                <a:spcPts val="1200"/>
              </a:spcBef>
              <a:buClr>
                <a:prstClr val="black"/>
              </a:buClr>
              <a:defRPr/>
            </a:pPr>
            <a:r>
              <a:rPr lang="hu-HU" dirty="0">
                <a:solidFill>
                  <a:prstClr val="black"/>
                </a:solidFill>
              </a:rPr>
              <a:t>államfő</a:t>
            </a:r>
          </a:p>
          <a:p>
            <a:pPr lvl="1">
              <a:spcBef>
                <a:spcPts val="1200"/>
              </a:spcBef>
              <a:buClr>
                <a:prstClr val="black"/>
              </a:buClr>
              <a:defRPr/>
            </a:pPr>
            <a:r>
              <a:rPr lang="hu-HU" dirty="0">
                <a:solidFill>
                  <a:prstClr val="black"/>
                </a:solidFill>
              </a:rPr>
              <a:t>kifejezi a nemzet egységét</a:t>
            </a:r>
          </a:p>
          <a:p>
            <a:pPr lvl="1">
              <a:spcBef>
                <a:spcPts val="1200"/>
              </a:spcBef>
              <a:buClr>
                <a:prstClr val="black"/>
              </a:buClr>
              <a:defRPr/>
            </a:pPr>
            <a:r>
              <a:rPr lang="hu-HU" dirty="0">
                <a:solidFill>
                  <a:prstClr val="black"/>
                </a:solidFill>
              </a:rPr>
              <a:t>őrködik az államszervezet demokratikus működése felett</a:t>
            </a:r>
          </a:p>
          <a:p>
            <a:pPr>
              <a:spcBef>
                <a:spcPts val="1200"/>
              </a:spcBef>
              <a:buClr>
                <a:schemeClr val="tx1"/>
              </a:buClr>
              <a:buFont typeface="Wingdings" pitchFamily="2" charset="2"/>
              <a:buChar char="q"/>
              <a:defRPr/>
            </a:pP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65640997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300464" y="153702"/>
            <a:ext cx="8229600" cy="1143000"/>
          </a:xfrm>
        </p:spPr>
        <p:txBody>
          <a:bodyPr rtlCol="0">
            <a:normAutofit/>
          </a:bodyPr>
          <a:lstStyle/>
          <a:p>
            <a:pPr algn="ctr">
              <a:defRPr/>
            </a:pPr>
            <a:r>
              <a:rPr lang="hu-HU" sz="3600" dirty="0">
                <a:solidFill>
                  <a:srgbClr val="C00000"/>
                </a:solidFill>
              </a:rPr>
              <a:t>A köztársasági elnök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half" idx="2"/>
          </p:nvPr>
        </p:nvSpPr>
        <p:spPr>
          <a:xfrm>
            <a:off x="185325" y="1194183"/>
            <a:ext cx="3657626" cy="5317828"/>
          </a:xfrm>
        </p:spPr>
        <p:txBody>
          <a:bodyPr>
            <a:normAutofit fontScale="55000" lnSpcReduction="20000"/>
          </a:bodyPr>
          <a:lstStyle/>
          <a:p>
            <a:pPr marL="0" indent="0">
              <a:spcBef>
                <a:spcPts val="1200"/>
              </a:spcBef>
              <a:buClr>
                <a:prstClr val="black"/>
              </a:buClr>
              <a:buNone/>
              <a:defRPr/>
            </a:pPr>
            <a:r>
              <a:rPr lang="hu-HU" sz="3600" b="1" i="1" dirty="0">
                <a:solidFill>
                  <a:prstClr val="black"/>
                </a:solidFill>
              </a:rPr>
              <a:t>Ellenjegyzés szükséges:</a:t>
            </a:r>
          </a:p>
          <a:p>
            <a:pPr lvl="1">
              <a:spcBef>
                <a:spcPts val="1200"/>
              </a:spcBef>
              <a:buClr>
                <a:prstClr val="black"/>
              </a:buClr>
              <a:defRPr/>
            </a:pPr>
            <a:r>
              <a:rPr lang="hu-HU" sz="3300" dirty="0">
                <a:solidFill>
                  <a:prstClr val="black"/>
                </a:solidFill>
              </a:rPr>
              <a:t>nemzetközi szerződésekkel kapcsolatos feladatok</a:t>
            </a:r>
          </a:p>
          <a:p>
            <a:pPr lvl="1">
              <a:spcBef>
                <a:spcPts val="1200"/>
              </a:spcBef>
              <a:buClr>
                <a:prstClr val="black"/>
              </a:buClr>
              <a:defRPr/>
            </a:pPr>
            <a:r>
              <a:rPr lang="hu-HU" sz="3300" dirty="0">
                <a:solidFill>
                  <a:prstClr val="black"/>
                </a:solidFill>
              </a:rPr>
              <a:t>miniszterek kinevezése</a:t>
            </a:r>
          </a:p>
          <a:p>
            <a:pPr lvl="1">
              <a:spcBef>
                <a:spcPts val="1200"/>
              </a:spcBef>
              <a:buClr>
                <a:prstClr val="black"/>
              </a:buClr>
              <a:defRPr/>
            </a:pPr>
            <a:r>
              <a:rPr lang="hu-HU" sz="3300" dirty="0">
                <a:solidFill>
                  <a:prstClr val="black"/>
                </a:solidFill>
              </a:rPr>
              <a:t>követek megbízása és fogadása</a:t>
            </a:r>
          </a:p>
          <a:p>
            <a:pPr lvl="1">
              <a:spcBef>
                <a:spcPts val="1200"/>
              </a:spcBef>
              <a:buClr>
                <a:prstClr val="black"/>
              </a:buClr>
              <a:defRPr/>
            </a:pPr>
            <a:r>
              <a:rPr lang="hu-HU" sz="3300" dirty="0">
                <a:solidFill>
                  <a:prstClr val="black"/>
                </a:solidFill>
              </a:rPr>
              <a:t>kinevezési jog gyakorlása</a:t>
            </a:r>
          </a:p>
          <a:p>
            <a:pPr lvl="1">
              <a:spcBef>
                <a:spcPts val="1200"/>
              </a:spcBef>
              <a:buClr>
                <a:prstClr val="black"/>
              </a:buClr>
              <a:defRPr/>
            </a:pPr>
            <a:r>
              <a:rPr lang="hu-HU" sz="3300" dirty="0">
                <a:solidFill>
                  <a:prstClr val="black"/>
                </a:solidFill>
              </a:rPr>
              <a:t>címek, kitüntetések, díjak adományozása</a:t>
            </a:r>
          </a:p>
          <a:p>
            <a:pPr lvl="1">
              <a:spcBef>
                <a:spcPts val="1200"/>
              </a:spcBef>
              <a:buClr>
                <a:prstClr val="black"/>
              </a:buClr>
              <a:defRPr/>
            </a:pPr>
            <a:r>
              <a:rPr lang="hu-HU" sz="3300" dirty="0">
                <a:solidFill>
                  <a:prstClr val="black"/>
                </a:solidFill>
              </a:rPr>
              <a:t>területszervezési ügyek</a:t>
            </a:r>
          </a:p>
          <a:p>
            <a:pPr lvl="1">
              <a:spcBef>
                <a:spcPts val="1200"/>
              </a:spcBef>
              <a:buClr>
                <a:prstClr val="black"/>
              </a:buClr>
              <a:defRPr/>
            </a:pPr>
            <a:r>
              <a:rPr lang="hu-HU" sz="3300" dirty="0">
                <a:solidFill>
                  <a:prstClr val="black"/>
                </a:solidFill>
              </a:rPr>
              <a:t>állampolgársági ügyek</a:t>
            </a:r>
          </a:p>
          <a:p>
            <a:pPr lvl="1">
              <a:spcBef>
                <a:spcPts val="1200"/>
              </a:spcBef>
              <a:buClr>
                <a:prstClr val="black"/>
              </a:buClr>
              <a:defRPr/>
            </a:pPr>
            <a:r>
              <a:rPr lang="hu-HU" sz="3300" dirty="0"/>
              <a:t>mindazon ügyek, amelyeket törvény ellenjegyzés előírása mellett a hatáskörébe utal. </a:t>
            </a:r>
          </a:p>
          <a:p>
            <a:pPr lvl="1">
              <a:spcBef>
                <a:spcPts val="1200"/>
              </a:spcBef>
              <a:buClr>
                <a:prstClr val="black"/>
              </a:buClr>
              <a:defRPr/>
            </a:pPr>
            <a:endParaRPr lang="hu-HU" sz="7400" dirty="0">
              <a:solidFill>
                <a:prstClr val="black"/>
              </a:solidFill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hu-HU" dirty="0"/>
          </a:p>
        </p:txBody>
      </p:sp>
      <p:sp>
        <p:nvSpPr>
          <p:cNvPr id="4" name="Tartalom helye 4"/>
          <p:cNvSpPr>
            <a:spLocks noGrp="1"/>
          </p:cNvSpPr>
          <p:nvPr>
            <p:ph sz="half" idx="2"/>
          </p:nvPr>
        </p:nvSpPr>
        <p:spPr>
          <a:xfrm>
            <a:off x="4208530" y="1194183"/>
            <a:ext cx="7814595" cy="5577320"/>
          </a:xfrm>
        </p:spPr>
        <p:txBody>
          <a:bodyPr>
            <a:normAutofit fontScale="32500" lnSpcReduction="20000"/>
          </a:bodyPr>
          <a:lstStyle/>
          <a:p>
            <a:pPr marL="0" indent="0">
              <a:spcBef>
                <a:spcPts val="1200"/>
              </a:spcBef>
              <a:buClr>
                <a:prstClr val="black"/>
              </a:buClr>
              <a:buNone/>
              <a:defRPr/>
            </a:pPr>
            <a:r>
              <a:rPr lang="hu-HU" sz="5500" b="1" i="1" dirty="0">
                <a:solidFill>
                  <a:prstClr val="black"/>
                </a:solidFill>
              </a:rPr>
              <a:t>Ellenjegyzés nem szükséges:</a:t>
            </a:r>
          </a:p>
          <a:p>
            <a:pPr lvl="1">
              <a:spcBef>
                <a:spcPts val="1200"/>
              </a:spcBef>
              <a:buClr>
                <a:prstClr val="black"/>
              </a:buClr>
              <a:defRPr/>
            </a:pPr>
            <a:r>
              <a:rPr lang="hu-HU" sz="4000" dirty="0">
                <a:solidFill>
                  <a:prstClr val="black"/>
                </a:solidFill>
              </a:rPr>
              <a:t>képviseli a magyar államot;</a:t>
            </a:r>
          </a:p>
          <a:p>
            <a:pPr lvl="1">
              <a:spcBef>
                <a:spcPts val="1200"/>
              </a:spcBef>
              <a:buClr>
                <a:prstClr val="black"/>
              </a:buClr>
              <a:defRPr/>
            </a:pPr>
            <a:r>
              <a:rPr lang="hu-HU" sz="4000" dirty="0">
                <a:solidFill>
                  <a:prstClr val="black"/>
                </a:solidFill>
              </a:rPr>
              <a:t>kitűzi az országgyűlési képviselők, a helyi önkormányzati képviselők és a polgármesterek általános választását, valamint az európai parlamenti választás, továbbá az országos népszavazás időpontját;</a:t>
            </a:r>
          </a:p>
          <a:p>
            <a:pPr lvl="1">
              <a:spcBef>
                <a:spcPts val="1200"/>
              </a:spcBef>
              <a:buClr>
                <a:prstClr val="black"/>
              </a:buClr>
              <a:defRPr/>
            </a:pPr>
            <a:r>
              <a:rPr lang="hu-HU" sz="4000" dirty="0">
                <a:solidFill>
                  <a:prstClr val="black"/>
                </a:solidFill>
              </a:rPr>
              <a:t>részt vehet és felszólalhat az Országgyűlés és az országgyűlési bizottságok ülésein;</a:t>
            </a:r>
          </a:p>
          <a:p>
            <a:pPr lvl="1">
              <a:spcBef>
                <a:spcPts val="1200"/>
              </a:spcBef>
              <a:buClr>
                <a:prstClr val="black"/>
              </a:buClr>
              <a:defRPr/>
            </a:pPr>
            <a:r>
              <a:rPr lang="hu-HU" sz="4000" dirty="0">
                <a:solidFill>
                  <a:prstClr val="black"/>
                </a:solidFill>
              </a:rPr>
              <a:t>törvényt kezdeményezhet;</a:t>
            </a:r>
          </a:p>
          <a:p>
            <a:pPr lvl="1">
              <a:spcBef>
                <a:spcPts val="1200"/>
              </a:spcBef>
              <a:buClr>
                <a:prstClr val="black"/>
              </a:buClr>
              <a:defRPr/>
            </a:pPr>
            <a:r>
              <a:rPr lang="hu-HU" sz="4000" dirty="0">
                <a:solidFill>
                  <a:prstClr val="black"/>
                </a:solidFill>
              </a:rPr>
              <a:t>országos népszavazást kezdeményezhet;</a:t>
            </a:r>
          </a:p>
          <a:p>
            <a:pPr lvl="1">
              <a:spcBef>
                <a:spcPts val="1200"/>
              </a:spcBef>
              <a:buClr>
                <a:prstClr val="black"/>
              </a:buClr>
              <a:defRPr/>
            </a:pPr>
            <a:r>
              <a:rPr lang="hu-HU" sz="4000" dirty="0">
                <a:solidFill>
                  <a:prstClr val="black"/>
                </a:solidFill>
              </a:rPr>
              <a:t>a különleges jogrendet érintő döntéseket hozhat;</a:t>
            </a:r>
          </a:p>
          <a:p>
            <a:pPr lvl="1">
              <a:spcBef>
                <a:spcPts val="1200"/>
              </a:spcBef>
              <a:buClr>
                <a:prstClr val="black"/>
              </a:buClr>
              <a:defRPr/>
            </a:pPr>
            <a:r>
              <a:rPr lang="hu-HU" sz="4000" dirty="0">
                <a:solidFill>
                  <a:prstClr val="black"/>
                </a:solidFill>
              </a:rPr>
              <a:t>összehívja az Országgyűlés alakuló ülését;</a:t>
            </a:r>
          </a:p>
          <a:p>
            <a:pPr lvl="1">
              <a:spcBef>
                <a:spcPts val="1200"/>
              </a:spcBef>
              <a:buClr>
                <a:prstClr val="black"/>
              </a:buClr>
              <a:defRPr/>
            </a:pPr>
            <a:r>
              <a:rPr lang="hu-HU" sz="4000" dirty="0">
                <a:solidFill>
                  <a:prstClr val="black"/>
                </a:solidFill>
              </a:rPr>
              <a:t>feloszlathatja az Országgyűlést;</a:t>
            </a:r>
          </a:p>
          <a:p>
            <a:pPr lvl="1">
              <a:spcBef>
                <a:spcPts val="1200"/>
              </a:spcBef>
              <a:buClr>
                <a:prstClr val="black"/>
              </a:buClr>
              <a:defRPr/>
            </a:pPr>
            <a:r>
              <a:rPr lang="hu-HU" sz="4000" dirty="0">
                <a:solidFill>
                  <a:prstClr val="black"/>
                </a:solidFill>
              </a:rPr>
              <a:t>Alkotmányossági és politikai „vétóval” élhet</a:t>
            </a:r>
          </a:p>
          <a:p>
            <a:pPr lvl="1">
              <a:spcBef>
                <a:spcPts val="1200"/>
              </a:spcBef>
              <a:buClr>
                <a:prstClr val="black"/>
              </a:buClr>
              <a:defRPr/>
            </a:pPr>
            <a:r>
              <a:rPr lang="hu-HU" sz="4000" dirty="0"/>
              <a:t>javaslatot tesz a miniszterelnök, a Kúria elnöke, az Országos Bírói Hivatal elnöke, a legfőbb</a:t>
            </a:r>
          </a:p>
          <a:p>
            <a:pPr lvl="1">
              <a:spcBef>
                <a:spcPts val="1200"/>
              </a:spcBef>
              <a:buClr>
                <a:prstClr val="black"/>
              </a:buClr>
              <a:defRPr/>
            </a:pPr>
            <a:r>
              <a:rPr lang="hu-HU" sz="4000" dirty="0"/>
              <a:t>ügyész és az alapvető jogok biztosa személyére;</a:t>
            </a:r>
          </a:p>
          <a:p>
            <a:pPr lvl="1">
              <a:spcBef>
                <a:spcPts val="1200"/>
              </a:spcBef>
              <a:buClr>
                <a:prstClr val="black"/>
              </a:buClr>
              <a:defRPr/>
            </a:pPr>
            <a:r>
              <a:rPr lang="hu-HU" sz="4000" dirty="0"/>
              <a:t>kinevezi a hivatásos bírákat és a Költségvetési Tanács elnökét;</a:t>
            </a:r>
          </a:p>
          <a:p>
            <a:pPr lvl="1">
              <a:spcBef>
                <a:spcPts val="1200"/>
              </a:spcBef>
              <a:buClr>
                <a:prstClr val="black"/>
              </a:buClr>
              <a:defRPr/>
            </a:pPr>
            <a:r>
              <a:rPr lang="hu-HU" sz="4000" dirty="0"/>
              <a:t>megerősíti tisztségében a Magyar Tudományos Akadémia és a Magyar Művészeti Akadémia elnökét;</a:t>
            </a:r>
          </a:p>
          <a:p>
            <a:pPr lvl="1">
              <a:spcBef>
                <a:spcPts val="1200"/>
              </a:spcBef>
              <a:buClr>
                <a:prstClr val="black"/>
              </a:buClr>
              <a:defRPr/>
            </a:pPr>
            <a:r>
              <a:rPr lang="hu-HU" sz="4000" dirty="0"/>
              <a:t>egyéni kegyelmet gyakorol;</a:t>
            </a:r>
          </a:p>
          <a:p>
            <a:pPr lvl="1">
              <a:spcBef>
                <a:spcPts val="1200"/>
              </a:spcBef>
              <a:buClr>
                <a:prstClr val="black"/>
              </a:buClr>
              <a:defRPr/>
            </a:pPr>
            <a:r>
              <a:rPr lang="hu-HU" sz="4000" dirty="0"/>
              <a:t>kialakítja és szabályozza hivatala szervezetét.</a:t>
            </a:r>
          </a:p>
        </p:txBody>
      </p:sp>
    </p:spTree>
    <p:extLst>
      <p:ext uri="{BB962C8B-B14F-4D97-AF65-F5344CB8AC3E}">
        <p14:creationId xmlns:p14="http://schemas.microsoft.com/office/powerpoint/2010/main" val="339516807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Tartalom helye 6"/>
          <p:cNvSpPr>
            <a:spLocks noGrp="1"/>
          </p:cNvSpPr>
          <p:nvPr>
            <p:ph idx="1"/>
          </p:nvPr>
        </p:nvSpPr>
        <p:spPr>
          <a:xfrm>
            <a:off x="1863635" y="1378132"/>
            <a:ext cx="8229600" cy="4781550"/>
          </a:xfrm>
        </p:spPr>
        <p:txBody>
          <a:bodyPr>
            <a:normAutofit fontScale="92500"/>
          </a:bodyPr>
          <a:lstStyle/>
          <a:p>
            <a:pPr marL="0" indent="0">
              <a:spcBef>
                <a:spcPts val="1200"/>
              </a:spcBef>
              <a:buClr>
                <a:srgbClr val="000000"/>
              </a:buClr>
              <a:buNone/>
            </a:pPr>
            <a:r>
              <a:rPr lang="hu-HU" altLang="hu-HU" sz="2400" b="1" i="1" dirty="0">
                <a:solidFill>
                  <a:srgbClr val="000000"/>
                </a:solidFill>
              </a:rPr>
              <a:t>A köztársasági elnök és az Országgyűlés viszonya</a:t>
            </a:r>
          </a:p>
          <a:p>
            <a:pPr lvl="1">
              <a:spcBef>
                <a:spcPts val="1200"/>
              </a:spcBef>
              <a:buClr>
                <a:srgbClr val="000000"/>
              </a:buClr>
            </a:pPr>
            <a:r>
              <a:rPr lang="hu-HU" altLang="hu-HU" dirty="0">
                <a:solidFill>
                  <a:srgbClr val="000000"/>
                </a:solidFill>
              </a:rPr>
              <a:t>a köztársasági elnök megválasztása</a:t>
            </a:r>
          </a:p>
          <a:p>
            <a:pPr lvl="1">
              <a:spcBef>
                <a:spcPts val="1200"/>
              </a:spcBef>
              <a:buClr>
                <a:srgbClr val="000000"/>
              </a:buClr>
            </a:pPr>
            <a:r>
              <a:rPr lang="hu-HU" altLang="hu-HU" dirty="0">
                <a:solidFill>
                  <a:srgbClr val="000000"/>
                </a:solidFill>
              </a:rPr>
              <a:t>a köztársasági elnök jogi </a:t>
            </a:r>
            <a:r>
              <a:rPr lang="hu-HU" altLang="hu-HU" dirty="0" smtClean="0">
                <a:solidFill>
                  <a:srgbClr val="000000"/>
                </a:solidFill>
              </a:rPr>
              <a:t>felelőssége</a:t>
            </a:r>
          </a:p>
          <a:p>
            <a:pPr lvl="1">
              <a:spcBef>
                <a:spcPts val="1200"/>
              </a:spcBef>
              <a:buClr>
                <a:srgbClr val="000000"/>
              </a:buClr>
            </a:pPr>
            <a:r>
              <a:rPr lang="hu-HU" altLang="hu-HU" dirty="0">
                <a:solidFill>
                  <a:srgbClr val="000000"/>
                </a:solidFill>
              </a:rPr>
              <a:t>a</a:t>
            </a:r>
            <a:r>
              <a:rPr lang="hu-HU" altLang="hu-HU" dirty="0" smtClean="0">
                <a:solidFill>
                  <a:srgbClr val="000000"/>
                </a:solidFill>
              </a:rPr>
              <a:t> köztársasági elnök </a:t>
            </a:r>
            <a:r>
              <a:rPr lang="hu-HU" altLang="hu-HU" dirty="0" err="1" smtClean="0">
                <a:solidFill>
                  <a:srgbClr val="000000"/>
                </a:solidFill>
              </a:rPr>
              <a:t>akadályoztatottsága</a:t>
            </a:r>
            <a:endParaRPr lang="hu-HU" altLang="hu-HU" dirty="0">
              <a:solidFill>
                <a:srgbClr val="000000"/>
              </a:solidFill>
            </a:endParaRPr>
          </a:p>
          <a:p>
            <a:pPr lvl="1">
              <a:spcBef>
                <a:spcPts val="1200"/>
              </a:spcBef>
              <a:buClr>
                <a:srgbClr val="000000"/>
              </a:buClr>
            </a:pPr>
            <a:r>
              <a:rPr lang="hu-HU" altLang="hu-HU" dirty="0">
                <a:solidFill>
                  <a:srgbClr val="000000"/>
                </a:solidFill>
              </a:rPr>
              <a:t>a köztársasági elnök országgyűlési képviselők választásával  kapcsolatos teendői</a:t>
            </a:r>
          </a:p>
          <a:p>
            <a:pPr lvl="1">
              <a:spcBef>
                <a:spcPts val="1200"/>
              </a:spcBef>
              <a:buClr>
                <a:srgbClr val="000000"/>
              </a:buClr>
            </a:pPr>
            <a:r>
              <a:rPr lang="hu-HU" altLang="hu-HU" dirty="0">
                <a:solidFill>
                  <a:srgbClr val="000000"/>
                </a:solidFill>
              </a:rPr>
              <a:t>a köztársasági elnök szerepe az Országgyűlés működésével kapcsolatban</a:t>
            </a:r>
          </a:p>
          <a:p>
            <a:pPr lvl="1">
              <a:spcBef>
                <a:spcPts val="1200"/>
              </a:spcBef>
              <a:buClr>
                <a:srgbClr val="000000"/>
              </a:buClr>
            </a:pPr>
            <a:r>
              <a:rPr lang="hu-HU" altLang="hu-HU" dirty="0">
                <a:solidFill>
                  <a:srgbClr val="000000"/>
                </a:solidFill>
              </a:rPr>
              <a:t>a köztársasági elnök feladatai a törvényalkotásban</a:t>
            </a:r>
          </a:p>
          <a:p>
            <a:pPr marL="0" indent="0">
              <a:spcBef>
                <a:spcPts val="1200"/>
              </a:spcBef>
              <a:buClr>
                <a:srgbClr val="000000"/>
              </a:buClr>
              <a:buNone/>
            </a:pPr>
            <a:endParaRPr lang="hu-HU" altLang="hu-HU" sz="900" dirty="0">
              <a:solidFill>
                <a:srgbClr val="000000"/>
              </a:solidFill>
            </a:endParaRPr>
          </a:p>
          <a:p>
            <a:pPr marL="0" indent="0">
              <a:spcBef>
                <a:spcPts val="1200"/>
              </a:spcBef>
              <a:buClr>
                <a:srgbClr val="000000"/>
              </a:buClr>
              <a:buNone/>
            </a:pPr>
            <a:r>
              <a:rPr lang="hu-HU" altLang="hu-HU" sz="2400" b="1" i="1" dirty="0">
                <a:solidFill>
                  <a:srgbClr val="000000"/>
                </a:solidFill>
              </a:rPr>
              <a:t>A köztársasági elnök és a Kormány viszonya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hu-HU" altLang="hu-HU" sz="240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991544" y="116632"/>
            <a:ext cx="8229600" cy="114300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hu-HU" sz="3600" dirty="0">
                <a:solidFill>
                  <a:srgbClr val="C00000"/>
                </a:solidFill>
              </a:rPr>
              <a:t>A köztársasági elnök</a:t>
            </a:r>
          </a:p>
        </p:txBody>
      </p:sp>
    </p:spTree>
    <p:extLst>
      <p:ext uri="{BB962C8B-B14F-4D97-AF65-F5344CB8AC3E}">
        <p14:creationId xmlns:p14="http://schemas.microsoft.com/office/powerpoint/2010/main" val="2829368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artalom helye 2"/>
          <p:cNvSpPr>
            <a:spLocks noGrp="1"/>
          </p:cNvSpPr>
          <p:nvPr>
            <p:ph idx="1"/>
          </p:nvPr>
        </p:nvSpPr>
        <p:spPr>
          <a:xfrm>
            <a:off x="1981200" y="1485602"/>
            <a:ext cx="8507288" cy="51117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hu-HU" altLang="hu-HU" sz="2400" b="1" dirty="0">
                <a:latin typeface="+mj-lt"/>
                <a:cs typeface="Times New Roman" panose="02020603050405020304" pitchFamily="18" charset="0"/>
              </a:rPr>
              <a:t>Az alkotmányosság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hu-HU" altLang="hu-HU" sz="2400" dirty="0">
              <a:latin typeface="+mj-lt"/>
              <a:cs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  <a:buClr>
                <a:schemeClr val="tx1"/>
              </a:buClr>
              <a:buNone/>
              <a:defRPr/>
            </a:pPr>
            <a:r>
              <a:rPr lang="hu-HU" altLang="hu-HU" sz="2400" b="1" dirty="0">
                <a:latin typeface="+mj-lt"/>
                <a:cs typeface="Times New Roman" panose="02020603050405020304" pitchFamily="18" charset="0"/>
              </a:rPr>
              <a:t>Az alkotmányosság elveinek </a:t>
            </a:r>
          </a:p>
          <a:p>
            <a:pPr marL="640080" lvl="1">
              <a:lnSpc>
                <a:spcPct val="80000"/>
              </a:lnSpc>
              <a:buClr>
                <a:schemeClr val="tx1"/>
              </a:buClr>
              <a:defRPr/>
            </a:pPr>
            <a:r>
              <a:rPr lang="hu-HU" altLang="hu-HU" dirty="0">
                <a:latin typeface="+mj-lt"/>
                <a:cs typeface="Times New Roman" panose="02020603050405020304" pitchFamily="18" charset="0"/>
              </a:rPr>
              <a:t>az alkotmányban is meg kell jelennie,</a:t>
            </a:r>
          </a:p>
          <a:p>
            <a:pPr marL="640080" lvl="1">
              <a:lnSpc>
                <a:spcPct val="80000"/>
              </a:lnSpc>
              <a:buClr>
                <a:schemeClr val="tx1"/>
              </a:buClr>
              <a:defRPr/>
            </a:pPr>
            <a:r>
              <a:rPr lang="hu-HU" altLang="hu-HU" dirty="0">
                <a:latin typeface="+mj-lt"/>
                <a:cs typeface="Times New Roman" panose="02020603050405020304" pitchFamily="18" charset="0"/>
              </a:rPr>
              <a:t>a gyakorlatban is érvényesülniük kell (tartalmi követelmény).</a:t>
            </a:r>
          </a:p>
          <a:p>
            <a:pPr marL="0" lvl="1" indent="0">
              <a:lnSpc>
                <a:spcPct val="80000"/>
              </a:lnSpc>
              <a:buClr>
                <a:schemeClr val="tx1"/>
              </a:buClr>
              <a:buNone/>
              <a:defRPr/>
            </a:pPr>
            <a:endParaRPr lang="hu-HU" altLang="hu-HU" dirty="0">
              <a:latin typeface="+mj-lt"/>
              <a:cs typeface="Times New Roman" panose="02020603050405020304" pitchFamily="18" charset="0"/>
            </a:endParaRPr>
          </a:p>
          <a:p>
            <a:pPr marL="0" lvl="1" indent="0">
              <a:lnSpc>
                <a:spcPct val="80000"/>
              </a:lnSpc>
              <a:buClr>
                <a:schemeClr val="tx1"/>
              </a:buClr>
              <a:buNone/>
              <a:defRPr/>
            </a:pPr>
            <a:r>
              <a:rPr lang="hu-HU" altLang="hu-HU" b="1" dirty="0">
                <a:latin typeface="+mj-lt"/>
                <a:cs typeface="Times New Roman" panose="02020603050405020304" pitchFamily="18" charset="0"/>
              </a:rPr>
              <a:t>Az alkotmányosság elvei</a:t>
            </a:r>
          </a:p>
          <a:p>
            <a:pPr marL="640080" lvl="1">
              <a:lnSpc>
                <a:spcPct val="80000"/>
              </a:lnSpc>
              <a:buClr>
                <a:schemeClr val="tx1"/>
              </a:buClr>
              <a:defRPr/>
            </a:pPr>
            <a:r>
              <a:rPr lang="hu-HU" altLang="hu-HU" dirty="0">
                <a:latin typeface="+mj-lt"/>
                <a:cs typeface="Times New Roman" panose="02020603050405020304" pitchFamily="18" charset="0"/>
              </a:rPr>
              <a:t>Népszuverenitás,</a:t>
            </a:r>
          </a:p>
          <a:p>
            <a:pPr marL="640080" lvl="1">
              <a:lnSpc>
                <a:spcPct val="80000"/>
              </a:lnSpc>
              <a:buClr>
                <a:schemeClr val="tx1"/>
              </a:buClr>
              <a:defRPr/>
            </a:pPr>
            <a:r>
              <a:rPr lang="hu-HU" altLang="hu-HU" dirty="0">
                <a:latin typeface="+mj-lt"/>
                <a:cs typeface="Times New Roman" panose="02020603050405020304" pitchFamily="18" charset="0"/>
              </a:rPr>
              <a:t>A hatalommegosztás,</a:t>
            </a:r>
          </a:p>
          <a:p>
            <a:pPr marL="640080" lvl="1">
              <a:lnSpc>
                <a:spcPct val="80000"/>
              </a:lnSpc>
              <a:buClr>
                <a:schemeClr val="tx1"/>
              </a:buClr>
              <a:defRPr/>
            </a:pPr>
            <a:r>
              <a:rPr lang="hu-HU" altLang="hu-HU" dirty="0">
                <a:latin typeface="+mj-lt"/>
                <a:cs typeface="Times New Roman" panose="02020603050405020304" pitchFamily="18" charset="0"/>
              </a:rPr>
              <a:t>Jogállamiság,</a:t>
            </a:r>
          </a:p>
          <a:p>
            <a:pPr marL="640080" lvl="1">
              <a:lnSpc>
                <a:spcPct val="80000"/>
              </a:lnSpc>
              <a:buClr>
                <a:schemeClr val="tx1"/>
              </a:buClr>
              <a:defRPr/>
            </a:pPr>
            <a:r>
              <a:rPr lang="hu-HU" altLang="hu-HU" dirty="0">
                <a:latin typeface="+mj-lt"/>
                <a:cs typeface="Times New Roman" panose="02020603050405020304" pitchFamily="18" charset="0"/>
              </a:rPr>
              <a:t>Az alapvető jogok biztosítása,</a:t>
            </a:r>
          </a:p>
          <a:p>
            <a:pPr marL="640080" lvl="1">
              <a:lnSpc>
                <a:spcPct val="80000"/>
              </a:lnSpc>
              <a:buClr>
                <a:schemeClr val="tx1"/>
              </a:buClr>
              <a:defRPr/>
            </a:pPr>
            <a:r>
              <a:rPr lang="hu-HU" altLang="hu-HU" dirty="0">
                <a:latin typeface="+mj-lt"/>
                <a:cs typeface="Times New Roman" panose="02020603050405020304" pitchFamily="18" charset="0"/>
              </a:rPr>
              <a:t>Demokrácia elve,</a:t>
            </a:r>
          </a:p>
          <a:p>
            <a:pPr marL="640080" lvl="1">
              <a:lnSpc>
                <a:spcPct val="80000"/>
              </a:lnSpc>
              <a:buClr>
                <a:schemeClr val="tx1"/>
              </a:buClr>
              <a:defRPr/>
            </a:pPr>
            <a:r>
              <a:rPr lang="hu-HU" altLang="hu-HU" dirty="0">
                <a:latin typeface="+mj-lt"/>
                <a:cs typeface="Times New Roman" panose="02020603050405020304" pitchFamily="18" charset="0"/>
              </a:rPr>
              <a:t>Pluralizmus.</a:t>
            </a:r>
          </a:p>
          <a:p>
            <a:pPr marL="0" indent="0">
              <a:buNone/>
              <a:defRPr/>
            </a:pPr>
            <a:endParaRPr lang="hu-HU" altLang="hu-HU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288" y="116632"/>
            <a:ext cx="8229600" cy="11430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hu-HU" b="1" dirty="0">
                <a:solidFill>
                  <a:srgbClr val="C00000"/>
                </a:solidFill>
                <a:cs typeface="Times New Roman" panose="02020603050405020304" pitchFamily="18" charset="0"/>
              </a:rPr>
              <a:t>Magyarország Alaptörvénye</a:t>
            </a:r>
          </a:p>
        </p:txBody>
      </p:sp>
    </p:spTree>
    <p:extLst>
      <p:ext uri="{BB962C8B-B14F-4D97-AF65-F5344CB8AC3E}">
        <p14:creationId xmlns:p14="http://schemas.microsoft.com/office/powerpoint/2010/main" val="79502834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991544" y="274320"/>
            <a:ext cx="8229600" cy="985312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hu-HU" sz="3600" dirty="0">
                <a:solidFill>
                  <a:srgbClr val="C00000"/>
                </a:solidFill>
              </a:rPr>
              <a:t>A kormányzás intézményi </a:t>
            </a:r>
            <a:br>
              <a:rPr lang="hu-HU" sz="3600" dirty="0">
                <a:solidFill>
                  <a:srgbClr val="C00000"/>
                </a:solidFill>
              </a:rPr>
            </a:br>
            <a:r>
              <a:rPr lang="hu-HU" sz="3600" dirty="0">
                <a:solidFill>
                  <a:srgbClr val="C00000"/>
                </a:solidFill>
              </a:rPr>
              <a:t>és eljárási rendje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1992313" y="1772816"/>
            <a:ext cx="8229600" cy="4751809"/>
          </a:xfrm>
        </p:spPr>
        <p:txBody>
          <a:bodyPr rtlCol="0">
            <a:normAutofit/>
          </a:bodyPr>
          <a:lstStyle/>
          <a:p>
            <a:pPr>
              <a:buClr>
                <a:schemeClr val="tx1"/>
              </a:buClr>
              <a:defRPr/>
            </a:pPr>
            <a:r>
              <a:rPr lang="hu-HU" sz="2400" dirty="0"/>
              <a:t>Politikai kompetencia és jogi hatáskör</a:t>
            </a:r>
          </a:p>
          <a:p>
            <a:pPr>
              <a:buClr>
                <a:schemeClr val="tx1"/>
              </a:buClr>
              <a:defRPr/>
            </a:pPr>
            <a:r>
              <a:rPr lang="hu-HU" sz="2400" dirty="0"/>
              <a:t>Egységes vagy megosztott hatalom</a:t>
            </a:r>
          </a:p>
          <a:p>
            <a:pPr>
              <a:buClr>
                <a:schemeClr val="tx1"/>
              </a:buClr>
              <a:defRPr/>
            </a:pPr>
            <a:r>
              <a:rPr lang="hu-HU" sz="2400" dirty="0"/>
              <a:t>Összehangolt tevékenység a parlament, az államfő és a kormány között</a:t>
            </a:r>
          </a:p>
          <a:p>
            <a:pPr>
              <a:buClr>
                <a:schemeClr val="tx1"/>
              </a:buClr>
              <a:defRPr/>
            </a:pPr>
            <a:r>
              <a:rPr lang="hu-HU" sz="2400" dirty="0"/>
              <a:t>Kormányzóképesség</a:t>
            </a:r>
          </a:p>
          <a:p>
            <a:pPr>
              <a:buClr>
                <a:schemeClr val="tx1"/>
              </a:buClr>
              <a:defRPr/>
            </a:pPr>
            <a:r>
              <a:rPr lang="hu-HU" sz="2400" dirty="0"/>
              <a:t>A politikaformálás központja a Kormány</a:t>
            </a:r>
          </a:p>
        </p:txBody>
      </p:sp>
    </p:spTree>
    <p:extLst>
      <p:ext uri="{BB962C8B-B14F-4D97-AF65-F5344CB8AC3E}">
        <p14:creationId xmlns:p14="http://schemas.microsoft.com/office/powerpoint/2010/main" val="104042174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991544" y="116632"/>
            <a:ext cx="8229600" cy="1143000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hu-HU" sz="3600" dirty="0">
                <a:solidFill>
                  <a:srgbClr val="C00000"/>
                </a:solidFill>
              </a:rPr>
              <a:t>A Kormány </a:t>
            </a:r>
            <a:br>
              <a:rPr lang="hu-HU" sz="3600" dirty="0">
                <a:solidFill>
                  <a:srgbClr val="C00000"/>
                </a:solidFill>
              </a:rPr>
            </a:br>
            <a:r>
              <a:rPr lang="hu-HU" sz="3600" dirty="0">
                <a:solidFill>
                  <a:srgbClr val="C00000"/>
                </a:solidFill>
              </a:rPr>
              <a:t>feladat- és hatásköre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1894114" y="1825625"/>
            <a:ext cx="8556172" cy="4351338"/>
          </a:xfrm>
        </p:spPr>
        <p:txBody>
          <a:bodyPr rtlCol="0">
            <a:noAutofit/>
          </a:bodyPr>
          <a:lstStyle/>
          <a:p>
            <a:pPr>
              <a:buClr>
                <a:schemeClr val="tx1"/>
              </a:buClr>
              <a:defRPr/>
            </a:pPr>
            <a:r>
              <a:rPr lang="hu-HU" sz="2400" dirty="0"/>
              <a:t>A végrehajtó hatalom általános és az Országgyűlésnek felelős szerve</a:t>
            </a:r>
          </a:p>
          <a:p>
            <a:pPr>
              <a:buClr>
                <a:schemeClr val="tx1"/>
              </a:buClr>
              <a:defRPr/>
            </a:pPr>
            <a:r>
              <a:rPr lang="hu-HU" sz="2400" dirty="0"/>
              <a:t>Feladata minden, ami nem tartozik más szerv feladatkörébe</a:t>
            </a:r>
          </a:p>
          <a:p>
            <a:pPr>
              <a:buClr>
                <a:schemeClr val="tx1"/>
              </a:buClr>
              <a:defRPr/>
            </a:pPr>
            <a:r>
              <a:rPr lang="hu-HU" sz="2400" dirty="0"/>
              <a:t>A közigazgatás legfőbb szerve</a:t>
            </a:r>
          </a:p>
          <a:p>
            <a:pPr>
              <a:buClr>
                <a:schemeClr val="tx1"/>
              </a:buClr>
              <a:defRPr/>
            </a:pPr>
            <a:r>
              <a:rPr lang="hu-HU" sz="2400" dirty="0"/>
              <a:t>Jogalkotó hatáskör</a:t>
            </a:r>
          </a:p>
          <a:p>
            <a:pPr>
              <a:buClr>
                <a:schemeClr val="tx1"/>
              </a:buClr>
              <a:defRPr/>
            </a:pPr>
            <a:r>
              <a:rPr lang="hu-HU" sz="2400" dirty="0"/>
              <a:t>Irányítás és felügyelet</a:t>
            </a:r>
          </a:p>
          <a:p>
            <a:pPr>
              <a:buClr>
                <a:schemeClr val="tx1"/>
              </a:buClr>
              <a:defRPr/>
            </a:pPr>
            <a:r>
              <a:rPr lang="hu-HU" sz="2400" dirty="0"/>
              <a:t>Koordináció és együttműködés</a:t>
            </a:r>
          </a:p>
        </p:txBody>
      </p:sp>
    </p:spTree>
    <p:extLst>
      <p:ext uri="{BB962C8B-B14F-4D97-AF65-F5344CB8AC3E}">
        <p14:creationId xmlns:p14="http://schemas.microsoft.com/office/powerpoint/2010/main" val="385796519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991544" y="116632"/>
            <a:ext cx="8229600" cy="114300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hu-HU" sz="3600" dirty="0">
                <a:solidFill>
                  <a:srgbClr val="C00000"/>
                </a:solidFill>
              </a:rPr>
              <a:t>A Kormány megbízatása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1992312" y="1700808"/>
            <a:ext cx="8632757" cy="4680942"/>
          </a:xfrm>
        </p:spPr>
        <p:txBody>
          <a:bodyPr rtlCol="0">
            <a:norm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  <a:buClr>
                <a:schemeClr val="tx1"/>
              </a:buClr>
              <a:defRPr/>
            </a:pPr>
            <a:r>
              <a:rPr lang="hu-HU" sz="2400" dirty="0"/>
              <a:t>A miniszterelnök </a:t>
            </a:r>
            <a:r>
              <a:rPr lang="hu-HU" sz="2400" dirty="0" smtClean="0"/>
              <a:t>megválasztása </a:t>
            </a:r>
          </a:p>
          <a:p>
            <a:pPr lvl="1">
              <a:lnSpc>
                <a:spcPct val="150000"/>
              </a:lnSpc>
              <a:spcBef>
                <a:spcPts val="1800"/>
              </a:spcBef>
              <a:buClr>
                <a:schemeClr val="tx1"/>
              </a:buClr>
              <a:defRPr/>
            </a:pPr>
            <a:r>
              <a:rPr lang="hu-HU" sz="2000" dirty="0" smtClean="0"/>
              <a:t>mandátumidő-korlát</a:t>
            </a:r>
            <a:endParaRPr lang="hu-HU" sz="2000" dirty="0"/>
          </a:p>
          <a:p>
            <a:pPr>
              <a:lnSpc>
                <a:spcPct val="150000"/>
              </a:lnSpc>
              <a:spcBef>
                <a:spcPts val="1800"/>
              </a:spcBef>
              <a:buClr>
                <a:schemeClr val="tx1"/>
              </a:buClr>
              <a:defRPr/>
            </a:pPr>
            <a:r>
              <a:rPr lang="hu-HU" sz="2400" dirty="0"/>
              <a:t>A miniszterek kinevezése</a:t>
            </a:r>
          </a:p>
          <a:p>
            <a:pPr>
              <a:lnSpc>
                <a:spcPct val="150000"/>
              </a:lnSpc>
              <a:spcBef>
                <a:spcPts val="1800"/>
              </a:spcBef>
              <a:buClr>
                <a:schemeClr val="tx1"/>
              </a:buClr>
              <a:defRPr/>
            </a:pPr>
            <a:r>
              <a:rPr lang="hu-HU" sz="2400" dirty="0"/>
              <a:t>A miniszterek megbízatásának megszűnése</a:t>
            </a:r>
          </a:p>
          <a:p>
            <a:pPr>
              <a:lnSpc>
                <a:spcPct val="150000"/>
              </a:lnSpc>
              <a:spcBef>
                <a:spcPts val="1800"/>
              </a:spcBef>
              <a:buClr>
                <a:schemeClr val="tx1"/>
              </a:buClr>
              <a:defRPr/>
            </a:pPr>
            <a:r>
              <a:rPr lang="hu-HU" sz="2400" dirty="0"/>
              <a:t>A Kormány megbízatásának megszűnése</a:t>
            </a:r>
          </a:p>
          <a:p>
            <a:pPr>
              <a:lnSpc>
                <a:spcPct val="150000"/>
              </a:lnSpc>
              <a:spcBef>
                <a:spcPts val="1800"/>
              </a:spcBef>
              <a:buClr>
                <a:schemeClr val="tx1"/>
              </a:buClr>
              <a:defRPr/>
            </a:pPr>
            <a:r>
              <a:rPr lang="hu-HU" sz="2400" dirty="0"/>
              <a:t>A konstruktív bizalmatlanság</a:t>
            </a:r>
          </a:p>
          <a:p>
            <a:pPr marL="0" indent="0">
              <a:lnSpc>
                <a:spcPct val="150000"/>
              </a:lnSpc>
              <a:spcBef>
                <a:spcPts val="1200"/>
              </a:spcBef>
              <a:buClr>
                <a:schemeClr val="tx1"/>
              </a:buClr>
              <a:buNone/>
              <a:defRPr/>
            </a:pPr>
            <a:endParaRPr lang="hu-HU" dirty="0"/>
          </a:p>
          <a:p>
            <a:pPr>
              <a:lnSpc>
                <a:spcPct val="150000"/>
              </a:lnSpc>
              <a:defRPr/>
            </a:pPr>
            <a:endParaRPr lang="hu-HU" sz="2000" dirty="0"/>
          </a:p>
        </p:txBody>
      </p:sp>
    </p:spTree>
    <p:extLst>
      <p:ext uri="{BB962C8B-B14F-4D97-AF65-F5344CB8AC3E}">
        <p14:creationId xmlns:p14="http://schemas.microsoft.com/office/powerpoint/2010/main" val="38469428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1544" y="116632"/>
            <a:ext cx="8229600" cy="114300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hu-HU" sz="3600" dirty="0">
                <a:solidFill>
                  <a:srgbClr val="C00000"/>
                </a:solidFill>
              </a:rPr>
              <a:t>A Kormány szervezete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600200"/>
            <a:ext cx="8229600" cy="4997152"/>
          </a:xfrm>
        </p:spPr>
        <p:txBody>
          <a:bodyPr rtlCol="0">
            <a:noAutofit/>
          </a:bodyPr>
          <a:lstStyle/>
          <a:p>
            <a:pPr>
              <a:spcBef>
                <a:spcPts val="1800"/>
              </a:spcBef>
              <a:buClr>
                <a:schemeClr val="tx1"/>
              </a:buClr>
              <a:defRPr/>
            </a:pPr>
            <a:r>
              <a:rPr lang="hu-HU" sz="2400" dirty="0"/>
              <a:t>A miniszterelnök típusú kormány jellemzői</a:t>
            </a:r>
          </a:p>
          <a:p>
            <a:pPr>
              <a:spcBef>
                <a:spcPts val="1800"/>
              </a:spcBef>
              <a:buClr>
                <a:schemeClr val="tx1"/>
              </a:buClr>
              <a:defRPr/>
            </a:pPr>
            <a:r>
              <a:rPr lang="hu-HU" sz="2400" dirty="0"/>
              <a:t>Miniszterek és államtitkárok</a:t>
            </a:r>
          </a:p>
          <a:p>
            <a:pPr>
              <a:spcBef>
                <a:spcPts val="1800"/>
              </a:spcBef>
              <a:buClr>
                <a:schemeClr val="tx1"/>
              </a:buClr>
              <a:defRPr/>
            </a:pPr>
            <a:r>
              <a:rPr lang="hu-HU" sz="2400" dirty="0"/>
              <a:t>A </a:t>
            </a:r>
            <a:r>
              <a:rPr lang="hu-HU" sz="2400" dirty="0" smtClean="0"/>
              <a:t>Miniszterelnökség és </a:t>
            </a:r>
            <a:r>
              <a:rPr lang="hu-HU" sz="2400" dirty="0"/>
              <a:t>a miniszterelnök nemzetbiztonsági főtanácsadója</a:t>
            </a:r>
          </a:p>
          <a:p>
            <a:pPr>
              <a:spcBef>
                <a:spcPts val="1800"/>
              </a:spcBef>
              <a:buClr>
                <a:schemeClr val="tx1"/>
              </a:buClr>
              <a:defRPr/>
            </a:pPr>
            <a:r>
              <a:rPr lang="hu-HU" sz="2400" dirty="0"/>
              <a:t>A Kormány döntés-előkészítő mechanizmusai</a:t>
            </a:r>
          </a:p>
          <a:p>
            <a:pPr>
              <a:spcBef>
                <a:spcPts val="1800"/>
              </a:spcBef>
              <a:buClr>
                <a:schemeClr val="tx1"/>
              </a:buClr>
              <a:defRPr/>
            </a:pPr>
            <a:r>
              <a:rPr lang="hu-HU" sz="2400" dirty="0"/>
              <a:t>A Kormány ülései és működési formái</a:t>
            </a:r>
          </a:p>
          <a:p>
            <a:pPr>
              <a:spcBef>
                <a:spcPts val="1800"/>
              </a:spcBef>
              <a:buClr>
                <a:schemeClr val="tx1"/>
              </a:buClr>
              <a:defRPr/>
            </a:pPr>
            <a:r>
              <a:rPr lang="hu-HU" sz="2400" dirty="0"/>
              <a:t>A Kormány általános hatáskörű területi államigazgatási szervei</a:t>
            </a:r>
          </a:p>
        </p:txBody>
      </p:sp>
    </p:spTree>
    <p:extLst>
      <p:ext uri="{BB962C8B-B14F-4D97-AF65-F5344CB8AC3E}">
        <p14:creationId xmlns:p14="http://schemas.microsoft.com/office/powerpoint/2010/main" val="107154180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991544" y="82183"/>
            <a:ext cx="8229600" cy="114300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hu-HU" sz="3600" dirty="0">
                <a:solidFill>
                  <a:srgbClr val="C00000"/>
                </a:solidFill>
              </a:rPr>
              <a:t>Az Alkotmánybíróság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1894114" y="1825625"/>
            <a:ext cx="9459686" cy="4351338"/>
          </a:xfrm>
        </p:spPr>
        <p:txBody>
          <a:bodyPr rtlCol="0">
            <a:normAutofit/>
          </a:bodyPr>
          <a:lstStyle/>
          <a:p>
            <a:pPr marL="0" indent="0">
              <a:spcBef>
                <a:spcPts val="1800"/>
              </a:spcBef>
              <a:buClr>
                <a:schemeClr val="tx1"/>
              </a:buClr>
              <a:buNone/>
              <a:defRPr/>
            </a:pPr>
            <a:r>
              <a:rPr lang="hu-HU" sz="2400" b="1" dirty="0"/>
              <a:t>Az alkotmánybíráskodás lényege és típusai </a:t>
            </a:r>
          </a:p>
          <a:p>
            <a:pPr marL="0" indent="0">
              <a:spcBef>
                <a:spcPts val="1800"/>
              </a:spcBef>
              <a:buClr>
                <a:schemeClr val="tx1"/>
              </a:buClr>
              <a:buNone/>
              <a:defRPr/>
            </a:pPr>
            <a:endParaRPr lang="hu-HU" sz="1000" b="1" dirty="0"/>
          </a:p>
          <a:p>
            <a:pPr marL="0" indent="0">
              <a:spcBef>
                <a:spcPts val="1800"/>
              </a:spcBef>
              <a:buClr>
                <a:schemeClr val="tx1"/>
              </a:buClr>
              <a:buNone/>
              <a:defRPr/>
            </a:pPr>
            <a:r>
              <a:rPr lang="hu-HU" sz="2400" b="1" dirty="0"/>
              <a:t>Az Alkotmánybíróság feladat- és hatásköre:</a:t>
            </a:r>
          </a:p>
          <a:p>
            <a:pPr lvl="1">
              <a:spcBef>
                <a:spcPts val="1800"/>
              </a:spcBef>
              <a:buClr>
                <a:schemeClr val="tx1"/>
              </a:buClr>
              <a:defRPr/>
            </a:pPr>
            <a:r>
              <a:rPr lang="hu-HU" dirty="0"/>
              <a:t>előzetes normakontroll</a:t>
            </a:r>
          </a:p>
          <a:p>
            <a:pPr lvl="1">
              <a:spcBef>
                <a:spcPts val="1800"/>
              </a:spcBef>
              <a:buClr>
                <a:schemeClr val="tx1"/>
              </a:buClr>
              <a:defRPr/>
            </a:pPr>
            <a:r>
              <a:rPr lang="hu-HU" dirty="0"/>
              <a:t>utólagos normakontroll</a:t>
            </a:r>
          </a:p>
          <a:p>
            <a:pPr lvl="1">
              <a:spcBef>
                <a:spcPts val="1800"/>
              </a:spcBef>
              <a:buClr>
                <a:schemeClr val="tx1"/>
              </a:buClr>
              <a:defRPr/>
            </a:pPr>
            <a:r>
              <a:rPr lang="hu-HU" dirty="0"/>
              <a:t>egyedi normakontroll bírói kezdeményezés alapján</a:t>
            </a:r>
          </a:p>
          <a:p>
            <a:pPr lvl="1">
              <a:spcBef>
                <a:spcPts val="1800"/>
              </a:spcBef>
              <a:buClr>
                <a:schemeClr val="tx1"/>
              </a:buClr>
              <a:defRPr/>
            </a:pPr>
            <a:r>
              <a:rPr lang="hu-HU" dirty="0"/>
              <a:t>jogi norma nemzetközi szerződésbe ütközésének vizsgálata</a:t>
            </a:r>
          </a:p>
          <a:p>
            <a:pPr lvl="1">
              <a:spcBef>
                <a:spcPts val="1800"/>
              </a:spcBef>
              <a:buClr>
                <a:schemeClr val="tx1"/>
              </a:buClr>
              <a:defRPr/>
            </a:pPr>
            <a:endParaRPr lang="hu-HU" dirty="0"/>
          </a:p>
          <a:p>
            <a:pPr lvl="2">
              <a:buClr>
                <a:schemeClr val="accent3"/>
              </a:buClr>
              <a:buNone/>
              <a:defRPr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37216306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Cím 1"/>
          <p:cNvSpPr>
            <a:spLocks noGrp="1"/>
          </p:cNvSpPr>
          <p:nvPr>
            <p:ph type="title"/>
          </p:nvPr>
        </p:nvSpPr>
        <p:spPr>
          <a:xfrm>
            <a:off x="1991544" y="82183"/>
            <a:ext cx="8229600" cy="1143000"/>
          </a:xfrm>
        </p:spPr>
        <p:txBody>
          <a:bodyPr/>
          <a:lstStyle/>
          <a:p>
            <a:pPr eaLnBrk="1" hangingPunct="1"/>
            <a:r>
              <a:rPr lang="hu-HU" altLang="hu-HU" sz="3600" dirty="0">
                <a:solidFill>
                  <a:srgbClr val="C00000"/>
                </a:solidFill>
              </a:rPr>
              <a:t>Az Alkotmánybíróság</a:t>
            </a:r>
          </a:p>
        </p:txBody>
      </p:sp>
      <p:sp>
        <p:nvSpPr>
          <p:cNvPr id="19459" name="Tartalom helye 2"/>
          <p:cNvSpPr>
            <a:spLocks noGrp="1"/>
          </p:cNvSpPr>
          <p:nvPr>
            <p:ph idx="1"/>
          </p:nvPr>
        </p:nvSpPr>
        <p:spPr>
          <a:xfrm>
            <a:off x="1991544" y="1825625"/>
            <a:ext cx="9362256" cy="4351338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150000"/>
              </a:lnSpc>
            </a:pPr>
            <a:r>
              <a:rPr lang="hu-HU" altLang="hu-HU" sz="2400" dirty="0"/>
              <a:t>alkotmányjogi panasz elbírálása</a:t>
            </a:r>
          </a:p>
          <a:p>
            <a:pPr eaLnBrk="1" hangingPunct="1">
              <a:lnSpc>
                <a:spcPct val="150000"/>
              </a:lnSpc>
            </a:pPr>
            <a:r>
              <a:rPr lang="hu-HU" altLang="hu-HU" sz="2400" dirty="0"/>
              <a:t>népszavazás elrendelésével összefüggő határozat felülvizsgálata</a:t>
            </a:r>
          </a:p>
          <a:p>
            <a:pPr eaLnBrk="1" hangingPunct="1">
              <a:lnSpc>
                <a:spcPct val="150000"/>
              </a:lnSpc>
            </a:pPr>
            <a:r>
              <a:rPr lang="hu-HU" altLang="hu-HU" sz="2400" dirty="0"/>
              <a:t>képviselő-testület feloszlatásával kapcsolatos vélemény</a:t>
            </a:r>
          </a:p>
          <a:p>
            <a:pPr eaLnBrk="1" hangingPunct="1">
              <a:lnSpc>
                <a:spcPct val="150000"/>
              </a:lnSpc>
            </a:pPr>
            <a:r>
              <a:rPr lang="hu-HU" altLang="hu-HU" sz="2400" dirty="0"/>
              <a:t>a köztársasági </a:t>
            </a:r>
            <a:r>
              <a:rPr lang="hu-HU" altLang="hu-HU" sz="2400" dirty="0" smtClean="0"/>
              <a:t>elnöki tisztséggel kapcsolatos hatáskörök </a:t>
            </a:r>
            <a:endParaRPr lang="hu-HU" altLang="hu-HU" sz="2400" dirty="0"/>
          </a:p>
          <a:p>
            <a:pPr eaLnBrk="1" hangingPunct="1">
              <a:lnSpc>
                <a:spcPct val="150000"/>
              </a:lnSpc>
            </a:pPr>
            <a:r>
              <a:rPr lang="hu-HU" altLang="hu-HU" sz="2400" dirty="0"/>
              <a:t>hatásköri összeütközések feloldása</a:t>
            </a:r>
          </a:p>
          <a:p>
            <a:pPr eaLnBrk="1" hangingPunct="1">
              <a:lnSpc>
                <a:spcPct val="150000"/>
              </a:lnSpc>
            </a:pPr>
            <a:r>
              <a:rPr lang="hu-HU" altLang="hu-HU" sz="2400" dirty="0"/>
              <a:t>az Alaptörvény </a:t>
            </a:r>
            <a:r>
              <a:rPr lang="hu-HU" altLang="hu-HU" sz="2400" dirty="0" smtClean="0"/>
              <a:t>értelmezése</a:t>
            </a:r>
          </a:p>
          <a:p>
            <a:pPr eaLnBrk="1" hangingPunct="1">
              <a:lnSpc>
                <a:spcPct val="150000"/>
              </a:lnSpc>
            </a:pPr>
            <a:r>
              <a:rPr lang="hu-HU" altLang="hu-HU" sz="2400" dirty="0" smtClean="0"/>
              <a:t>Az OBT jogorvoslati kérelme</a:t>
            </a:r>
            <a:endParaRPr lang="hu-HU" altLang="hu-HU" sz="2400" dirty="0"/>
          </a:p>
          <a:p>
            <a:pPr eaLnBrk="1" hangingPunct="1">
              <a:lnSpc>
                <a:spcPct val="150000"/>
              </a:lnSpc>
            </a:pPr>
            <a:endParaRPr lang="hu-HU" altLang="hu-HU" sz="2400" dirty="0"/>
          </a:p>
        </p:txBody>
      </p:sp>
    </p:spTree>
    <p:extLst>
      <p:ext uri="{BB962C8B-B14F-4D97-AF65-F5344CB8AC3E}">
        <p14:creationId xmlns:p14="http://schemas.microsoft.com/office/powerpoint/2010/main" val="148553269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991544" y="116632"/>
            <a:ext cx="8229600" cy="114300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hu-HU" sz="3600" dirty="0">
                <a:solidFill>
                  <a:srgbClr val="C00000"/>
                </a:solidFill>
              </a:rPr>
              <a:t>Az Alkotmánybíróság tagjai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1991544" y="1825625"/>
            <a:ext cx="9362256" cy="4351338"/>
          </a:xfrm>
        </p:spPr>
        <p:txBody>
          <a:bodyPr rtlCol="0">
            <a:normAutofit/>
          </a:bodyPr>
          <a:lstStyle/>
          <a:p>
            <a:pPr marL="0" indent="0">
              <a:spcBef>
                <a:spcPts val="1800"/>
              </a:spcBef>
              <a:buClr>
                <a:schemeClr val="tx1"/>
              </a:buClr>
              <a:buNone/>
              <a:defRPr/>
            </a:pPr>
            <a:r>
              <a:rPr lang="hu-HU" sz="2400" b="1" dirty="0"/>
              <a:t>Az Alkotmánybíróság elnöke</a:t>
            </a:r>
          </a:p>
          <a:p>
            <a:pPr marL="0" indent="0">
              <a:spcBef>
                <a:spcPts val="1800"/>
              </a:spcBef>
              <a:buClr>
                <a:schemeClr val="tx1"/>
              </a:buClr>
              <a:buNone/>
              <a:defRPr/>
            </a:pPr>
            <a:endParaRPr lang="hu-HU" sz="1000" dirty="0"/>
          </a:p>
          <a:p>
            <a:pPr marL="0" indent="0">
              <a:spcBef>
                <a:spcPts val="1800"/>
              </a:spcBef>
              <a:buClr>
                <a:schemeClr val="tx1"/>
              </a:buClr>
              <a:buNone/>
              <a:defRPr/>
            </a:pPr>
            <a:r>
              <a:rPr lang="hu-HU" sz="2400" b="1" dirty="0"/>
              <a:t>Az alkotmánybírák</a:t>
            </a:r>
          </a:p>
          <a:p>
            <a:pPr lvl="1">
              <a:spcBef>
                <a:spcPts val="1800"/>
              </a:spcBef>
              <a:buClr>
                <a:schemeClr val="tx1"/>
              </a:buClr>
              <a:defRPr/>
            </a:pPr>
            <a:r>
              <a:rPr lang="hu-HU" dirty="0"/>
              <a:t>megválasztás</a:t>
            </a:r>
          </a:p>
          <a:p>
            <a:pPr lvl="1">
              <a:spcBef>
                <a:spcPts val="1800"/>
              </a:spcBef>
              <a:buClr>
                <a:schemeClr val="tx1"/>
              </a:buClr>
              <a:defRPr/>
            </a:pPr>
            <a:r>
              <a:rPr lang="hu-HU" dirty="0"/>
              <a:t>függetlenség</a:t>
            </a:r>
          </a:p>
          <a:p>
            <a:pPr lvl="1">
              <a:spcBef>
                <a:spcPts val="1800"/>
              </a:spcBef>
              <a:buClr>
                <a:schemeClr val="tx1"/>
              </a:buClr>
              <a:defRPr/>
            </a:pPr>
            <a:r>
              <a:rPr lang="hu-HU" dirty="0"/>
              <a:t>mentelmi jog</a:t>
            </a:r>
          </a:p>
          <a:p>
            <a:pPr lvl="1">
              <a:spcBef>
                <a:spcPts val="1800"/>
              </a:spcBef>
              <a:buClr>
                <a:schemeClr val="tx1"/>
              </a:buClr>
              <a:defRPr/>
            </a:pPr>
            <a:r>
              <a:rPr lang="hu-HU" dirty="0"/>
              <a:t>a tisztség megszűnése</a:t>
            </a:r>
          </a:p>
        </p:txBody>
      </p:sp>
    </p:spTree>
    <p:extLst>
      <p:ext uri="{BB962C8B-B14F-4D97-AF65-F5344CB8AC3E}">
        <p14:creationId xmlns:p14="http://schemas.microsoft.com/office/powerpoint/2010/main" val="149924955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Cím 1"/>
          <p:cNvSpPr>
            <a:spLocks noGrp="1"/>
          </p:cNvSpPr>
          <p:nvPr>
            <p:ph type="title"/>
          </p:nvPr>
        </p:nvSpPr>
        <p:spPr>
          <a:xfrm>
            <a:off x="1991543" y="261256"/>
            <a:ext cx="8471805" cy="1223528"/>
          </a:xfrm>
        </p:spPr>
        <p:txBody>
          <a:bodyPr>
            <a:normAutofit/>
          </a:bodyPr>
          <a:lstStyle/>
          <a:p>
            <a:pPr eaLnBrk="1" hangingPunct="1"/>
            <a:r>
              <a:rPr lang="hu-HU" altLang="hu-HU" sz="3600" dirty="0">
                <a:solidFill>
                  <a:srgbClr val="C00000"/>
                </a:solidFill>
              </a:rPr>
              <a:t>A bíróság az államszervezetben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1981200" y="1484784"/>
            <a:ext cx="8002460" cy="5257800"/>
          </a:xfrm>
        </p:spPr>
        <p:txBody>
          <a:bodyPr>
            <a:noAutofit/>
          </a:bodyPr>
          <a:lstStyle/>
          <a:p>
            <a:pPr marL="0" indent="0">
              <a:spcBef>
                <a:spcPts val="1800"/>
              </a:spcBef>
              <a:buClr>
                <a:prstClr val="black"/>
              </a:buClr>
              <a:buNone/>
              <a:defRPr/>
            </a:pPr>
            <a:r>
              <a:rPr lang="hu-HU" sz="2400" b="1" dirty="0">
                <a:solidFill>
                  <a:prstClr val="black"/>
                </a:solidFill>
              </a:rPr>
              <a:t>Az igazságszolgáltatás jellemzői</a:t>
            </a:r>
          </a:p>
          <a:p>
            <a:pPr lvl="1">
              <a:spcBef>
                <a:spcPts val="600"/>
              </a:spcBef>
              <a:buClr>
                <a:prstClr val="black"/>
              </a:buClr>
              <a:defRPr/>
            </a:pPr>
            <a:r>
              <a:rPr lang="hu-HU" dirty="0">
                <a:solidFill>
                  <a:prstClr val="black"/>
                </a:solidFill>
              </a:rPr>
              <a:t>jogvita</a:t>
            </a:r>
          </a:p>
          <a:p>
            <a:pPr lvl="1">
              <a:spcBef>
                <a:spcPts val="600"/>
              </a:spcBef>
              <a:buClr>
                <a:prstClr val="black"/>
              </a:buClr>
              <a:defRPr/>
            </a:pPr>
            <a:r>
              <a:rPr lang="hu-HU" dirty="0" err="1">
                <a:solidFill>
                  <a:prstClr val="black"/>
                </a:solidFill>
              </a:rPr>
              <a:t>kontradiktórius</a:t>
            </a:r>
            <a:r>
              <a:rPr lang="hu-HU" dirty="0">
                <a:solidFill>
                  <a:prstClr val="black"/>
                </a:solidFill>
              </a:rPr>
              <a:t> eljárás</a:t>
            </a:r>
          </a:p>
          <a:p>
            <a:pPr lvl="1">
              <a:spcBef>
                <a:spcPts val="600"/>
              </a:spcBef>
              <a:buClr>
                <a:prstClr val="black"/>
              </a:buClr>
              <a:defRPr/>
            </a:pPr>
            <a:r>
              <a:rPr lang="hu-HU" dirty="0">
                <a:solidFill>
                  <a:prstClr val="black"/>
                </a:solidFill>
              </a:rPr>
              <a:t>függetlenség</a:t>
            </a:r>
          </a:p>
          <a:p>
            <a:pPr lvl="1">
              <a:spcBef>
                <a:spcPts val="600"/>
              </a:spcBef>
              <a:buClr>
                <a:prstClr val="black"/>
              </a:buClr>
              <a:defRPr/>
            </a:pPr>
            <a:r>
              <a:rPr lang="hu-HU" dirty="0">
                <a:solidFill>
                  <a:prstClr val="black"/>
                </a:solidFill>
              </a:rPr>
              <a:t>jogalkalmazás</a:t>
            </a:r>
          </a:p>
          <a:p>
            <a:pPr lvl="1">
              <a:spcBef>
                <a:spcPts val="600"/>
              </a:spcBef>
              <a:buClr>
                <a:prstClr val="black"/>
              </a:buClr>
              <a:defRPr/>
            </a:pPr>
            <a:r>
              <a:rPr lang="hu-HU" dirty="0">
                <a:solidFill>
                  <a:prstClr val="black"/>
                </a:solidFill>
              </a:rPr>
              <a:t>törvény előtti egyenlőség</a:t>
            </a:r>
          </a:p>
          <a:p>
            <a:pPr lvl="1">
              <a:spcBef>
                <a:spcPts val="600"/>
              </a:spcBef>
              <a:buClr>
                <a:prstClr val="black"/>
              </a:buClr>
              <a:defRPr/>
            </a:pPr>
            <a:r>
              <a:rPr lang="hu-HU" dirty="0">
                <a:solidFill>
                  <a:prstClr val="black"/>
                </a:solidFill>
              </a:rPr>
              <a:t>jog a törvényes bíróhoz</a:t>
            </a:r>
          </a:p>
          <a:p>
            <a:pPr lvl="1">
              <a:spcBef>
                <a:spcPts val="600"/>
              </a:spcBef>
              <a:buClr>
                <a:prstClr val="black"/>
              </a:buClr>
              <a:defRPr/>
            </a:pPr>
            <a:r>
              <a:rPr lang="hu-HU" dirty="0">
                <a:solidFill>
                  <a:prstClr val="black"/>
                </a:solidFill>
              </a:rPr>
              <a:t>tisztességes eljárás</a:t>
            </a:r>
          </a:p>
          <a:p>
            <a:pPr marL="0" indent="0">
              <a:buNone/>
              <a:defRPr/>
            </a:pPr>
            <a:endParaRPr lang="hu-HU" sz="2400" b="1" dirty="0">
              <a:solidFill>
                <a:prstClr val="black"/>
              </a:solidFill>
            </a:endParaRPr>
          </a:p>
          <a:p>
            <a:pPr marL="0" indent="0">
              <a:buNone/>
              <a:defRPr/>
            </a:pPr>
            <a:r>
              <a:rPr lang="hu-HU" sz="2400" b="1" dirty="0">
                <a:solidFill>
                  <a:prstClr val="black"/>
                </a:solidFill>
              </a:rPr>
              <a:t>A bírói út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244844743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Cím 1"/>
          <p:cNvSpPr>
            <a:spLocks noGrp="1"/>
          </p:cNvSpPr>
          <p:nvPr>
            <p:ph type="title"/>
          </p:nvPr>
        </p:nvSpPr>
        <p:spPr>
          <a:xfrm>
            <a:off x="1991544" y="365760"/>
            <a:ext cx="8229600" cy="89387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hu-HU" altLang="hu-HU" sz="3600" dirty="0">
                <a:solidFill>
                  <a:srgbClr val="C00000"/>
                </a:solidFill>
              </a:rPr>
              <a:t>A bíróság az államszervezetben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half" idx="2"/>
          </p:nvPr>
        </p:nvSpPr>
        <p:spPr>
          <a:xfrm>
            <a:off x="2135560" y="1600201"/>
            <a:ext cx="8075240" cy="4525963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  <a:buClr>
                <a:prstClr val="black"/>
              </a:buClr>
              <a:defRPr/>
            </a:pPr>
            <a:r>
              <a:rPr lang="hu-HU" sz="2400" b="1" dirty="0">
                <a:solidFill>
                  <a:prstClr val="black"/>
                </a:solidFill>
              </a:rPr>
              <a:t>A bírósági szervezet</a:t>
            </a:r>
          </a:p>
          <a:p>
            <a:pPr lvl="1">
              <a:spcBef>
                <a:spcPts val="600"/>
              </a:spcBef>
              <a:buClr>
                <a:prstClr val="black"/>
              </a:buClr>
              <a:buFont typeface="Times New Roman" panose="02020603050405020304" pitchFamily="18" charset="0"/>
              <a:buChar char="-"/>
              <a:defRPr/>
            </a:pPr>
            <a:r>
              <a:rPr lang="hu-HU" dirty="0">
                <a:solidFill>
                  <a:prstClr val="black"/>
                </a:solidFill>
              </a:rPr>
              <a:t>járásbíróságok</a:t>
            </a:r>
          </a:p>
          <a:p>
            <a:pPr lvl="1">
              <a:spcBef>
                <a:spcPts val="600"/>
              </a:spcBef>
              <a:buClr>
                <a:prstClr val="black"/>
              </a:buClr>
              <a:buFont typeface="Times New Roman" panose="02020603050405020304" pitchFamily="18" charset="0"/>
              <a:buChar char="-"/>
              <a:defRPr/>
            </a:pPr>
            <a:r>
              <a:rPr lang="hu-HU" dirty="0">
                <a:solidFill>
                  <a:prstClr val="black"/>
                </a:solidFill>
              </a:rPr>
              <a:t>törvényszékek</a:t>
            </a:r>
          </a:p>
          <a:p>
            <a:pPr lvl="1">
              <a:spcBef>
                <a:spcPts val="600"/>
              </a:spcBef>
              <a:buClr>
                <a:prstClr val="black"/>
              </a:buClr>
              <a:buFont typeface="Times New Roman" panose="02020603050405020304" pitchFamily="18" charset="0"/>
              <a:buChar char="-"/>
              <a:defRPr/>
            </a:pPr>
            <a:r>
              <a:rPr lang="hu-HU" dirty="0">
                <a:solidFill>
                  <a:prstClr val="black"/>
                </a:solidFill>
              </a:rPr>
              <a:t>ítélőtáblák</a:t>
            </a:r>
          </a:p>
          <a:p>
            <a:pPr lvl="1">
              <a:spcBef>
                <a:spcPts val="600"/>
              </a:spcBef>
              <a:buClr>
                <a:prstClr val="black"/>
              </a:buClr>
              <a:buFont typeface="Times New Roman" panose="02020603050405020304" pitchFamily="18" charset="0"/>
              <a:buChar char="-"/>
              <a:defRPr/>
            </a:pPr>
            <a:r>
              <a:rPr lang="hu-HU" dirty="0">
                <a:solidFill>
                  <a:prstClr val="black"/>
                </a:solidFill>
              </a:rPr>
              <a:t>a Kúria</a:t>
            </a:r>
          </a:p>
          <a:p>
            <a:pPr>
              <a:spcBef>
                <a:spcPts val="1200"/>
              </a:spcBef>
              <a:defRPr/>
            </a:pPr>
            <a:r>
              <a:rPr lang="hu-HU" sz="2400" b="1" dirty="0"/>
              <a:t>A Kúria mint jogorvoslati és jogegységesítő fórum</a:t>
            </a:r>
          </a:p>
          <a:p>
            <a:pPr>
              <a:spcBef>
                <a:spcPts val="1200"/>
              </a:spcBef>
              <a:defRPr/>
            </a:pPr>
            <a:r>
              <a:rPr lang="hu-HU" sz="2400" b="1" dirty="0"/>
              <a:t>A bíróságok igazgatása</a:t>
            </a:r>
          </a:p>
          <a:p>
            <a:pPr>
              <a:spcBef>
                <a:spcPts val="1200"/>
              </a:spcBef>
              <a:defRPr/>
            </a:pPr>
            <a:r>
              <a:rPr lang="hu-HU" sz="2400" b="1" dirty="0"/>
              <a:t>A bírák jogállása és függetlenségük garanciái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128763592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Cím 1"/>
          <p:cNvSpPr>
            <a:spLocks noGrp="1"/>
          </p:cNvSpPr>
          <p:nvPr>
            <p:ph type="title"/>
          </p:nvPr>
        </p:nvSpPr>
        <p:spPr>
          <a:xfrm>
            <a:off x="1991544" y="82183"/>
            <a:ext cx="8229600" cy="1143000"/>
          </a:xfrm>
        </p:spPr>
        <p:txBody>
          <a:bodyPr/>
          <a:lstStyle/>
          <a:p>
            <a:pPr eaLnBrk="1" hangingPunct="1"/>
            <a:r>
              <a:rPr lang="hu-HU" altLang="hu-HU" sz="3600" dirty="0">
                <a:solidFill>
                  <a:srgbClr val="C00000"/>
                </a:solidFill>
              </a:rPr>
              <a:t>Az ügyészség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1775520" y="1484784"/>
            <a:ext cx="8712968" cy="4997450"/>
          </a:xfrm>
        </p:spPr>
        <p:txBody>
          <a:bodyPr>
            <a:noAutofit/>
          </a:bodyPr>
          <a:lstStyle/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hu-HU" sz="2400" b="1" i="1" dirty="0"/>
              <a:t>A kormányzati büntetőpolitika végrehajtója vagy a törvényesség független biztosítéka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hu-HU" sz="2400" b="1" i="1" dirty="0"/>
              <a:t>Az ügyészség hatásköreinek történeti alakulása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hu-HU" sz="2400" b="1" i="1" dirty="0"/>
              <a:t>Az ügyészség funkciói</a:t>
            </a:r>
          </a:p>
          <a:p>
            <a:pPr lvl="1">
              <a:spcBef>
                <a:spcPts val="0"/>
              </a:spcBef>
              <a:buFont typeface="Times New Roman" panose="02020603050405020304" pitchFamily="18" charset="0"/>
              <a:buChar char="-"/>
              <a:defRPr/>
            </a:pPr>
            <a:r>
              <a:rPr lang="hu-HU" dirty="0"/>
              <a:t>nyomozás, a felderítés törvényességének felügyelete, és a vizsgálat irányítása</a:t>
            </a:r>
          </a:p>
          <a:p>
            <a:pPr lvl="1">
              <a:spcBef>
                <a:spcPts val="0"/>
              </a:spcBef>
              <a:buFont typeface="Times New Roman" panose="02020603050405020304" pitchFamily="18" charset="0"/>
              <a:buChar char="-"/>
              <a:defRPr/>
            </a:pPr>
            <a:r>
              <a:rPr lang="hu-HU" dirty="0"/>
              <a:t>vádképviselet</a:t>
            </a:r>
          </a:p>
          <a:p>
            <a:pPr lvl="1">
              <a:spcBef>
                <a:spcPts val="0"/>
              </a:spcBef>
              <a:buFont typeface="Times New Roman" panose="02020603050405020304" pitchFamily="18" charset="0"/>
              <a:buChar char="-"/>
              <a:defRPr/>
            </a:pPr>
            <a:r>
              <a:rPr lang="hu-HU" dirty="0"/>
              <a:t>szerepe a büntetés-végrehajtás törvényességének biztosításában</a:t>
            </a:r>
          </a:p>
          <a:p>
            <a:pPr lvl="1">
              <a:spcBef>
                <a:spcPts val="0"/>
              </a:spcBef>
              <a:buFont typeface="Times New Roman" panose="02020603050405020304" pitchFamily="18" charset="0"/>
              <a:buChar char="-"/>
              <a:defRPr/>
            </a:pPr>
            <a:r>
              <a:rPr lang="hu-HU" dirty="0"/>
              <a:t>közérdekvédelmi feladatok:</a:t>
            </a:r>
          </a:p>
          <a:p>
            <a:pPr lvl="2"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hu-HU" sz="2400" dirty="0"/>
              <a:t>részvétel peres és nem peres eljárásokban</a:t>
            </a:r>
          </a:p>
          <a:p>
            <a:pPr lvl="2"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hu-HU" sz="2400" dirty="0"/>
              <a:t>törvényességi felügyelet</a:t>
            </a:r>
          </a:p>
          <a:p>
            <a:pPr lvl="2"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hu-HU" sz="2400" dirty="0"/>
              <a:t>szabálysértési ügyek</a:t>
            </a:r>
          </a:p>
          <a:p>
            <a:pPr lvl="2"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hu-HU" sz="2400" dirty="0"/>
              <a:t>jogi személyek működésének törvényességi ellenőrzése</a:t>
            </a:r>
          </a:p>
          <a:p>
            <a:pPr lvl="2" eaLnBrk="1" hangingPunct="1">
              <a:buFont typeface="Arial" panose="020B0604020202020204" pitchFamily="34" charset="0"/>
              <a:buChar char="•"/>
              <a:defRPr/>
            </a:pPr>
            <a:endParaRPr lang="hu-HU" sz="2400" dirty="0"/>
          </a:p>
          <a:p>
            <a:pPr lvl="1" eaLnBrk="1" hangingPunct="1">
              <a:buFont typeface="Arial" panose="020B0604020202020204" pitchFamily="34" charset="0"/>
              <a:buChar char="•"/>
              <a:defRPr/>
            </a:pPr>
            <a:endParaRPr lang="hu-HU" dirty="0"/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21557190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artalom helye 2"/>
          <p:cNvSpPr>
            <a:spLocks noGrp="1"/>
          </p:cNvSpPr>
          <p:nvPr>
            <p:ph idx="1"/>
          </p:nvPr>
        </p:nvSpPr>
        <p:spPr>
          <a:xfrm>
            <a:off x="1991544" y="1556792"/>
            <a:ext cx="8229600" cy="501491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hu-HU" altLang="hu-HU" sz="2400" b="1" dirty="0">
                <a:latin typeface="+mj-lt"/>
                <a:cs typeface="Times New Roman" panose="02020603050405020304" pitchFamily="18" charset="0"/>
              </a:rPr>
              <a:t>Népszuverenitás</a:t>
            </a:r>
          </a:p>
          <a:p>
            <a:pPr algn="ctr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hu-HU" altLang="hu-HU" sz="800" b="1" dirty="0">
              <a:solidFill>
                <a:srgbClr val="000000"/>
              </a:solidFill>
              <a:latin typeface="+mj-lt"/>
            </a:endParaRPr>
          </a:p>
          <a:p>
            <a:pPr marL="0" indent="0">
              <a:lnSpc>
                <a:spcPct val="80000"/>
              </a:lnSpc>
              <a:buClr>
                <a:schemeClr val="tx1"/>
              </a:buClr>
              <a:buNone/>
              <a:defRPr/>
            </a:pPr>
            <a:r>
              <a:rPr lang="hu-HU" altLang="hu-HU" sz="2400" b="1" dirty="0">
                <a:latin typeface="+mj-lt"/>
                <a:cs typeface="Times New Roman" panose="02020603050405020304" pitchFamily="18" charset="0"/>
              </a:rPr>
              <a:t>Közhatalom forrása a nép</a:t>
            </a:r>
            <a:r>
              <a:rPr lang="hu-HU" altLang="hu-HU" sz="2400" dirty="0">
                <a:latin typeface="+mj-lt"/>
                <a:cs typeface="Times New Roman" panose="02020603050405020304" pitchFamily="18" charset="0"/>
              </a:rPr>
              <a:t> [Alaptörvény B) cikk]</a:t>
            </a:r>
          </a:p>
          <a:p>
            <a:pPr marL="640080" lvl="1">
              <a:lnSpc>
                <a:spcPct val="80000"/>
              </a:lnSpc>
              <a:buClr>
                <a:schemeClr val="tx1"/>
              </a:buClr>
              <a:defRPr/>
            </a:pPr>
            <a:r>
              <a:rPr lang="hu-HU" altLang="hu-HU" dirty="0">
                <a:latin typeface="+mj-lt"/>
                <a:cs typeface="Times New Roman" panose="02020603050405020304" pitchFamily="18" charset="0"/>
              </a:rPr>
              <a:t>Választott képviselők útján (közvetett)</a:t>
            </a:r>
          </a:p>
          <a:p>
            <a:pPr marL="640080" lvl="1">
              <a:lnSpc>
                <a:spcPct val="80000"/>
              </a:lnSpc>
              <a:buClr>
                <a:schemeClr val="tx1"/>
              </a:buClr>
              <a:defRPr/>
            </a:pPr>
            <a:r>
              <a:rPr lang="hu-HU" altLang="hu-HU" dirty="0">
                <a:latin typeface="+mj-lt"/>
                <a:cs typeface="Times New Roman" panose="02020603050405020304" pitchFamily="18" charset="0"/>
              </a:rPr>
              <a:t>Közvetlenül (népszavazás)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None/>
              <a:defRPr/>
            </a:pPr>
            <a:endParaRPr lang="hu-HU" altLang="hu-HU" sz="2400" dirty="0">
              <a:latin typeface="+mj-lt"/>
              <a:cs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  <a:buClr>
                <a:schemeClr val="tx1"/>
              </a:buClr>
              <a:buNone/>
              <a:defRPr/>
            </a:pPr>
            <a:r>
              <a:rPr lang="hu-HU" altLang="hu-HU" sz="2400" b="1" dirty="0">
                <a:latin typeface="+mj-lt"/>
                <a:cs typeface="Times New Roman" panose="02020603050405020304" pitchFamily="18" charset="0"/>
              </a:rPr>
              <a:t>A közvetlen hatalomgyakorlás sajátosságai</a:t>
            </a:r>
          </a:p>
          <a:p>
            <a:pPr marL="640080" lvl="1">
              <a:lnSpc>
                <a:spcPct val="80000"/>
              </a:lnSpc>
              <a:buClr>
                <a:schemeClr val="tx1"/>
              </a:buClr>
              <a:defRPr/>
            </a:pPr>
            <a:r>
              <a:rPr lang="hu-HU" altLang="hu-HU" dirty="0">
                <a:latin typeface="+mj-lt"/>
                <a:cs typeface="Times New Roman" panose="02020603050405020304" pitchFamily="18" charset="0"/>
              </a:rPr>
              <a:t>Kivételes</a:t>
            </a:r>
          </a:p>
          <a:p>
            <a:pPr marL="640080" lvl="1">
              <a:lnSpc>
                <a:spcPct val="80000"/>
              </a:lnSpc>
              <a:buClr>
                <a:schemeClr val="tx1"/>
              </a:buClr>
              <a:defRPr/>
            </a:pPr>
            <a:r>
              <a:rPr lang="hu-HU" altLang="hu-HU" dirty="0">
                <a:latin typeface="+mj-lt"/>
                <a:cs typeface="Times New Roman" panose="02020603050405020304" pitchFamily="18" charset="0"/>
              </a:rPr>
              <a:t>A képviseleti hatalomgyakorlás felett áll (</a:t>
            </a:r>
            <a:r>
              <a:rPr lang="hu-HU" dirty="0">
                <a:latin typeface="+mj-lt"/>
                <a:cs typeface="Times New Roman" panose="02020603050405020304" pitchFamily="18" charset="0"/>
              </a:rPr>
              <a:t>Országgyűlés csak végrehajtó)</a:t>
            </a:r>
            <a:endParaRPr lang="hu-HU" altLang="hu-HU" dirty="0">
              <a:latin typeface="+mj-lt"/>
              <a:cs typeface="Times New Roman" panose="02020603050405020304" pitchFamily="18" charset="0"/>
            </a:endParaRPr>
          </a:p>
          <a:p>
            <a:pPr marL="640080" lvl="1">
              <a:lnSpc>
                <a:spcPct val="80000"/>
              </a:lnSpc>
              <a:buClr>
                <a:schemeClr val="tx1"/>
              </a:buClr>
              <a:defRPr/>
            </a:pPr>
            <a:r>
              <a:rPr lang="hu-HU" altLang="hu-HU" dirty="0">
                <a:latin typeface="+mj-lt"/>
                <a:cs typeface="Times New Roman" panose="02020603050405020304" pitchFamily="18" charset="0"/>
              </a:rPr>
              <a:t>Tiltott tárgykörök (Alaptörvény </a:t>
            </a:r>
            <a:r>
              <a:rPr lang="hu-HU" dirty="0">
                <a:latin typeface="+mj-lt"/>
                <a:cs typeface="Times New Roman" panose="02020603050405020304" pitchFamily="18" charset="0"/>
              </a:rPr>
              <a:t>8. cikk (2) bekezdés)</a:t>
            </a:r>
          </a:p>
          <a:p>
            <a:pPr marL="640080" lvl="1">
              <a:lnSpc>
                <a:spcPct val="80000"/>
              </a:lnSpc>
              <a:buClr>
                <a:schemeClr val="tx1"/>
              </a:buClr>
              <a:defRPr/>
            </a:pPr>
            <a:r>
              <a:rPr lang="hu-HU" altLang="hu-HU" dirty="0">
                <a:latin typeface="+mj-lt"/>
                <a:cs typeface="Times New Roman" panose="02020603050405020304" pitchFamily="18" charset="0"/>
              </a:rPr>
              <a:t>Kezdeményezés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endParaRPr lang="hu-HU" altLang="hu-HU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288" y="116632"/>
            <a:ext cx="8229600" cy="11430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hu-HU" b="1" dirty="0">
                <a:solidFill>
                  <a:srgbClr val="C00000"/>
                </a:solidFill>
                <a:cs typeface="Times New Roman" panose="02020603050405020304" pitchFamily="18" charset="0"/>
              </a:rPr>
              <a:t>Magyarország Alaptörvénye</a:t>
            </a:r>
          </a:p>
        </p:txBody>
      </p:sp>
    </p:spTree>
    <p:extLst>
      <p:ext uri="{BB962C8B-B14F-4D97-AF65-F5344CB8AC3E}">
        <p14:creationId xmlns:p14="http://schemas.microsoft.com/office/powerpoint/2010/main" val="350812368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Cím 1"/>
          <p:cNvSpPr>
            <a:spLocks noGrp="1"/>
          </p:cNvSpPr>
          <p:nvPr>
            <p:ph type="title"/>
          </p:nvPr>
        </p:nvSpPr>
        <p:spPr>
          <a:xfrm>
            <a:off x="1991544" y="82183"/>
            <a:ext cx="8229600" cy="1143000"/>
          </a:xfrm>
        </p:spPr>
        <p:txBody>
          <a:bodyPr/>
          <a:lstStyle/>
          <a:p>
            <a:pPr eaLnBrk="1" hangingPunct="1"/>
            <a:r>
              <a:rPr lang="hu-HU" altLang="hu-HU" sz="3600" dirty="0">
                <a:solidFill>
                  <a:srgbClr val="C00000"/>
                </a:solidFill>
              </a:rPr>
              <a:t>Az ügyészség</a:t>
            </a:r>
          </a:p>
        </p:txBody>
      </p:sp>
      <p:sp>
        <p:nvSpPr>
          <p:cNvPr id="22532" name="Tartalom helye 3"/>
          <p:cNvSpPr>
            <a:spLocks noGrp="1"/>
          </p:cNvSpPr>
          <p:nvPr>
            <p:ph sz="half" idx="2"/>
          </p:nvPr>
        </p:nvSpPr>
        <p:spPr>
          <a:xfrm>
            <a:off x="2063552" y="1600201"/>
            <a:ext cx="8147248" cy="4525963"/>
          </a:xfrm>
        </p:spPr>
        <p:txBody>
          <a:bodyPr/>
          <a:lstStyle/>
          <a:p>
            <a:pPr marL="0" indent="0">
              <a:buNone/>
            </a:pPr>
            <a:r>
              <a:rPr lang="hu-HU" altLang="hu-HU" sz="2400" b="1" i="1" dirty="0"/>
              <a:t>Szervezet</a:t>
            </a:r>
          </a:p>
          <a:p>
            <a:pPr lvl="1" eaLnBrk="1" hangingPunct="1">
              <a:buFont typeface="Arial" pitchFamily="34" charset="0"/>
              <a:buChar char="•"/>
            </a:pPr>
            <a:r>
              <a:rPr lang="hu-HU" altLang="hu-HU" dirty="0"/>
              <a:t>járási ügyészség</a:t>
            </a:r>
          </a:p>
          <a:p>
            <a:pPr lvl="1" eaLnBrk="1" hangingPunct="1">
              <a:buFont typeface="Arial" pitchFamily="34" charset="0"/>
              <a:buChar char="•"/>
            </a:pPr>
            <a:r>
              <a:rPr lang="hu-HU" altLang="hu-HU" dirty="0"/>
              <a:t>főügyészség </a:t>
            </a:r>
          </a:p>
          <a:p>
            <a:pPr lvl="1" eaLnBrk="1" hangingPunct="1">
              <a:buFont typeface="Arial" pitchFamily="34" charset="0"/>
              <a:buChar char="•"/>
            </a:pPr>
            <a:r>
              <a:rPr lang="hu-HU" altLang="hu-HU" dirty="0"/>
              <a:t>fellebbviteli főügyészség</a:t>
            </a:r>
          </a:p>
          <a:p>
            <a:pPr lvl="1" eaLnBrk="1" hangingPunct="1">
              <a:buFont typeface="Arial" pitchFamily="34" charset="0"/>
              <a:buChar char="•"/>
            </a:pPr>
            <a:r>
              <a:rPr lang="hu-HU" altLang="hu-HU" dirty="0"/>
              <a:t>Legfőbb Ügyészség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hu-HU" altLang="hu-HU" sz="2400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hu-HU" altLang="hu-HU" sz="2400" b="1" i="1" dirty="0">
                <a:solidFill>
                  <a:srgbClr val="000000"/>
                </a:solidFill>
              </a:rPr>
              <a:t>Az ügyészek jogállása</a:t>
            </a:r>
          </a:p>
          <a:p>
            <a:pPr lvl="1" eaLnBrk="1" hangingPunct="1">
              <a:buFont typeface="Arial" pitchFamily="34" charset="0"/>
              <a:buChar char="•"/>
            </a:pPr>
            <a:endParaRPr lang="hu-HU" altLang="hu-HU" dirty="0"/>
          </a:p>
          <a:p>
            <a:pPr lvl="1" eaLnBrk="1" hangingPunct="1">
              <a:buFont typeface="Arial" pitchFamily="34" charset="0"/>
              <a:buChar char="•"/>
            </a:pPr>
            <a:endParaRPr lang="hu-HU" altLang="hu-HU" dirty="0"/>
          </a:p>
        </p:txBody>
      </p:sp>
    </p:spTree>
    <p:extLst>
      <p:ext uri="{BB962C8B-B14F-4D97-AF65-F5344CB8AC3E}">
        <p14:creationId xmlns:p14="http://schemas.microsoft.com/office/powerpoint/2010/main" val="266562597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Cím 1"/>
          <p:cNvSpPr>
            <a:spLocks noGrp="1"/>
          </p:cNvSpPr>
          <p:nvPr>
            <p:ph type="title"/>
          </p:nvPr>
        </p:nvSpPr>
        <p:spPr>
          <a:xfrm>
            <a:off x="1991544" y="82183"/>
            <a:ext cx="8229600" cy="1143000"/>
          </a:xfrm>
        </p:spPr>
        <p:txBody>
          <a:bodyPr/>
          <a:lstStyle/>
          <a:p>
            <a:pPr eaLnBrk="1" hangingPunct="1"/>
            <a:r>
              <a:rPr lang="hu-HU" altLang="hu-HU" sz="3600" dirty="0">
                <a:solidFill>
                  <a:srgbClr val="C00000"/>
                </a:solidFill>
              </a:rPr>
              <a:t>Az alapvető jogok biztosa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981200" y="1600200"/>
            <a:ext cx="8229600" cy="5069160"/>
          </a:xfrm>
        </p:spPr>
        <p:txBody>
          <a:bodyPr>
            <a:normAutofit lnSpcReduction="10000"/>
          </a:bodyPr>
          <a:lstStyle/>
          <a:p>
            <a:pPr marL="0" indent="0">
              <a:buNone/>
              <a:defRPr/>
            </a:pPr>
            <a:r>
              <a:rPr lang="hu-HU" sz="2400" b="1" dirty="0"/>
              <a:t>Az ombudsman-eszme és intézményesülése</a:t>
            </a:r>
          </a:p>
          <a:p>
            <a:pPr marL="0" indent="0">
              <a:buNone/>
              <a:defRPr/>
            </a:pPr>
            <a:r>
              <a:rPr lang="hu-HU" sz="2400" b="1" dirty="0"/>
              <a:t>Az ombudsman jogállásának elemei</a:t>
            </a:r>
          </a:p>
          <a:p>
            <a:pPr lvl="1" eaLnBrk="1" hangingPunct="1">
              <a:buFont typeface="Arial" pitchFamily="34" charset="0"/>
              <a:buChar char="•"/>
              <a:defRPr/>
            </a:pPr>
            <a:r>
              <a:rPr lang="hu-HU" dirty="0"/>
              <a:t>megválasztása</a:t>
            </a:r>
          </a:p>
          <a:p>
            <a:pPr lvl="1" eaLnBrk="1" hangingPunct="1">
              <a:buFont typeface="Arial" pitchFamily="34" charset="0"/>
              <a:buChar char="•"/>
              <a:defRPr/>
            </a:pPr>
            <a:r>
              <a:rPr lang="hu-HU" dirty="0"/>
              <a:t>függetlensége</a:t>
            </a:r>
          </a:p>
          <a:p>
            <a:pPr lvl="1" eaLnBrk="1" hangingPunct="1">
              <a:buFont typeface="Arial" pitchFamily="34" charset="0"/>
              <a:buChar char="•"/>
              <a:defRPr/>
            </a:pPr>
            <a:r>
              <a:rPr lang="hu-HU" dirty="0"/>
              <a:t>mentelmi joga</a:t>
            </a:r>
          </a:p>
          <a:p>
            <a:pPr marL="0" indent="0">
              <a:buNone/>
              <a:defRPr/>
            </a:pPr>
            <a:r>
              <a:rPr lang="hu-HU" sz="2400" b="1" dirty="0">
                <a:solidFill>
                  <a:prstClr val="black"/>
                </a:solidFill>
              </a:rPr>
              <a:t>Feladatai és hatásköre</a:t>
            </a:r>
          </a:p>
          <a:p>
            <a:pPr lvl="1" eaLnBrk="1" hangingPunct="1">
              <a:buFont typeface="Arial" pitchFamily="34" charset="0"/>
              <a:buChar char="•"/>
              <a:defRPr/>
            </a:pPr>
            <a:r>
              <a:rPr lang="hu-HU" dirty="0">
                <a:solidFill>
                  <a:prstClr val="black"/>
                </a:solidFill>
              </a:rPr>
              <a:t>az alapvető jogokkal kapcsolatos visszásság fogalma</a:t>
            </a:r>
          </a:p>
          <a:p>
            <a:pPr lvl="1" eaLnBrk="1" hangingPunct="1">
              <a:buFont typeface="Arial" pitchFamily="34" charset="0"/>
              <a:buChar char="•"/>
              <a:defRPr/>
            </a:pPr>
            <a:r>
              <a:rPr lang="hu-HU" dirty="0">
                <a:solidFill>
                  <a:prstClr val="black"/>
                </a:solidFill>
              </a:rPr>
              <a:t>a vizsgálható szervek tartománya</a:t>
            </a:r>
          </a:p>
          <a:p>
            <a:pPr lvl="1" eaLnBrk="1" hangingPunct="1">
              <a:buFont typeface="Arial" pitchFamily="34" charset="0"/>
              <a:buChar char="•"/>
              <a:defRPr/>
            </a:pPr>
            <a:r>
              <a:rPr lang="hu-HU" dirty="0">
                <a:solidFill>
                  <a:prstClr val="black"/>
                </a:solidFill>
              </a:rPr>
              <a:t>a panasz és a panaszos</a:t>
            </a:r>
          </a:p>
          <a:p>
            <a:pPr marL="0" indent="0">
              <a:buNone/>
              <a:defRPr/>
            </a:pPr>
            <a:r>
              <a:rPr lang="hu-HU" sz="2400" b="1" dirty="0">
                <a:solidFill>
                  <a:prstClr val="black"/>
                </a:solidFill>
              </a:rPr>
              <a:t>Intézkedések </a:t>
            </a:r>
          </a:p>
          <a:p>
            <a:pPr lvl="1" eaLnBrk="1" hangingPunct="1">
              <a:buFont typeface="Arial" panose="020B0604020202020204" pitchFamily="34" charset="0"/>
              <a:buChar char="•"/>
              <a:defRPr/>
            </a:pPr>
            <a:r>
              <a:rPr lang="hu-HU" dirty="0"/>
              <a:t>Egyenlő bánásmóddal kapcsolatos ügyekben hatósági jogkör!</a:t>
            </a:r>
          </a:p>
        </p:txBody>
      </p:sp>
    </p:spTree>
    <p:extLst>
      <p:ext uri="{BB962C8B-B14F-4D97-AF65-F5344CB8AC3E}">
        <p14:creationId xmlns:p14="http://schemas.microsoft.com/office/powerpoint/2010/main" val="398855070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ím 1"/>
          <p:cNvSpPr>
            <a:spLocks noGrp="1"/>
          </p:cNvSpPr>
          <p:nvPr>
            <p:ph type="title"/>
          </p:nvPr>
        </p:nvSpPr>
        <p:spPr>
          <a:xfrm>
            <a:off x="1991544" y="82183"/>
            <a:ext cx="8229600" cy="1143000"/>
          </a:xfrm>
        </p:spPr>
        <p:txBody>
          <a:bodyPr/>
          <a:lstStyle/>
          <a:p>
            <a:pPr eaLnBrk="1" hangingPunct="1"/>
            <a:r>
              <a:rPr lang="hu-HU" altLang="hu-HU" sz="3600" dirty="0">
                <a:solidFill>
                  <a:srgbClr val="C00000"/>
                </a:solidFill>
              </a:rPr>
              <a:t>Helyi önkormányzatok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991544" y="1342145"/>
            <a:ext cx="8424936" cy="5255207"/>
          </a:xfrm>
        </p:spPr>
        <p:txBody>
          <a:bodyPr>
            <a:noAutofit/>
          </a:bodyPr>
          <a:lstStyle/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hu-HU" sz="2400" b="1" dirty="0"/>
              <a:t>Az önkormányzati alapjogok</a:t>
            </a:r>
          </a:p>
          <a:p>
            <a:pPr lvl="1" eaLnBrk="1" hangingPunct="1">
              <a:defRPr/>
            </a:pPr>
            <a:r>
              <a:rPr lang="hu-HU" dirty="0"/>
              <a:t>helyi közügyek intézése</a:t>
            </a:r>
          </a:p>
          <a:p>
            <a:pPr lvl="1" eaLnBrk="1" hangingPunct="1">
              <a:defRPr/>
            </a:pPr>
            <a:r>
              <a:rPr lang="hu-HU" dirty="0"/>
              <a:t>szabályozási, szervezeti, gazdasági önállóság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hu-HU" sz="2400" b="1" dirty="0">
                <a:solidFill>
                  <a:prstClr val="black"/>
                </a:solidFill>
              </a:rPr>
              <a:t>Kötelező és szabadon vállalható feladatok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hu-HU" sz="2400" b="1" dirty="0">
                <a:solidFill>
                  <a:prstClr val="black"/>
                </a:solidFill>
              </a:rPr>
              <a:t>Az önkormányzatok törvényességi és pénzügyi felügyelete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hu-HU" sz="2400" b="1" dirty="0">
                <a:solidFill>
                  <a:prstClr val="black"/>
                </a:solidFill>
              </a:rPr>
              <a:t>Az önkormányzatok kapcsolata a központi állami szervekkel</a:t>
            </a:r>
          </a:p>
          <a:p>
            <a:pPr lvl="1" eaLnBrk="1" hangingPunct="1">
              <a:defRPr/>
            </a:pPr>
            <a:r>
              <a:rPr lang="hu-HU" dirty="0">
                <a:solidFill>
                  <a:prstClr val="black"/>
                </a:solidFill>
              </a:rPr>
              <a:t>Országgyűlés</a:t>
            </a:r>
          </a:p>
          <a:p>
            <a:pPr lvl="1" eaLnBrk="1" hangingPunct="1">
              <a:defRPr/>
            </a:pPr>
            <a:r>
              <a:rPr lang="hu-HU" dirty="0">
                <a:solidFill>
                  <a:prstClr val="black"/>
                </a:solidFill>
              </a:rPr>
              <a:t>Köztársasági elnök</a:t>
            </a:r>
          </a:p>
          <a:p>
            <a:pPr lvl="1" eaLnBrk="1" hangingPunct="1">
              <a:defRPr/>
            </a:pPr>
            <a:r>
              <a:rPr lang="hu-HU" dirty="0">
                <a:solidFill>
                  <a:prstClr val="black"/>
                </a:solidFill>
              </a:rPr>
              <a:t>Kormány</a:t>
            </a:r>
          </a:p>
          <a:p>
            <a:pPr lvl="1" eaLnBrk="1" hangingPunct="1">
              <a:defRPr/>
            </a:pPr>
            <a:r>
              <a:rPr lang="hu-HU" dirty="0">
                <a:solidFill>
                  <a:prstClr val="black"/>
                </a:solidFill>
              </a:rPr>
              <a:t>Alkotmánybíróság és Kúria</a:t>
            </a:r>
          </a:p>
          <a:p>
            <a:pPr lvl="1" eaLnBrk="1" hangingPunct="1">
              <a:defRPr/>
            </a:pPr>
            <a:r>
              <a:rPr lang="hu-HU" dirty="0">
                <a:solidFill>
                  <a:prstClr val="black"/>
                </a:solidFill>
              </a:rPr>
              <a:t>Állami Számvevőszék</a:t>
            </a:r>
          </a:p>
          <a:p>
            <a:pPr lvl="1" eaLnBrk="1" hangingPunct="1">
              <a:buFont typeface="Arial" pitchFamily="34" charset="0"/>
              <a:buChar char="•"/>
              <a:defRPr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77984125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ím 1"/>
          <p:cNvSpPr>
            <a:spLocks noGrp="1"/>
          </p:cNvSpPr>
          <p:nvPr>
            <p:ph type="title"/>
          </p:nvPr>
        </p:nvSpPr>
        <p:spPr>
          <a:xfrm>
            <a:off x="1991544" y="82183"/>
            <a:ext cx="8229600" cy="1143000"/>
          </a:xfrm>
        </p:spPr>
        <p:txBody>
          <a:bodyPr/>
          <a:lstStyle/>
          <a:p>
            <a:pPr eaLnBrk="1" hangingPunct="1"/>
            <a:r>
              <a:rPr lang="hu-HU" altLang="hu-HU" sz="3600" dirty="0">
                <a:solidFill>
                  <a:srgbClr val="C00000"/>
                </a:solidFill>
              </a:rPr>
              <a:t>A közpénzek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991544" y="1825625"/>
            <a:ext cx="9362256" cy="4351338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hu-HU" sz="2400" b="1" dirty="0"/>
              <a:t>A központi költségvetés megállapítása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hu-HU" sz="2400" b="1" dirty="0"/>
              <a:t>A zárszámadás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hu-HU" sz="2400" b="1" dirty="0"/>
              <a:t>A költségvetési korlát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hu-HU" sz="2400" b="1" dirty="0"/>
              <a:t>A nemzeti vagyon és közpénz fogalma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hu-HU" sz="2400" b="1" dirty="0"/>
              <a:t>Magyar Nemzeti Bank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hu-HU" sz="2400" b="1" dirty="0"/>
              <a:t>Költségvetési Tanács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hu-HU" sz="2400" b="1" dirty="0"/>
              <a:t>Állami Számvevőszék</a:t>
            </a:r>
          </a:p>
          <a:p>
            <a:pPr lvl="1" eaLnBrk="1" hangingPunct="1">
              <a:defRPr/>
            </a:pPr>
            <a:r>
              <a:rPr lang="hu-HU" dirty="0"/>
              <a:t>hatáskörök</a:t>
            </a:r>
          </a:p>
          <a:p>
            <a:pPr lvl="1" eaLnBrk="1" hangingPunct="1">
              <a:defRPr/>
            </a:pPr>
            <a:r>
              <a:rPr lang="hu-HU" dirty="0"/>
              <a:t>szervezet és működés</a:t>
            </a:r>
          </a:p>
          <a:p>
            <a:pPr lvl="1" eaLnBrk="1" hangingPunct="1">
              <a:defRPr/>
            </a:pPr>
            <a:r>
              <a:rPr lang="hu-HU" dirty="0" smtClean="0"/>
              <a:t>Vizsgálat</a:t>
            </a:r>
          </a:p>
          <a:p>
            <a:pPr>
              <a:defRPr/>
            </a:pPr>
            <a:r>
              <a:rPr lang="hu-HU" sz="2400" b="1" dirty="0"/>
              <a:t>Nemzeti Vagyonvisszaszerzési és Vagyonvédelmi Hivatal</a:t>
            </a:r>
            <a:endParaRPr lang="hu-HU" sz="2400" b="1" dirty="0"/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276420927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ím 1"/>
          <p:cNvSpPr>
            <a:spLocks noGrp="1"/>
          </p:cNvSpPr>
          <p:nvPr>
            <p:ph type="title"/>
          </p:nvPr>
        </p:nvSpPr>
        <p:spPr>
          <a:xfrm>
            <a:off x="1991544" y="352696"/>
            <a:ext cx="8229600" cy="1319349"/>
          </a:xfrm>
        </p:spPr>
        <p:txBody>
          <a:bodyPr>
            <a:normAutofit/>
          </a:bodyPr>
          <a:lstStyle/>
          <a:p>
            <a:pPr eaLnBrk="1" hangingPunct="1"/>
            <a:r>
              <a:rPr lang="hu-HU" altLang="hu-HU" sz="3600" dirty="0">
                <a:solidFill>
                  <a:srgbClr val="C00000"/>
                </a:solidFill>
              </a:rPr>
              <a:t>A rendőrség és a </a:t>
            </a:r>
            <a:br>
              <a:rPr lang="hu-HU" altLang="hu-HU" sz="3600" dirty="0">
                <a:solidFill>
                  <a:srgbClr val="C00000"/>
                </a:solidFill>
              </a:rPr>
            </a:br>
            <a:r>
              <a:rPr lang="hu-HU" altLang="hu-HU" sz="3600" dirty="0">
                <a:solidFill>
                  <a:srgbClr val="C00000"/>
                </a:solidFill>
              </a:rPr>
              <a:t>nemzetbiztonsági szolgálatok</a:t>
            </a:r>
          </a:p>
        </p:txBody>
      </p:sp>
      <p:sp>
        <p:nvSpPr>
          <p:cNvPr id="26627" name="Tartalom helye 2"/>
          <p:cNvSpPr>
            <a:spLocks noGrp="1"/>
          </p:cNvSpPr>
          <p:nvPr>
            <p:ph idx="1"/>
          </p:nvPr>
        </p:nvSpPr>
        <p:spPr>
          <a:xfrm>
            <a:off x="1991544" y="1825625"/>
            <a:ext cx="9362256" cy="4351338"/>
          </a:xfrm>
        </p:spPr>
        <p:txBody>
          <a:bodyPr/>
          <a:lstStyle/>
          <a:p>
            <a:pPr marL="0" indent="0">
              <a:buNone/>
            </a:pPr>
            <a:r>
              <a:rPr lang="hu-HU" altLang="hu-HU" sz="2400" b="1" i="1" dirty="0"/>
              <a:t>A rendőrség feladatai</a:t>
            </a:r>
          </a:p>
          <a:p>
            <a:pPr lvl="1" eaLnBrk="1" hangingPunct="1">
              <a:buFont typeface="Arial" pitchFamily="34" charset="0"/>
              <a:buChar char="•"/>
            </a:pPr>
            <a:r>
              <a:rPr lang="hu-HU" altLang="hu-HU" dirty="0"/>
              <a:t>a bűncselekmények megakadályozása, felderítése</a:t>
            </a:r>
          </a:p>
          <a:p>
            <a:pPr lvl="1" eaLnBrk="1" hangingPunct="1">
              <a:buFont typeface="Arial" pitchFamily="34" charset="0"/>
              <a:buChar char="•"/>
            </a:pPr>
            <a:r>
              <a:rPr lang="hu-HU" altLang="hu-HU" dirty="0"/>
              <a:t>a közbiztonság, a közrend és az államhatár védelme, </a:t>
            </a:r>
            <a:r>
              <a:rPr lang="hu-HU" dirty="0"/>
              <a:t>valamint részvétel az illegális migráció megakadályozásában</a:t>
            </a:r>
            <a:endParaRPr lang="hu-HU" altLang="hu-HU" dirty="0"/>
          </a:p>
          <a:p>
            <a:pPr marL="0" indent="0">
              <a:buNone/>
            </a:pPr>
            <a:endParaRPr lang="hu-HU" altLang="hu-HU" sz="2400" dirty="0"/>
          </a:p>
          <a:p>
            <a:pPr marL="0" indent="0">
              <a:buNone/>
            </a:pPr>
            <a:r>
              <a:rPr lang="hu-HU" altLang="hu-HU" sz="2400" b="1" i="1" dirty="0"/>
              <a:t>A nemzetbiztonsági szolgálatok feladatai</a:t>
            </a:r>
          </a:p>
          <a:p>
            <a:pPr lvl="1" eaLnBrk="1" hangingPunct="1">
              <a:buFont typeface="Arial" pitchFamily="34" charset="0"/>
              <a:buChar char="•"/>
            </a:pPr>
            <a:r>
              <a:rPr lang="hu-HU" altLang="hu-HU" dirty="0"/>
              <a:t>az ország függetlenségének és törvényes rendjének védelme</a:t>
            </a:r>
          </a:p>
          <a:p>
            <a:pPr lvl="1" eaLnBrk="1" hangingPunct="1">
              <a:buFont typeface="Arial" pitchFamily="34" charset="0"/>
              <a:buChar char="•"/>
            </a:pPr>
            <a:r>
              <a:rPr lang="hu-HU" altLang="hu-HU" dirty="0"/>
              <a:t>az ország nemzetbiztonsági érdekeinek érvényesítése</a:t>
            </a:r>
          </a:p>
        </p:txBody>
      </p:sp>
    </p:spTree>
    <p:extLst>
      <p:ext uri="{BB962C8B-B14F-4D97-AF65-F5344CB8AC3E}">
        <p14:creationId xmlns:p14="http://schemas.microsoft.com/office/powerpoint/2010/main" val="367186596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ím 1"/>
          <p:cNvSpPr>
            <a:spLocks noGrp="1"/>
          </p:cNvSpPr>
          <p:nvPr>
            <p:ph type="title"/>
          </p:nvPr>
        </p:nvSpPr>
        <p:spPr>
          <a:xfrm>
            <a:off x="1991544" y="300445"/>
            <a:ext cx="8229600" cy="1112332"/>
          </a:xfrm>
        </p:spPr>
        <p:txBody>
          <a:bodyPr>
            <a:normAutofit/>
          </a:bodyPr>
          <a:lstStyle/>
          <a:p>
            <a:pPr eaLnBrk="1" hangingPunct="1"/>
            <a:r>
              <a:rPr lang="hu-HU" altLang="hu-HU" sz="3600" dirty="0">
                <a:solidFill>
                  <a:srgbClr val="C00000"/>
                </a:solidFill>
              </a:rPr>
              <a:t>A különleges jogrend </a:t>
            </a:r>
            <a:br>
              <a:rPr lang="hu-HU" altLang="hu-HU" sz="3600" dirty="0">
                <a:solidFill>
                  <a:srgbClr val="C00000"/>
                </a:solidFill>
              </a:rPr>
            </a:br>
            <a:r>
              <a:rPr lang="hu-HU" altLang="hu-HU" sz="3600" dirty="0">
                <a:solidFill>
                  <a:srgbClr val="C00000"/>
                </a:solidFill>
              </a:rPr>
              <a:t>és intézményei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1847528" y="1412777"/>
            <a:ext cx="4392488" cy="4525963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hu-HU" sz="2400" b="1" dirty="0"/>
              <a:t>A különleges jogrend mint alkotmánybiztosíték</a:t>
            </a:r>
          </a:p>
          <a:p>
            <a:pPr marL="0" indent="0">
              <a:buNone/>
              <a:defRPr/>
            </a:pPr>
            <a:endParaRPr lang="hu-HU" sz="2400" dirty="0"/>
          </a:p>
          <a:p>
            <a:pPr marL="0" indent="0">
              <a:buNone/>
              <a:defRPr/>
            </a:pPr>
            <a:r>
              <a:rPr lang="hu-HU" sz="2400" b="1" dirty="0"/>
              <a:t>A különleges jogrend fajtái:</a:t>
            </a:r>
          </a:p>
          <a:p>
            <a:pPr lvl="1" eaLnBrk="1" hangingPunct="1">
              <a:buFont typeface="Arial" pitchFamily="34" charset="0"/>
              <a:buChar char="•"/>
              <a:defRPr/>
            </a:pPr>
            <a:r>
              <a:rPr lang="hu-HU" dirty="0"/>
              <a:t>Hadiállapot </a:t>
            </a:r>
          </a:p>
          <a:p>
            <a:pPr lvl="1" eaLnBrk="1" hangingPunct="1">
              <a:buFont typeface="Arial" pitchFamily="34" charset="0"/>
              <a:buChar char="•"/>
              <a:defRPr/>
            </a:pPr>
            <a:r>
              <a:rPr lang="hu-HU" dirty="0"/>
              <a:t>Szükségállapot</a:t>
            </a:r>
          </a:p>
          <a:p>
            <a:pPr lvl="1" eaLnBrk="1" hangingPunct="1">
              <a:buFont typeface="Arial" pitchFamily="34" charset="0"/>
              <a:buChar char="•"/>
              <a:defRPr/>
            </a:pPr>
            <a:r>
              <a:rPr lang="hu-HU" dirty="0"/>
              <a:t>Veszélyhelyzet</a:t>
            </a:r>
          </a:p>
          <a:p>
            <a:pPr lvl="1" eaLnBrk="1" hangingPunct="1">
              <a:buFont typeface="Arial" pitchFamily="34" charset="0"/>
              <a:buChar char="•"/>
              <a:defRPr/>
            </a:pPr>
            <a:endParaRPr lang="hu-HU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837809" y="1412777"/>
            <a:ext cx="4392488" cy="4525963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hu-HU" sz="2400" b="1" dirty="0"/>
              <a:t>A különleges jogrend alapvető kérdései:</a:t>
            </a:r>
          </a:p>
          <a:p>
            <a:pPr>
              <a:defRPr/>
            </a:pPr>
            <a:r>
              <a:rPr lang="hu-HU" sz="2400" dirty="0"/>
              <a:t>Kihirdetés </a:t>
            </a:r>
          </a:p>
          <a:p>
            <a:pPr lvl="1">
              <a:defRPr/>
            </a:pPr>
            <a:r>
              <a:rPr lang="hu-HU" sz="2000" dirty="0"/>
              <a:t>Alapját képező esetek</a:t>
            </a:r>
          </a:p>
          <a:p>
            <a:pPr lvl="1">
              <a:defRPr/>
            </a:pPr>
            <a:r>
              <a:rPr lang="hu-HU" sz="2000" dirty="0"/>
              <a:t>Az arról való döntéshozatalban részt vevő szerv(</a:t>
            </a:r>
            <a:r>
              <a:rPr lang="hu-HU" sz="2000" dirty="0" err="1"/>
              <a:t>ek</a:t>
            </a:r>
            <a:r>
              <a:rPr lang="hu-HU" sz="2000" dirty="0"/>
              <a:t>)</a:t>
            </a:r>
          </a:p>
          <a:p>
            <a:pPr>
              <a:defRPr/>
            </a:pPr>
            <a:r>
              <a:rPr lang="hu-HU" sz="2400" dirty="0"/>
              <a:t>Megszüntetés</a:t>
            </a:r>
          </a:p>
          <a:p>
            <a:pPr>
              <a:defRPr/>
            </a:pPr>
            <a:r>
              <a:rPr lang="hu-HU" sz="2400" dirty="0"/>
              <a:t>Hatalomkoncentráció vs. garanciák</a:t>
            </a:r>
          </a:p>
          <a:p>
            <a:pPr marL="0" indent="0">
              <a:buNone/>
              <a:defRPr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14442600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Cím 1"/>
          <p:cNvSpPr>
            <a:spLocks noGrp="1"/>
          </p:cNvSpPr>
          <p:nvPr>
            <p:ph type="ctrTitle"/>
          </p:nvPr>
        </p:nvSpPr>
        <p:spPr>
          <a:xfrm>
            <a:off x="2209800" y="2130426"/>
            <a:ext cx="7772400" cy="1154559"/>
          </a:xfrm>
        </p:spPr>
        <p:txBody>
          <a:bodyPr/>
          <a:lstStyle/>
          <a:p>
            <a:pPr>
              <a:defRPr/>
            </a:pPr>
            <a:r>
              <a:rPr lang="hu-HU" altLang="hu-HU" sz="4000" dirty="0">
                <a:solidFill>
                  <a:srgbClr val="C00000"/>
                </a:solidFill>
                <a:cs typeface="Times New Roman" panose="02020603050405020304" pitchFamily="18" charset="0"/>
              </a:rPr>
              <a:t>3. fejezet</a:t>
            </a:r>
          </a:p>
        </p:txBody>
      </p:sp>
      <p:sp>
        <p:nvSpPr>
          <p:cNvPr id="2051" name="Alcím 2"/>
          <p:cNvSpPr>
            <a:spLocks noGrp="1"/>
          </p:cNvSpPr>
          <p:nvPr>
            <p:ph type="subTitle" idx="1"/>
          </p:nvPr>
        </p:nvSpPr>
        <p:spPr>
          <a:xfrm>
            <a:off x="2209799" y="3140968"/>
            <a:ext cx="8482781" cy="1752600"/>
          </a:xfrm>
        </p:spPr>
        <p:txBody>
          <a:bodyPr/>
          <a:lstStyle/>
          <a:p>
            <a:pPr>
              <a:spcBef>
                <a:spcPct val="0"/>
              </a:spcBef>
              <a:defRPr/>
            </a:pPr>
            <a:r>
              <a:rPr lang="hu-HU" altLang="hu-HU" sz="4000" b="1" dirty="0">
                <a:solidFill>
                  <a:srgbClr val="C00000"/>
                </a:solidFill>
                <a:cs typeface="Times New Roman" panose="02020603050405020304" pitchFamily="18" charset="0"/>
              </a:rPr>
              <a:t>A közigazgatás az államifunkciók rendszerében </a:t>
            </a:r>
          </a:p>
        </p:txBody>
      </p:sp>
    </p:spTree>
    <p:extLst>
      <p:ext uri="{BB962C8B-B14F-4D97-AF65-F5344CB8AC3E}">
        <p14:creationId xmlns:p14="http://schemas.microsoft.com/office/powerpoint/2010/main" val="61488614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idx="4294967295"/>
          </p:nvPr>
        </p:nvSpPr>
        <p:spPr>
          <a:xfrm>
            <a:off x="2207568" y="353961"/>
            <a:ext cx="7344816" cy="1274839"/>
          </a:xfrm>
        </p:spPr>
        <p:txBody>
          <a:bodyPr>
            <a:normAutofit fontScale="90000"/>
          </a:bodyPr>
          <a:lstStyle/>
          <a:p>
            <a:r>
              <a:rPr lang="hu-HU" sz="3600" dirty="0">
                <a:solidFill>
                  <a:srgbClr val="C00000"/>
                </a:solidFill>
              </a:rPr>
              <a:t>A közigazgatás fogalma </a:t>
            </a:r>
            <a:br>
              <a:rPr lang="hu-HU" sz="3600" dirty="0">
                <a:solidFill>
                  <a:srgbClr val="C00000"/>
                </a:solidFill>
              </a:rPr>
            </a:br>
            <a:r>
              <a:rPr lang="hu-HU" sz="3600" dirty="0">
                <a:solidFill>
                  <a:srgbClr val="C00000"/>
                </a:solidFill>
              </a:rPr>
              <a:t>és helye az államszervezetben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4294967295"/>
          </p:nvPr>
        </p:nvSpPr>
        <p:spPr>
          <a:xfrm>
            <a:off x="2207568" y="1628801"/>
            <a:ext cx="7546032" cy="4497363"/>
          </a:xfrm>
        </p:spPr>
        <p:txBody>
          <a:bodyPr/>
          <a:lstStyle/>
          <a:p>
            <a:pPr marL="0" indent="0">
              <a:buNone/>
            </a:pPr>
            <a:r>
              <a:rPr lang="hu-HU" sz="2400" b="1" i="1" dirty="0"/>
              <a:t>A közigazgatás fogalmának tartalmi elemei</a:t>
            </a:r>
          </a:p>
          <a:p>
            <a:r>
              <a:rPr lang="hu-HU" sz="2400" dirty="0"/>
              <a:t>közhatalmi tevékenység, közügyek, közszolgáltatások, állami célok megvalósítása (közigazgatás-tudomány)</a:t>
            </a:r>
          </a:p>
          <a:p>
            <a:pPr marL="0" indent="0">
              <a:buNone/>
            </a:pPr>
            <a:endParaRPr lang="hu-HU" sz="2400" dirty="0"/>
          </a:p>
          <a:p>
            <a:pPr marL="0" indent="0">
              <a:buNone/>
            </a:pPr>
            <a:r>
              <a:rPr lang="hu-HU" sz="2400" b="1" i="1" dirty="0"/>
              <a:t>A közigazgatás működésének kizárólag egyetlen célja lehet, a közérdek érvényre juttatása.</a:t>
            </a:r>
          </a:p>
          <a:p>
            <a:endParaRPr lang="hu-HU" sz="2400" dirty="0"/>
          </a:p>
          <a:p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235011430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65472" y="116633"/>
            <a:ext cx="11710218" cy="1145451"/>
          </a:xfrm>
        </p:spPr>
        <p:txBody>
          <a:bodyPr>
            <a:normAutofit/>
          </a:bodyPr>
          <a:lstStyle/>
          <a:p>
            <a:r>
              <a:rPr lang="hu-HU" sz="3600" dirty="0">
                <a:solidFill>
                  <a:srgbClr val="C00000"/>
                </a:solidFill>
              </a:rPr>
              <a:t>A közigazgatás helye az államszervezetben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152650" y="1028702"/>
            <a:ext cx="7886700" cy="5148263"/>
          </a:xfrm>
        </p:spPr>
        <p:txBody>
          <a:bodyPr/>
          <a:lstStyle/>
          <a:p>
            <a:pPr marL="0" indent="0">
              <a:buNone/>
            </a:pPr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pPr marL="0" indent="0">
              <a:buNone/>
            </a:pPr>
            <a:endParaRPr lang="hu-HU" dirty="0"/>
          </a:p>
          <a:p>
            <a:endParaRPr lang="hu-HU" dirty="0"/>
          </a:p>
        </p:txBody>
      </p:sp>
      <p:graphicFrame>
        <p:nvGraphicFramePr>
          <p:cNvPr id="4" name="Tábláza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3161381"/>
              </p:ext>
            </p:extLst>
          </p:nvPr>
        </p:nvGraphicFramePr>
        <p:xfrm>
          <a:off x="265472" y="1262084"/>
          <a:ext cx="11710218" cy="54864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4056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797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793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454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0053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chemeClr val="tx1"/>
                          </a:solidFill>
                          <a:effectLst/>
                        </a:rPr>
                        <a:t>törvényhozás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hu-H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chemeClr val="tx1"/>
                          </a:solidFill>
                          <a:effectLst/>
                        </a:rPr>
                        <a:t>végrehajtó hatalom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hu-H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chemeClr val="tx1"/>
                          </a:solidFill>
                          <a:effectLst/>
                        </a:rPr>
                        <a:t>igazságszolgáltatás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hu-H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835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hu-HU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hu-H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chemeClr val="tx1"/>
                          </a:solidFill>
                          <a:effectLst/>
                        </a:rPr>
                        <a:t>kormányzás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hu-H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chemeClr val="tx1"/>
                          </a:solidFill>
                          <a:effectLst/>
                        </a:rPr>
                        <a:t>közigazgatás </a:t>
                      </a:r>
                      <a:endParaRPr lang="hu-H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hu-HU" sz="2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hu-H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176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hu-HU" sz="2000" dirty="0">
                          <a:solidFill>
                            <a:schemeClr val="tx1"/>
                          </a:solidFill>
                          <a:effectLst/>
                        </a:rPr>
                        <a:t>legmagasabb szintű, általános magatartási szabályok megalkotása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hu-HU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hu-H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u-HU" sz="2000" dirty="0">
                          <a:solidFill>
                            <a:schemeClr val="tx1"/>
                          </a:solidFill>
                          <a:effectLst/>
                        </a:rPr>
                        <a:t>hatalomgyakorlás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u-HU" sz="2000" dirty="0">
                          <a:solidFill>
                            <a:schemeClr val="tx1"/>
                          </a:solidFill>
                          <a:effectLst/>
                        </a:rPr>
                        <a:t>ország-vezetés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u-HU" sz="2000" dirty="0">
                          <a:solidFill>
                            <a:schemeClr val="tx1"/>
                          </a:solidFill>
                          <a:effectLst/>
                        </a:rPr>
                        <a:t>politikai célkitűzések meghatározása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hu-HU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hu-H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u-HU" sz="2000" dirty="0">
                          <a:solidFill>
                            <a:schemeClr val="tx1"/>
                          </a:solidFill>
                          <a:effectLst/>
                        </a:rPr>
                        <a:t>mindennapi adminisztrációs tevékenység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u-HU" sz="2000" dirty="0">
                          <a:solidFill>
                            <a:schemeClr val="tx1"/>
                          </a:solidFill>
                          <a:effectLst/>
                        </a:rPr>
                        <a:t>ügyintézés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u-HU" sz="2000" dirty="0">
                          <a:solidFill>
                            <a:schemeClr val="tx1"/>
                          </a:solidFill>
                          <a:effectLst/>
                        </a:rPr>
                        <a:t>jogszabályok és politikai döntések végrehajtása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u-HU" sz="2000" dirty="0">
                          <a:solidFill>
                            <a:schemeClr val="tx1"/>
                          </a:solidFill>
                          <a:effectLst/>
                        </a:rPr>
                        <a:t>a politikai célok megvalósítása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hu-HU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hu-H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hu-HU" sz="2000" dirty="0">
                          <a:solidFill>
                            <a:schemeClr val="tx1"/>
                          </a:solidFill>
                          <a:effectLst/>
                        </a:rPr>
                        <a:t>az általános és mindenkire nézve kötelező jogszabályok egyedi esetekben történő alkalmazása,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hu-HU" sz="2000" dirty="0">
                          <a:solidFill>
                            <a:schemeClr val="tx1"/>
                          </a:solidFill>
                          <a:effectLst/>
                        </a:rPr>
                        <a:t>jogviták megoldása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hu-HU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hu-H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25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solidFill>
                            <a:schemeClr val="tx1"/>
                          </a:solidFill>
                          <a:effectLst/>
                        </a:rPr>
                        <a:t>parlament (Országgyűlés)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hu-H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solidFill>
                            <a:schemeClr val="tx1"/>
                          </a:solidFill>
                          <a:effectLst/>
                        </a:rPr>
                        <a:t>kormányzati szervek</a:t>
                      </a:r>
                      <a:endParaRPr lang="hu-H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solidFill>
                            <a:schemeClr val="tx1"/>
                          </a:solidFill>
                          <a:effectLst/>
                        </a:rPr>
                        <a:t>közigazgatási szervek</a:t>
                      </a:r>
                      <a:endParaRPr lang="hu-H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solidFill>
                            <a:schemeClr val="tx1"/>
                          </a:solidFill>
                          <a:effectLst/>
                        </a:rPr>
                        <a:t>bíróságok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hu-H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525418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idx="4294967295"/>
          </p:nvPr>
        </p:nvSpPr>
        <p:spPr>
          <a:xfrm>
            <a:off x="2207569" y="265471"/>
            <a:ext cx="7772265" cy="1238864"/>
          </a:xfrm>
        </p:spPr>
        <p:txBody>
          <a:bodyPr>
            <a:normAutofit/>
          </a:bodyPr>
          <a:lstStyle/>
          <a:p>
            <a:r>
              <a:rPr lang="hu-HU" sz="3200" dirty="0">
                <a:solidFill>
                  <a:srgbClr val="C00000"/>
                </a:solidFill>
              </a:rPr>
              <a:t>A közigazgatás funkciói és feladatai</a:t>
            </a:r>
          </a:p>
        </p:txBody>
      </p:sp>
      <p:graphicFrame>
        <p:nvGraphicFramePr>
          <p:cNvPr id="7" name="Tábláza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5068989"/>
              </p:ext>
            </p:extLst>
          </p:nvPr>
        </p:nvGraphicFramePr>
        <p:xfrm>
          <a:off x="2207569" y="1628800"/>
          <a:ext cx="7772265" cy="447315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0594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127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4343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3200" b="1" dirty="0">
                          <a:effectLst/>
                        </a:rPr>
                        <a:t>Az igazgatás funkciói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 </a:t>
                      </a:r>
                      <a:endParaRPr lang="hu-H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07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400" b="1" dirty="0">
                          <a:solidFill>
                            <a:schemeClr val="tx1"/>
                          </a:solidFill>
                          <a:effectLst/>
                        </a:rPr>
                        <a:t>Igazgatástudomány </a:t>
                      </a:r>
                      <a:endParaRPr lang="hu-H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400" b="1" dirty="0">
                          <a:solidFill>
                            <a:schemeClr val="tx1"/>
                          </a:solidFill>
                          <a:effectLst/>
                        </a:rPr>
                        <a:t>Jogtudomány</a:t>
                      </a:r>
                      <a:endParaRPr lang="hu-H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71376"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hu-HU" sz="2400" b="1" u="none" dirty="0">
                          <a:solidFill>
                            <a:schemeClr val="tx1"/>
                          </a:solidFill>
                          <a:effectLst/>
                        </a:rPr>
                        <a:t>Az</a:t>
                      </a:r>
                      <a:r>
                        <a:rPr lang="hu-HU" sz="2400" b="1" u="none" baseline="0" dirty="0">
                          <a:solidFill>
                            <a:schemeClr val="tx1"/>
                          </a:solidFill>
                          <a:effectLst/>
                        </a:rPr>
                        <a:t> igazgatás funkciói</a:t>
                      </a:r>
                      <a:endParaRPr lang="hu-HU" sz="2400" b="1" u="none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u-HU" sz="2400" dirty="0">
                          <a:solidFill>
                            <a:schemeClr val="tx1"/>
                          </a:solidFill>
                          <a:effectLst/>
                        </a:rPr>
                        <a:t>Tervezés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u-HU" sz="2400" dirty="0">
                          <a:solidFill>
                            <a:schemeClr val="tx1"/>
                          </a:solidFill>
                          <a:effectLst/>
                        </a:rPr>
                        <a:t>Szervezés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u-HU" sz="2400" dirty="0">
                          <a:solidFill>
                            <a:schemeClr val="tx1"/>
                          </a:solidFill>
                          <a:effectLst/>
                        </a:rPr>
                        <a:t>Személyzeti ügyek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u-HU" sz="2400" dirty="0">
                          <a:solidFill>
                            <a:schemeClr val="tx1"/>
                          </a:solidFill>
                          <a:effectLst/>
                        </a:rPr>
                        <a:t>Parancsolás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u-HU" sz="2400" dirty="0">
                          <a:solidFill>
                            <a:schemeClr val="tx1"/>
                          </a:solidFill>
                          <a:effectLst/>
                        </a:rPr>
                        <a:t>Koordináció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u-HU" sz="2400" dirty="0">
                          <a:solidFill>
                            <a:schemeClr val="tx1"/>
                          </a:solidFill>
                          <a:effectLst/>
                        </a:rPr>
                        <a:t>Ellenőrzés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u-HU" sz="2400" dirty="0">
                          <a:solidFill>
                            <a:schemeClr val="tx1"/>
                          </a:solidFill>
                          <a:effectLst/>
                        </a:rPr>
                        <a:t>Pénzügyek (POSDCORB)</a:t>
                      </a:r>
                      <a:endParaRPr lang="hu-H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hu-HU" sz="2400" b="1" dirty="0">
                          <a:solidFill>
                            <a:schemeClr val="tx1"/>
                          </a:solidFill>
                          <a:effectLst/>
                        </a:rPr>
                        <a:t>A közigazgatás funkciója:</a:t>
                      </a:r>
                    </a:p>
                    <a:p>
                      <a:pPr marL="0" indent="0" algn="just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hu-HU" sz="2400" dirty="0">
                          <a:solidFill>
                            <a:schemeClr val="tx1"/>
                          </a:solidFill>
                          <a:effectLst/>
                        </a:rPr>
                        <a:t>Végrehajtás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hu-HU" sz="24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Jogalkotás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hu-HU" sz="24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Jogalkalmazás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hu-HU" sz="24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Szervezés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70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artalom helye 2"/>
          <p:cNvSpPr>
            <a:spLocks noGrp="1"/>
          </p:cNvSpPr>
          <p:nvPr>
            <p:ph idx="1"/>
          </p:nvPr>
        </p:nvSpPr>
        <p:spPr>
          <a:xfrm>
            <a:off x="1981200" y="1561654"/>
            <a:ext cx="8229600" cy="4387626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hu-HU" sz="2400" b="1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A hatalommegosztás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hu-HU" altLang="hu-HU" sz="800" b="1" dirty="0">
              <a:solidFill>
                <a:srgbClr val="000000"/>
              </a:solidFill>
              <a:latin typeface="+mj-lt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chemeClr val="tx1"/>
              </a:buClr>
              <a:defRPr/>
            </a:pPr>
            <a:r>
              <a:rPr lang="hu-HU" altLang="hu-HU" sz="2400" dirty="0">
                <a:latin typeface="+mj-lt"/>
                <a:cs typeface="Times New Roman" panose="02020603050405020304" pitchFamily="18" charset="0"/>
              </a:rPr>
              <a:t>Alaptörvény C) cikk (1) bekezdése deklarálja.</a:t>
            </a:r>
          </a:p>
          <a:p>
            <a:pPr>
              <a:lnSpc>
                <a:spcPct val="150000"/>
              </a:lnSpc>
              <a:buClr>
                <a:schemeClr val="tx1"/>
              </a:buClr>
              <a:defRPr/>
            </a:pPr>
            <a:r>
              <a:rPr lang="hu-HU" altLang="hu-HU" sz="2400" dirty="0">
                <a:latin typeface="+mj-lt"/>
                <a:cs typeface="Times New Roman" panose="02020603050405020304" pitchFamily="18" charset="0"/>
              </a:rPr>
              <a:t>Nincs korlátlan és korlátozhatatlan hatalom.</a:t>
            </a:r>
          </a:p>
          <a:p>
            <a:pPr>
              <a:lnSpc>
                <a:spcPct val="150000"/>
              </a:lnSpc>
              <a:buClr>
                <a:schemeClr val="tx1"/>
              </a:buClr>
              <a:defRPr/>
            </a:pPr>
            <a:r>
              <a:rPr lang="hu-HU" altLang="hu-HU" sz="2400" dirty="0">
                <a:latin typeface="+mj-lt"/>
                <a:cs typeface="Times New Roman" panose="02020603050405020304" pitchFamily="18" charset="0"/>
              </a:rPr>
              <a:t>A hatalmi ágak egymást korlátozzák, ellenőrzik, de együttműködnek.</a:t>
            </a:r>
          </a:p>
          <a:p>
            <a:pPr>
              <a:lnSpc>
                <a:spcPct val="150000"/>
              </a:lnSpc>
              <a:buClr>
                <a:schemeClr val="tx1"/>
              </a:buClr>
              <a:defRPr/>
            </a:pPr>
            <a:r>
              <a:rPr lang="hu-HU" altLang="hu-HU" sz="2400" dirty="0">
                <a:latin typeface="+mj-lt"/>
                <a:cs typeface="Times New Roman" panose="02020603050405020304" pitchFamily="18" charset="0"/>
              </a:rPr>
              <a:t>Államszervezet egésze gyakorolja a főhatalmat.</a:t>
            </a:r>
          </a:p>
          <a:p>
            <a:pPr>
              <a:lnSpc>
                <a:spcPct val="150000"/>
              </a:lnSpc>
              <a:buClr>
                <a:schemeClr val="tx1"/>
              </a:buClr>
              <a:defRPr/>
            </a:pPr>
            <a:r>
              <a:rPr lang="hu-HU" altLang="hu-HU" sz="2400" dirty="0">
                <a:latin typeface="+mj-lt"/>
                <a:cs typeface="Times New Roman" panose="02020603050405020304" pitchFamily="18" charset="0"/>
              </a:rPr>
              <a:t>Nem hermetikus szeparálás!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288" y="116632"/>
            <a:ext cx="8229600" cy="11430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hu-HU" b="1" dirty="0">
                <a:solidFill>
                  <a:srgbClr val="C00000"/>
                </a:solidFill>
                <a:cs typeface="Times New Roman" panose="02020603050405020304" pitchFamily="18" charset="0"/>
              </a:rPr>
              <a:t>Magyarország Alaptörvénye</a:t>
            </a:r>
          </a:p>
        </p:txBody>
      </p:sp>
    </p:spTree>
    <p:extLst>
      <p:ext uri="{BB962C8B-B14F-4D97-AF65-F5344CB8AC3E}">
        <p14:creationId xmlns:p14="http://schemas.microsoft.com/office/powerpoint/2010/main" val="204210181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4294967295"/>
          </p:nvPr>
        </p:nvSpPr>
        <p:spPr>
          <a:xfrm>
            <a:off x="2207568" y="1484784"/>
            <a:ext cx="8280920" cy="4824536"/>
          </a:xfrm>
        </p:spPr>
        <p:txBody>
          <a:bodyPr/>
          <a:lstStyle/>
          <a:p>
            <a:pPr marL="0" indent="0">
              <a:buNone/>
            </a:pPr>
            <a:r>
              <a:rPr lang="pt-BR" sz="2400" b="1" i="1" dirty="0"/>
              <a:t>A közigazgatás funkciói és feladatai</a:t>
            </a:r>
          </a:p>
          <a:p>
            <a:pPr marL="0" indent="0">
              <a:buNone/>
            </a:pPr>
            <a:endParaRPr lang="hu-HU" sz="1000" dirty="0"/>
          </a:p>
          <a:p>
            <a:pPr marL="0" indent="0">
              <a:buNone/>
            </a:pPr>
            <a:r>
              <a:rPr lang="hu-HU" sz="2400" b="1" dirty="0"/>
              <a:t>A közigazgatás feladatai</a:t>
            </a:r>
          </a:p>
          <a:p>
            <a:r>
              <a:rPr lang="hu-HU" sz="2400" dirty="0"/>
              <a:t>Jogi szabályozás</a:t>
            </a:r>
          </a:p>
          <a:p>
            <a:r>
              <a:rPr lang="hu-HU" sz="2400" dirty="0"/>
              <a:t>Feladatkataszter</a:t>
            </a:r>
          </a:p>
          <a:p>
            <a:r>
              <a:rPr lang="hu-HU" sz="2400" dirty="0" err="1"/>
              <a:t>Magyary</a:t>
            </a:r>
            <a:r>
              <a:rPr lang="hu-HU" sz="2400" dirty="0"/>
              <a:t> Zoltán Közigazgatás-fejlesztési Program</a:t>
            </a:r>
          </a:p>
          <a:p>
            <a:r>
              <a:rPr lang="hu-HU" sz="2400" dirty="0"/>
              <a:t>Közigazgatás- és Közszolgáltatás-fejlesztési Stratégia </a:t>
            </a:r>
            <a:br>
              <a:rPr lang="hu-HU" sz="2400" dirty="0"/>
            </a:br>
            <a:r>
              <a:rPr lang="hu-HU" sz="2400" dirty="0"/>
              <a:t>2014-2020</a:t>
            </a:r>
          </a:p>
          <a:p>
            <a:pPr marL="0" indent="0">
              <a:buNone/>
            </a:pPr>
            <a:endParaRPr lang="hu-HU" sz="2400" dirty="0"/>
          </a:p>
          <a:p>
            <a:pPr marL="0" indent="0">
              <a:buNone/>
            </a:pPr>
            <a:endParaRPr lang="hu-HU" sz="2400" dirty="0"/>
          </a:p>
        </p:txBody>
      </p:sp>
      <p:sp>
        <p:nvSpPr>
          <p:cNvPr id="4" name="Cím 1"/>
          <p:cNvSpPr txBox="1">
            <a:spLocks/>
          </p:cNvSpPr>
          <p:nvPr/>
        </p:nvSpPr>
        <p:spPr bwMode="auto">
          <a:xfrm>
            <a:off x="2207568" y="339213"/>
            <a:ext cx="8086806" cy="1145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lnSpcReduction="1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hu-HU" sz="3600" b="1" dirty="0">
                <a:solidFill>
                  <a:srgbClr val="C00000"/>
                </a:solidFill>
                <a:latin typeface="+mj-lt"/>
              </a:rPr>
              <a:t>A közigazgatás fogalma és helye az államszervezetben</a:t>
            </a:r>
          </a:p>
        </p:txBody>
      </p:sp>
    </p:spTree>
    <p:extLst>
      <p:ext uri="{BB962C8B-B14F-4D97-AF65-F5344CB8AC3E}">
        <p14:creationId xmlns:p14="http://schemas.microsoft.com/office/powerpoint/2010/main" val="304488802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idx="4294967295"/>
          </p:nvPr>
        </p:nvSpPr>
        <p:spPr>
          <a:xfrm>
            <a:off x="1731479" y="309716"/>
            <a:ext cx="8385915" cy="1031052"/>
          </a:xfrm>
        </p:spPr>
        <p:txBody>
          <a:bodyPr>
            <a:normAutofit fontScale="90000"/>
          </a:bodyPr>
          <a:lstStyle/>
          <a:p>
            <a:pPr algn="just"/>
            <a:r>
              <a:rPr lang="hu-HU" sz="3600" dirty="0">
                <a:solidFill>
                  <a:srgbClr val="C00000"/>
                </a:solidFill>
              </a:rPr>
              <a:t>A közigazgatás az állami </a:t>
            </a:r>
            <a:br>
              <a:rPr lang="hu-HU" sz="3600" dirty="0">
                <a:solidFill>
                  <a:srgbClr val="C00000"/>
                </a:solidFill>
              </a:rPr>
            </a:br>
            <a:r>
              <a:rPr lang="hu-HU" sz="3600" dirty="0">
                <a:solidFill>
                  <a:srgbClr val="C00000"/>
                </a:solidFill>
              </a:rPr>
              <a:t>funkciók rendszerében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4294967295"/>
          </p:nvPr>
        </p:nvSpPr>
        <p:spPr>
          <a:xfrm>
            <a:off x="1731479" y="1307368"/>
            <a:ext cx="8685001" cy="521797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u-HU" sz="2400" b="1" i="1" dirty="0"/>
              <a:t>A fejezetben megismert legfontosabb fogalmak:</a:t>
            </a:r>
          </a:p>
          <a:p>
            <a:r>
              <a:rPr lang="hu-HU" sz="2400" b="1" dirty="0"/>
              <a:t>A közigazgatás</a:t>
            </a:r>
            <a:r>
              <a:rPr lang="hu-HU" sz="2400" dirty="0"/>
              <a:t>: a közügyek vitelének, intézésének azon működési kerete, amelyet a legtágabb értelemben vett közszolgáltatások együttese alkot, és amelyek megfelelő biztosítása egyúttal a politikai vezetés által meghatározott állami célok megvalósítását is jelenti.</a:t>
            </a:r>
          </a:p>
          <a:p>
            <a:endParaRPr lang="hu-HU" sz="800" dirty="0"/>
          </a:p>
          <a:p>
            <a:r>
              <a:rPr lang="hu-HU" sz="2400" b="1" dirty="0"/>
              <a:t>A közigazgatás funkciói</a:t>
            </a:r>
            <a:r>
              <a:rPr lang="hu-HU" sz="2400" dirty="0"/>
              <a:t>: a közigazgatás társadalmi rendeltetése. </a:t>
            </a:r>
          </a:p>
          <a:p>
            <a:endParaRPr lang="hu-HU" sz="800" dirty="0"/>
          </a:p>
          <a:p>
            <a:r>
              <a:rPr lang="hu-HU" sz="2400" dirty="0"/>
              <a:t> </a:t>
            </a:r>
            <a:r>
              <a:rPr lang="hu-HU" sz="2400" b="1" dirty="0"/>
              <a:t>Állami feladatkataszter</a:t>
            </a:r>
            <a:r>
              <a:rPr lang="hu-HU" sz="2400" dirty="0"/>
              <a:t>: az egyes közigazgatási szervek jogszabályokban meghatározott feladatainak összefoglalása, amely a feladatokat szakmai munkamegosztást követve ágazatokba és azokon belül </a:t>
            </a:r>
            <a:r>
              <a:rPr lang="hu-HU" sz="2400" dirty="0" err="1"/>
              <a:t>alágazatokba</a:t>
            </a:r>
            <a:r>
              <a:rPr lang="hu-HU" sz="2400" dirty="0"/>
              <a:t> sorolva határozza meg.</a:t>
            </a:r>
          </a:p>
          <a:p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96986571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Cím 1"/>
          <p:cNvSpPr>
            <a:spLocks noGrp="1"/>
          </p:cNvSpPr>
          <p:nvPr>
            <p:ph type="ctrTitle"/>
          </p:nvPr>
        </p:nvSpPr>
        <p:spPr>
          <a:xfrm>
            <a:off x="2209800" y="2130426"/>
            <a:ext cx="7772400" cy="1154559"/>
          </a:xfrm>
        </p:spPr>
        <p:txBody>
          <a:bodyPr/>
          <a:lstStyle/>
          <a:p>
            <a:pPr>
              <a:defRPr/>
            </a:pPr>
            <a:r>
              <a:rPr lang="hu-HU" altLang="hu-HU" sz="4000" dirty="0">
                <a:solidFill>
                  <a:srgbClr val="C00000"/>
                </a:solidFill>
                <a:cs typeface="Times New Roman" panose="02020603050405020304" pitchFamily="18" charset="0"/>
              </a:rPr>
              <a:t>4. fejezet</a:t>
            </a:r>
          </a:p>
        </p:txBody>
      </p:sp>
      <p:sp>
        <p:nvSpPr>
          <p:cNvPr id="2051" name="Alcím 2"/>
          <p:cNvSpPr>
            <a:spLocks noGrp="1"/>
          </p:cNvSpPr>
          <p:nvPr>
            <p:ph type="subTitle" idx="1"/>
          </p:nvPr>
        </p:nvSpPr>
        <p:spPr>
          <a:xfrm>
            <a:off x="2209799" y="3140968"/>
            <a:ext cx="8482781" cy="1752600"/>
          </a:xfrm>
        </p:spPr>
        <p:txBody>
          <a:bodyPr/>
          <a:lstStyle/>
          <a:p>
            <a:pPr>
              <a:spcBef>
                <a:spcPct val="0"/>
              </a:spcBef>
              <a:defRPr/>
            </a:pPr>
            <a:r>
              <a:rPr lang="hu-HU" sz="4000" b="1" dirty="0">
                <a:solidFill>
                  <a:srgbClr val="C00000"/>
                </a:solidFill>
                <a:cs typeface="Times New Roman" panose="02020603050405020304" pitchFamily="18" charset="0"/>
              </a:rPr>
              <a:t>A közigazgatás szervezetrendszere</a:t>
            </a:r>
            <a:endParaRPr lang="hu-HU" altLang="hu-HU" sz="40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711224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idx="4294967295"/>
          </p:nvPr>
        </p:nvSpPr>
        <p:spPr>
          <a:xfrm>
            <a:off x="2123768" y="383458"/>
            <a:ext cx="8303342" cy="1173334"/>
          </a:xfrm>
        </p:spPr>
        <p:txBody>
          <a:bodyPr>
            <a:normAutofit/>
          </a:bodyPr>
          <a:lstStyle/>
          <a:p>
            <a:pPr algn="just"/>
            <a:r>
              <a:rPr lang="hu-HU" sz="3600" dirty="0">
                <a:solidFill>
                  <a:srgbClr val="C00000"/>
                </a:solidFill>
              </a:rPr>
              <a:t>A közigazgatás szervezeti joga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4294967295"/>
          </p:nvPr>
        </p:nvSpPr>
        <p:spPr>
          <a:xfrm>
            <a:off x="2567608" y="1556792"/>
            <a:ext cx="7131124" cy="4548164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hu-HU" sz="2400" b="1" dirty="0"/>
              <a:t>A közigazgatás joghoz kötöttsége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hu-HU" sz="2400" dirty="0"/>
              <a:t>↓</a:t>
            </a:r>
          </a:p>
          <a:p>
            <a:pPr algn="ctr">
              <a:lnSpc>
                <a:spcPct val="150000"/>
              </a:lnSpc>
            </a:pPr>
            <a:r>
              <a:rPr lang="hu-HU" sz="2400" b="1" dirty="0"/>
              <a:t>milyen közigazgatási szervek vannak</a:t>
            </a:r>
          </a:p>
          <a:p>
            <a:pPr algn="ctr">
              <a:lnSpc>
                <a:spcPct val="150000"/>
              </a:lnSpc>
            </a:pPr>
            <a:r>
              <a:rPr lang="hu-HU" sz="2400" b="1" dirty="0"/>
              <a:t>ezek egymással milyen viszonyban vannak</a:t>
            </a:r>
          </a:p>
          <a:p>
            <a:pPr algn="ctr">
              <a:lnSpc>
                <a:spcPct val="150000"/>
              </a:lnSpc>
            </a:pPr>
            <a:r>
              <a:rPr lang="hu-HU" sz="2400" b="1" dirty="0"/>
              <a:t>milyen a belső felépítésük, szervezeti rendjük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hu-HU" sz="2400" dirty="0"/>
              <a:t>↓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hu-HU" sz="2400" b="1" dirty="0"/>
              <a:t>szervezeti jog</a:t>
            </a:r>
          </a:p>
        </p:txBody>
      </p:sp>
    </p:spTree>
    <p:extLst>
      <p:ext uri="{BB962C8B-B14F-4D97-AF65-F5344CB8AC3E}">
        <p14:creationId xmlns:p14="http://schemas.microsoft.com/office/powerpoint/2010/main" val="65139380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rtalom helye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029567765"/>
              </p:ext>
            </p:extLst>
          </p:nvPr>
        </p:nvGraphicFramePr>
        <p:xfrm>
          <a:off x="1553497" y="383458"/>
          <a:ext cx="9108504" cy="611709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009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5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1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48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220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8921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32697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9335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n-lt"/>
                        </a:rPr>
                        <a:t> </a:t>
                      </a:r>
                      <a:endParaRPr lang="hu-HU" sz="2000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pattFill prst="wdUpDiag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+mn-lt"/>
                        </a:rPr>
                        <a:t> </a:t>
                      </a:r>
                      <a:endParaRPr lang="hu-HU" sz="200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pattFill prst="wdUpDiag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 közigazgatási szervek rendszere</a:t>
                      </a:r>
                      <a:endParaRPr lang="hu-HU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149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n-lt"/>
                        </a:rPr>
                        <a:t> </a:t>
                      </a:r>
                      <a:endParaRPr lang="hu-HU" sz="2000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pattFill prst="wdUpDiag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n-lt"/>
                        </a:rPr>
                        <a:t> </a:t>
                      </a:r>
                      <a:endParaRPr lang="hu-HU" sz="2000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pattFill prst="wdUpDiag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hu-HU" sz="20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hu-HU" sz="20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Államigazgatás</a:t>
                      </a:r>
                      <a:endParaRPr lang="hu-HU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hu-HU" sz="20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hu-HU" sz="20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Helyi önkormányzatok</a:t>
                      </a:r>
                      <a:endParaRPr lang="hu-HU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hu-HU" sz="20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Új típusú, egyéb (atipikus) közigazgatási szervek</a:t>
                      </a:r>
                      <a:endParaRPr lang="hu-HU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48950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hu-HU" sz="2000" b="1" dirty="0">
                        <a:effectLst/>
                        <a:latin typeface="+mn-lt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1" dirty="0">
                          <a:effectLst/>
                          <a:latin typeface="+mn-lt"/>
                        </a:rPr>
                        <a:t>Központi igazgatás</a:t>
                      </a:r>
                      <a:endParaRPr lang="hu-HU" sz="20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hu-HU" sz="20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Központi államigazgatás</a:t>
                      </a:r>
                      <a:endParaRPr lang="hu-HU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Ø</a:t>
                      </a:r>
                      <a:endParaRPr lang="hu-HU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hu-HU" sz="20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Köztestületek</a:t>
                      </a:r>
                      <a:endParaRPr lang="hu-HU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48950">
                <a:tc rowSpan="2"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n-lt"/>
                        </a:rPr>
                        <a:t>Helyi igazgatás</a:t>
                      </a:r>
                      <a:endParaRPr lang="hu-HU" sz="2000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hu-H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n-lt"/>
                        </a:rPr>
                        <a:t>Területi igazgatás</a:t>
                      </a:r>
                      <a:endParaRPr lang="hu-HU" sz="2000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Helyi </a:t>
                      </a:r>
                      <a:r>
                        <a:rPr lang="hu-HU" sz="20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állam-igazga-tás</a:t>
                      </a:r>
                      <a:endParaRPr lang="hu-HU" sz="20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hu-HU" sz="2000" dirty="0">
                        <a:solidFill>
                          <a:srgbClr val="00B0F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Területi</a:t>
                      </a:r>
                      <a:endParaRPr lang="hu-HU" sz="20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Vármegyei önkormányzat</a:t>
                      </a:r>
                      <a:endParaRPr lang="hu-HU" sz="20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Egyéb kvázi államigazgatási szervek</a:t>
                      </a:r>
                      <a:endParaRPr lang="hu-HU" sz="20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40668">
                <a:tc gridSpan="2"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hu-H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n-lt"/>
                        </a:rPr>
                        <a:t>Helyi igazgatás</a:t>
                      </a:r>
                      <a:endParaRPr lang="hu-HU" sz="2000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hu-HU" sz="2400" dirty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Helyi</a:t>
                      </a:r>
                      <a:endParaRPr lang="hu-HU" sz="20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Települési önkormányzat</a:t>
                      </a:r>
                      <a:endParaRPr lang="hu-HU" sz="20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197469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rtalom helye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655328146"/>
              </p:ext>
            </p:extLst>
          </p:nvPr>
        </p:nvGraphicFramePr>
        <p:xfrm>
          <a:off x="235974" y="914399"/>
          <a:ext cx="11769212" cy="583739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0880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779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33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982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799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216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55714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</a:rPr>
                        <a:t> 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1" dirty="0">
                          <a:effectLst/>
                        </a:rPr>
                        <a:t>Államigazgatás</a:t>
                      </a:r>
                      <a:endParaRPr lang="hu-H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1" dirty="0">
                          <a:effectLst/>
                        </a:rPr>
                        <a:t>Helyi </a:t>
                      </a:r>
                      <a:r>
                        <a:rPr lang="hu-HU" sz="2000" b="1" dirty="0" err="1">
                          <a:effectLst/>
                        </a:rPr>
                        <a:t>önkor-mányzat</a:t>
                      </a:r>
                      <a:endParaRPr lang="hu-H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1">
                          <a:effectLst/>
                        </a:rPr>
                        <a:t>Új típusú, egyéb (atipikus) közigazgatási szervek</a:t>
                      </a:r>
                      <a:endParaRPr lang="hu-H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21066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0" dirty="0">
                          <a:effectLst/>
                        </a:rPr>
                        <a:t>Központi államigazgatás</a:t>
                      </a:r>
                      <a:endParaRPr lang="hu-HU" sz="20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0" dirty="0">
                          <a:effectLst/>
                        </a:rPr>
                        <a:t>Területi állam-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0" dirty="0">
                          <a:effectLst/>
                        </a:rPr>
                        <a:t>igazgatás</a:t>
                      </a:r>
                      <a:endParaRPr lang="hu-HU" sz="20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0" dirty="0">
                          <a:effectLst/>
                        </a:rPr>
                        <a:t>Helyi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0" dirty="0">
                          <a:effectLst/>
                        </a:rPr>
                        <a:t>állam-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0" dirty="0">
                          <a:effectLst/>
                        </a:rPr>
                        <a:t>i</a:t>
                      </a:r>
                      <a:r>
                        <a:rPr lang="hu-HU" sz="2000" b="0" dirty="0" smtClean="0">
                          <a:effectLst/>
                        </a:rPr>
                        <a:t>gazgatás</a:t>
                      </a:r>
                      <a:endParaRPr lang="hu-HU" sz="20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14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</a:rPr>
                        <a:t>Alaptörvény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</a:rPr>
                        <a:t>15-22. cikk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</a:rPr>
                        <a:t>17. cikk (3) </a:t>
                      </a:r>
                      <a:r>
                        <a:rPr lang="hu-HU" sz="2000" dirty="0" err="1">
                          <a:effectLst/>
                        </a:rPr>
                        <a:t>bek</a:t>
                      </a:r>
                      <a:r>
                        <a:rPr lang="hu-HU" sz="2000" dirty="0">
                          <a:effectLst/>
                        </a:rPr>
                        <a:t>.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</a:rPr>
                        <a:t> 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</a:rPr>
                        <a:t>31-35. cikk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</a:rPr>
                        <a:t>23. cikk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251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</a:rPr>
                        <a:t>Törvények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</a:rPr>
                        <a:t>egységes: </a:t>
                      </a:r>
                      <a:r>
                        <a:rPr lang="hu-HU" sz="2000" dirty="0" err="1">
                          <a:effectLst/>
                        </a:rPr>
                        <a:t>Ksztv</a:t>
                      </a:r>
                      <a:r>
                        <a:rPr lang="hu-HU" sz="2000" dirty="0">
                          <a:effectLst/>
                        </a:rPr>
                        <a:t>. és Kit.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</a:rPr>
                        <a:t> 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</a:rPr>
                        <a:t>egységes: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</a:rPr>
                        <a:t>Kit.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</a:rPr>
                        <a:t> 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</a:rPr>
                        <a:t>egységes: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</a:rPr>
                        <a:t>Kit.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</a:rPr>
                        <a:t> 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</a:rPr>
                        <a:t>egységes: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 err="1">
                          <a:effectLst/>
                        </a:rPr>
                        <a:t>Mötv</a:t>
                      </a:r>
                      <a:r>
                        <a:rPr lang="hu-HU" sz="2000" dirty="0">
                          <a:effectLst/>
                        </a:rPr>
                        <a:t>.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</a:rPr>
                        <a:t>nem egységes: sarkalatos törvények és törvények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089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</a:rPr>
                        <a:t>Kormány- rendeletek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</a:rPr>
                        <a:t>központi hivatalok</a:t>
                      </a:r>
                      <a:r>
                        <a:rPr lang="hu-HU" sz="2000" baseline="0" dirty="0">
                          <a:effectLst/>
                        </a:rPr>
                        <a:t> </a:t>
                      </a:r>
                      <a:r>
                        <a:rPr lang="hu-HU" sz="2000" dirty="0">
                          <a:effectLst/>
                        </a:rPr>
                        <a:t>létesítése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</a:rPr>
                        <a:t>568/2022. (XII. 23.) Korm. rendelet</a:t>
                      </a:r>
                    </a:p>
                  </a:txBody>
                  <a:tcPr marL="51435" marR="5143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</a:rPr>
                        <a:t> 568/2022. (XII. 23.) Korm. rendelet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hu-H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</a:rPr>
                        <a:t> Ø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</a:rPr>
                        <a:t> Ø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Cím 1"/>
          <p:cNvSpPr txBox="1">
            <a:spLocks/>
          </p:cNvSpPr>
          <p:nvPr/>
        </p:nvSpPr>
        <p:spPr bwMode="auto">
          <a:xfrm>
            <a:off x="1631504" y="235974"/>
            <a:ext cx="8928992" cy="678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hu-HU" sz="3600" b="1" dirty="0">
                <a:solidFill>
                  <a:srgbClr val="C00000"/>
                </a:solidFill>
                <a:latin typeface="+mn-lt"/>
              </a:rPr>
              <a:t>A közigazgatás szervezeti joga</a:t>
            </a:r>
          </a:p>
        </p:txBody>
      </p:sp>
    </p:spTree>
    <p:extLst>
      <p:ext uri="{BB962C8B-B14F-4D97-AF65-F5344CB8AC3E}">
        <p14:creationId xmlns:p14="http://schemas.microsoft.com/office/powerpoint/2010/main" val="90080922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idx="4294967295"/>
          </p:nvPr>
        </p:nvSpPr>
        <p:spPr>
          <a:xfrm>
            <a:off x="2129052" y="309716"/>
            <a:ext cx="7855380" cy="959044"/>
          </a:xfrm>
        </p:spPr>
        <p:txBody>
          <a:bodyPr>
            <a:normAutofit fontScale="90000"/>
          </a:bodyPr>
          <a:lstStyle/>
          <a:p>
            <a:r>
              <a:rPr lang="hu-HU" sz="4000" dirty="0">
                <a:solidFill>
                  <a:srgbClr val="C00000"/>
                </a:solidFill>
              </a:rPr>
              <a:t>Az államigazgatás szervezete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4294967295"/>
          </p:nvPr>
        </p:nvSpPr>
        <p:spPr>
          <a:xfrm>
            <a:off x="2129052" y="1282934"/>
            <a:ext cx="7855380" cy="311208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hu-HU" b="1" dirty="0"/>
              <a:t>Központi államigazgatási szervek (</a:t>
            </a:r>
            <a:r>
              <a:rPr lang="hu-HU" b="1" dirty="0" err="1"/>
              <a:t>Ksztv</a:t>
            </a:r>
            <a:r>
              <a:rPr lang="hu-HU" b="1" dirty="0"/>
              <a:t>. és Kit.):</a:t>
            </a:r>
            <a:endParaRPr lang="hu-HU" dirty="0"/>
          </a:p>
          <a:p>
            <a:pPr lvl="0"/>
            <a:r>
              <a:rPr lang="hu-HU" dirty="0"/>
              <a:t>központi kormányzati igazgatási szervek</a:t>
            </a:r>
          </a:p>
          <a:p>
            <a:pPr lvl="1"/>
            <a:r>
              <a:rPr lang="hu-HU" dirty="0"/>
              <a:t>Kormány</a:t>
            </a:r>
          </a:p>
          <a:p>
            <a:pPr lvl="1"/>
            <a:r>
              <a:rPr lang="hu-HU" dirty="0"/>
              <a:t>minisztériumok</a:t>
            </a:r>
          </a:p>
          <a:p>
            <a:pPr lvl="1"/>
            <a:r>
              <a:rPr lang="hu-HU" dirty="0"/>
              <a:t>kormányzati </a:t>
            </a:r>
            <a:r>
              <a:rPr lang="hu-HU" dirty="0" err="1"/>
              <a:t>főhivatalok</a:t>
            </a:r>
            <a:endParaRPr lang="hu-HU" dirty="0"/>
          </a:p>
          <a:p>
            <a:pPr lvl="1"/>
            <a:r>
              <a:rPr lang="hu-HU" dirty="0"/>
              <a:t>központi hivatalok</a:t>
            </a:r>
          </a:p>
          <a:p>
            <a:pPr lvl="0"/>
            <a:r>
              <a:rPr lang="hu-HU" dirty="0"/>
              <a:t>autonóm államigazgatási szervek </a:t>
            </a:r>
          </a:p>
          <a:p>
            <a:pPr lvl="0"/>
            <a:r>
              <a:rPr lang="hu-HU" dirty="0"/>
              <a:t>önálló szabályozó szervek</a:t>
            </a:r>
          </a:p>
          <a:p>
            <a:pPr lvl="0"/>
            <a:r>
              <a:rPr lang="hu-HU" dirty="0"/>
              <a:t>rendvédelmi szervek és Katonai Nemzetbiztonsági Szolgálat</a:t>
            </a:r>
          </a:p>
          <a:p>
            <a:pPr marL="0" indent="0">
              <a:spcBef>
                <a:spcPts val="0"/>
              </a:spcBef>
              <a:buNone/>
            </a:pPr>
            <a:endParaRPr lang="hu-HU" sz="2400" dirty="0"/>
          </a:p>
        </p:txBody>
      </p:sp>
      <p:sp>
        <p:nvSpPr>
          <p:cNvPr id="5" name="Tartalom helye 2"/>
          <p:cNvSpPr txBox="1">
            <a:spLocks/>
          </p:cNvSpPr>
          <p:nvPr/>
        </p:nvSpPr>
        <p:spPr bwMode="auto">
          <a:xfrm>
            <a:off x="2129052" y="4409192"/>
            <a:ext cx="7203132" cy="2153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2400" b="1" dirty="0">
                <a:latin typeface="+mj-lt"/>
              </a:rPr>
              <a:t>T</a:t>
            </a:r>
            <a:r>
              <a:rPr lang="pt-BR" sz="2400" b="1" dirty="0">
                <a:latin typeface="+mj-lt"/>
              </a:rPr>
              <a:t>erületi és helyi államigazgatás</a:t>
            </a:r>
            <a:r>
              <a:rPr lang="hu-HU" sz="2400" b="1" dirty="0">
                <a:latin typeface="+mj-lt"/>
              </a:rPr>
              <a:t>:</a:t>
            </a:r>
          </a:p>
          <a:p>
            <a:pPr>
              <a:spcBef>
                <a:spcPts val="0"/>
              </a:spcBef>
            </a:pPr>
            <a:r>
              <a:rPr lang="hu-HU" sz="2200" dirty="0">
                <a:latin typeface="+mj-lt"/>
              </a:rPr>
              <a:t>fővárosi és vármegyei kormányhivatal (Kit.)</a:t>
            </a:r>
          </a:p>
          <a:p>
            <a:pPr>
              <a:spcBef>
                <a:spcPts val="0"/>
              </a:spcBef>
            </a:pPr>
            <a:r>
              <a:rPr lang="hu-HU" sz="2200" dirty="0">
                <a:latin typeface="+mj-lt"/>
              </a:rPr>
              <a:t>NAV területi és helyi szervei (2010. évi CXXII. tv.)</a:t>
            </a:r>
          </a:p>
          <a:p>
            <a:pPr>
              <a:spcBef>
                <a:spcPts val="0"/>
              </a:spcBef>
            </a:pPr>
            <a:r>
              <a:rPr lang="hu-HU" sz="2200" dirty="0">
                <a:latin typeface="+mj-lt"/>
              </a:rPr>
              <a:t>egyéb területi és helyi államigazgatási szervek</a:t>
            </a:r>
          </a:p>
          <a:p>
            <a:pPr marL="0" indent="0">
              <a:buNone/>
            </a:pPr>
            <a:endParaRPr lang="hu-HU" sz="2400" dirty="0"/>
          </a:p>
          <a:p>
            <a:pPr marL="0" indent="0">
              <a:buNone/>
            </a:pP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410366437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4294967295"/>
          </p:nvPr>
        </p:nvSpPr>
        <p:spPr>
          <a:xfrm>
            <a:off x="1991544" y="1556792"/>
            <a:ext cx="8568952" cy="5040560"/>
          </a:xfrm>
        </p:spPr>
        <p:txBody>
          <a:bodyPr/>
          <a:lstStyle/>
          <a:p>
            <a:pPr marL="0" indent="0">
              <a:buNone/>
            </a:pPr>
            <a:r>
              <a:rPr lang="hu-HU" sz="2400" b="1" dirty="0"/>
              <a:t>A Kormány</a:t>
            </a:r>
          </a:p>
          <a:p>
            <a:r>
              <a:rPr lang="pt-BR" sz="2400" dirty="0"/>
              <a:t>a végrehajtó hatalom általános szerve</a:t>
            </a:r>
            <a:endParaRPr lang="hu-HU" sz="2400" dirty="0"/>
          </a:p>
          <a:p>
            <a:r>
              <a:rPr lang="hu-HU" sz="2400" dirty="0"/>
              <a:t>az államigazgatás csúcsszerve</a:t>
            </a:r>
          </a:p>
          <a:p>
            <a:r>
              <a:rPr lang="hu-HU" sz="2400" dirty="0"/>
              <a:t>jogalkotás</a:t>
            </a:r>
          </a:p>
          <a:p>
            <a:r>
              <a:rPr lang="hu-HU" sz="2400" dirty="0"/>
              <a:t>kormányzás</a:t>
            </a:r>
          </a:p>
          <a:p>
            <a:r>
              <a:rPr lang="hu-HU" sz="2400" dirty="0"/>
              <a:t>szervezetirányítás, koordináció</a:t>
            </a:r>
          </a:p>
          <a:p>
            <a:r>
              <a:rPr lang="hu-HU" sz="2400" dirty="0"/>
              <a:t>a közigazgatás egységének és az egységes kormánypolitika érvényesülésének a biztosítása</a:t>
            </a:r>
          </a:p>
          <a:p>
            <a:endParaRPr lang="hu-HU" sz="2400" dirty="0"/>
          </a:p>
          <a:p>
            <a:pPr marL="0" indent="0">
              <a:buNone/>
            </a:pPr>
            <a:r>
              <a:rPr lang="hu-HU" sz="2400" b="1" dirty="0"/>
              <a:t>Miniszterelnök központi szerepe</a:t>
            </a:r>
          </a:p>
          <a:p>
            <a:endParaRPr lang="hu-HU" sz="2400" dirty="0"/>
          </a:p>
        </p:txBody>
      </p:sp>
      <p:sp>
        <p:nvSpPr>
          <p:cNvPr id="4" name="Cím 1"/>
          <p:cNvSpPr txBox="1">
            <a:spLocks/>
          </p:cNvSpPr>
          <p:nvPr/>
        </p:nvSpPr>
        <p:spPr bwMode="auto">
          <a:xfrm>
            <a:off x="2124278" y="235974"/>
            <a:ext cx="7786637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hu-HU" sz="3600" b="1" dirty="0">
                <a:solidFill>
                  <a:srgbClr val="C00000"/>
                </a:solidFill>
                <a:latin typeface="+mj-lt"/>
              </a:rPr>
              <a:t>Az államigazgatás szervezete</a:t>
            </a:r>
          </a:p>
        </p:txBody>
      </p:sp>
    </p:spTree>
    <p:extLst>
      <p:ext uri="{BB962C8B-B14F-4D97-AF65-F5344CB8AC3E}">
        <p14:creationId xmlns:p14="http://schemas.microsoft.com/office/powerpoint/2010/main" val="332270828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4294967295"/>
          </p:nvPr>
        </p:nvSpPr>
        <p:spPr>
          <a:xfrm>
            <a:off x="2099048" y="1628801"/>
            <a:ext cx="8317432" cy="46831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2400" b="1" dirty="0"/>
              <a:t>A Kormány működését közvetlenül segítő </a:t>
            </a:r>
          </a:p>
          <a:p>
            <a:pPr marL="0" indent="0">
              <a:buNone/>
            </a:pPr>
            <a:r>
              <a:rPr lang="hu-HU" sz="2400" b="1" dirty="0"/>
              <a:t>államigazgatási szervek:</a:t>
            </a:r>
          </a:p>
          <a:p>
            <a:r>
              <a:rPr lang="hu-HU" sz="2400" dirty="0"/>
              <a:t>Kabinet</a:t>
            </a:r>
          </a:p>
          <a:p>
            <a:r>
              <a:rPr lang="hu-HU" sz="2400" dirty="0"/>
              <a:t>Kormánybizottság</a:t>
            </a:r>
          </a:p>
          <a:p>
            <a:r>
              <a:rPr lang="hu-HU" sz="2400" dirty="0"/>
              <a:t>Egyéb testületi segédszervek</a:t>
            </a:r>
          </a:p>
          <a:p>
            <a:r>
              <a:rPr lang="hu-HU" sz="2400" dirty="0"/>
              <a:t>Kormánybiztos</a:t>
            </a:r>
          </a:p>
          <a:p>
            <a:r>
              <a:rPr lang="hu-HU" sz="2400" dirty="0"/>
              <a:t>Miniszterelnök politikai igazgatója</a:t>
            </a:r>
          </a:p>
          <a:p>
            <a:r>
              <a:rPr lang="hu-HU" sz="2400" dirty="0"/>
              <a:t>Miniszterelnök nemzetbiztonsági főtanácsadója</a:t>
            </a:r>
          </a:p>
          <a:p>
            <a:r>
              <a:rPr lang="hu-HU" sz="2400" dirty="0"/>
              <a:t>Miniszterelnöki biztos</a:t>
            </a:r>
          </a:p>
          <a:p>
            <a:r>
              <a:rPr lang="hu-HU" sz="2400" dirty="0"/>
              <a:t>Miniszterelnöki megbízott</a:t>
            </a:r>
          </a:p>
          <a:p>
            <a:endParaRPr lang="hu-HU" sz="2400" dirty="0"/>
          </a:p>
          <a:p>
            <a:endParaRPr lang="hu-HU" sz="2400" dirty="0"/>
          </a:p>
        </p:txBody>
      </p:sp>
      <p:sp>
        <p:nvSpPr>
          <p:cNvPr id="4" name="Cím 1"/>
          <p:cNvSpPr txBox="1">
            <a:spLocks/>
          </p:cNvSpPr>
          <p:nvPr/>
        </p:nvSpPr>
        <p:spPr bwMode="auto">
          <a:xfrm>
            <a:off x="2099048" y="309716"/>
            <a:ext cx="7590642" cy="1319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hu-HU" sz="3600" b="1" dirty="0">
                <a:solidFill>
                  <a:srgbClr val="C00000"/>
                </a:solidFill>
                <a:latin typeface="+mj-lt"/>
              </a:rPr>
              <a:t>Az államigazgatás szervezete</a:t>
            </a:r>
          </a:p>
        </p:txBody>
      </p:sp>
    </p:spTree>
    <p:extLst>
      <p:ext uri="{BB962C8B-B14F-4D97-AF65-F5344CB8AC3E}">
        <p14:creationId xmlns:p14="http://schemas.microsoft.com/office/powerpoint/2010/main" val="237030619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4294967295"/>
          </p:nvPr>
        </p:nvSpPr>
        <p:spPr>
          <a:xfrm>
            <a:off x="2096960" y="1307368"/>
            <a:ext cx="7886700" cy="51355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2400" b="1" dirty="0"/>
              <a:t>A minisztériumok</a:t>
            </a:r>
          </a:p>
          <a:p>
            <a:r>
              <a:rPr lang="hu-HU" sz="2400" dirty="0"/>
              <a:t>a Kormány irányítása alatt áll </a:t>
            </a:r>
          </a:p>
          <a:p>
            <a:r>
              <a:rPr lang="hu-HU" sz="2400" dirty="0"/>
              <a:t>különös hatáskörű központi államigazgatási szerv</a:t>
            </a:r>
          </a:p>
          <a:p>
            <a:r>
              <a:rPr lang="hu-HU" sz="2400" dirty="0"/>
              <a:t>a miniszter munkaszerve</a:t>
            </a:r>
          </a:p>
          <a:p>
            <a:r>
              <a:rPr lang="hu-HU" sz="2400" dirty="0"/>
              <a:t>egyszemélyi vezetés elve</a:t>
            </a:r>
          </a:p>
          <a:p>
            <a:r>
              <a:rPr lang="hu-HU" sz="2400" dirty="0"/>
              <a:t>miniszteri felelősség elve</a:t>
            </a:r>
          </a:p>
          <a:p>
            <a:r>
              <a:rPr lang="hu-HU" sz="2400" i="1" dirty="0" smtClean="0"/>
              <a:t>2026. </a:t>
            </a:r>
            <a:r>
              <a:rPr lang="hu-HU" sz="2400" i="1" dirty="0"/>
              <a:t>évi </a:t>
            </a:r>
            <a:r>
              <a:rPr lang="hu-HU" sz="2400" i="1" dirty="0" smtClean="0"/>
              <a:t>XIII</a:t>
            </a:r>
            <a:r>
              <a:rPr lang="hu-HU" sz="2400" i="1" dirty="0"/>
              <a:t>. tv. </a:t>
            </a:r>
            <a:r>
              <a:rPr lang="hu-HU" sz="2400" dirty="0"/>
              <a:t>– a minisztériumok felsorolása</a:t>
            </a:r>
          </a:p>
        </p:txBody>
      </p:sp>
      <p:sp>
        <p:nvSpPr>
          <p:cNvPr id="4" name="Cím 1"/>
          <p:cNvSpPr txBox="1">
            <a:spLocks/>
          </p:cNvSpPr>
          <p:nvPr/>
        </p:nvSpPr>
        <p:spPr bwMode="auto">
          <a:xfrm>
            <a:off x="2096960" y="0"/>
            <a:ext cx="7666472" cy="1268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hu-HU" sz="3600" b="1" dirty="0">
                <a:solidFill>
                  <a:srgbClr val="C00000"/>
                </a:solidFill>
                <a:latin typeface="+mj-lt"/>
              </a:rPr>
              <a:t>Az államigazgatás szervezete</a:t>
            </a:r>
          </a:p>
        </p:txBody>
      </p:sp>
    </p:spTree>
    <p:extLst>
      <p:ext uri="{BB962C8B-B14F-4D97-AF65-F5344CB8AC3E}">
        <p14:creationId xmlns:p14="http://schemas.microsoft.com/office/powerpoint/2010/main" val="6970203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artalom helye 2"/>
          <p:cNvSpPr>
            <a:spLocks noGrp="1"/>
          </p:cNvSpPr>
          <p:nvPr>
            <p:ph idx="1"/>
          </p:nvPr>
        </p:nvSpPr>
        <p:spPr>
          <a:xfrm>
            <a:off x="1991544" y="1484784"/>
            <a:ext cx="8229600" cy="4925144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80000"/>
              </a:lnSpc>
              <a:buNone/>
              <a:defRPr/>
            </a:pPr>
            <a:r>
              <a:rPr lang="hu-HU" altLang="hu-HU" sz="2400" b="1" dirty="0">
                <a:latin typeface="+mj-lt"/>
                <a:cs typeface="Times New Roman" panose="02020603050405020304" pitchFamily="18" charset="0"/>
              </a:rPr>
              <a:t>Jogállamiság</a:t>
            </a:r>
          </a:p>
          <a:p>
            <a:pPr marL="0" indent="0">
              <a:lnSpc>
                <a:spcPct val="80000"/>
              </a:lnSpc>
              <a:buNone/>
              <a:defRPr/>
            </a:pPr>
            <a:endParaRPr lang="hu-HU" altLang="hu-HU" sz="800" b="1" dirty="0">
              <a:latin typeface="+mj-lt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Clr>
                <a:schemeClr val="tx1"/>
              </a:buClr>
              <a:buNone/>
              <a:defRPr/>
            </a:pPr>
            <a:r>
              <a:rPr lang="hu-HU" altLang="hu-HU" sz="2400" dirty="0">
                <a:latin typeface="+mj-lt"/>
                <a:cs typeface="Times New Roman" panose="02020603050405020304" pitchFamily="18" charset="0"/>
              </a:rPr>
              <a:t>Alaptörvény B) cikk (1) bekezdése deklarálja</a:t>
            </a:r>
          </a:p>
          <a:p>
            <a:pPr marL="697230" lvl="1" indent="-342900">
              <a:lnSpc>
                <a:spcPct val="150000"/>
              </a:lnSpc>
              <a:buClr>
                <a:schemeClr val="tx1"/>
              </a:buClr>
              <a:defRPr/>
            </a:pPr>
            <a:r>
              <a:rPr lang="hu-HU" altLang="hu-HU" dirty="0">
                <a:latin typeface="+mj-lt"/>
                <a:cs typeface="Times New Roman" panose="02020603050405020304" pitchFamily="18" charset="0"/>
              </a:rPr>
              <a:t>a jog uralma/törvényesség biztosítása,</a:t>
            </a:r>
          </a:p>
          <a:p>
            <a:pPr marL="697230" lvl="1" indent="-342900">
              <a:lnSpc>
                <a:spcPct val="150000"/>
              </a:lnSpc>
              <a:buClr>
                <a:schemeClr val="tx1"/>
              </a:buClr>
              <a:defRPr/>
            </a:pPr>
            <a:r>
              <a:rPr lang="hu-HU" altLang="hu-HU" dirty="0">
                <a:latin typeface="+mj-lt"/>
                <a:cs typeface="Times New Roman" panose="02020603050405020304" pitchFamily="18" charset="0"/>
              </a:rPr>
              <a:t>jogbiztonság követelménye,</a:t>
            </a:r>
          </a:p>
          <a:p>
            <a:pPr marL="697230" lvl="1" indent="-342900">
              <a:lnSpc>
                <a:spcPct val="150000"/>
              </a:lnSpc>
              <a:buClr>
                <a:schemeClr val="tx1"/>
              </a:buClr>
              <a:defRPr/>
            </a:pPr>
            <a:r>
              <a:rPr lang="hu-HU" altLang="hu-HU" dirty="0">
                <a:latin typeface="+mj-lt"/>
                <a:cs typeface="Times New Roman" panose="02020603050405020304" pitchFamily="18" charset="0"/>
              </a:rPr>
              <a:t>az önkényesség tilalma,</a:t>
            </a:r>
          </a:p>
          <a:p>
            <a:pPr marL="697230" lvl="1" indent="-342900">
              <a:lnSpc>
                <a:spcPct val="150000"/>
              </a:lnSpc>
              <a:buClr>
                <a:schemeClr val="tx1"/>
              </a:buClr>
              <a:defRPr/>
            </a:pPr>
            <a:r>
              <a:rPr lang="hu-HU" altLang="hu-HU" dirty="0">
                <a:latin typeface="+mj-lt"/>
                <a:cs typeface="Times New Roman" panose="02020603050405020304" pitchFamily="18" charset="0"/>
              </a:rPr>
              <a:t>jog a bírói úthoz,</a:t>
            </a:r>
          </a:p>
          <a:p>
            <a:pPr marL="697230" lvl="1" indent="-342900">
              <a:lnSpc>
                <a:spcPct val="150000"/>
              </a:lnSpc>
              <a:buClr>
                <a:schemeClr val="tx1"/>
              </a:buClr>
              <a:defRPr/>
            </a:pPr>
            <a:r>
              <a:rPr lang="hu-HU" altLang="hu-HU" dirty="0">
                <a:latin typeface="+mj-lt"/>
                <a:cs typeface="Times New Roman" panose="02020603050405020304" pitchFamily="18" charset="0"/>
              </a:rPr>
              <a:t>az emberi jogok védelme,</a:t>
            </a:r>
          </a:p>
          <a:p>
            <a:pPr marL="697230" lvl="1" indent="-342900">
              <a:lnSpc>
                <a:spcPct val="150000"/>
              </a:lnSpc>
              <a:buClr>
                <a:schemeClr val="tx1"/>
              </a:buClr>
              <a:defRPr/>
            </a:pPr>
            <a:r>
              <a:rPr lang="hu-HU" altLang="hu-HU" dirty="0">
                <a:latin typeface="+mj-lt"/>
                <a:cs typeface="Times New Roman" panose="02020603050405020304" pitchFamily="18" charset="0"/>
              </a:rPr>
              <a:t>a törvény előtti egyenlőség elve.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288" y="116632"/>
            <a:ext cx="8229600" cy="11430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hu-HU" b="1" dirty="0">
                <a:solidFill>
                  <a:srgbClr val="C00000"/>
                </a:solidFill>
                <a:cs typeface="Times New Roman" panose="02020603050405020304" pitchFamily="18" charset="0"/>
              </a:rPr>
              <a:t>Magyarország Alaptörvénye</a:t>
            </a:r>
          </a:p>
        </p:txBody>
      </p:sp>
    </p:spTree>
    <p:extLst>
      <p:ext uri="{BB962C8B-B14F-4D97-AF65-F5344CB8AC3E}">
        <p14:creationId xmlns:p14="http://schemas.microsoft.com/office/powerpoint/2010/main" val="39940904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4294967295"/>
          </p:nvPr>
        </p:nvSpPr>
        <p:spPr>
          <a:xfrm>
            <a:off x="1991544" y="1412777"/>
            <a:ext cx="7886700" cy="5224463"/>
          </a:xfrm>
        </p:spPr>
        <p:txBody>
          <a:bodyPr/>
          <a:lstStyle/>
          <a:p>
            <a:pPr marL="0" indent="0">
              <a:buNone/>
            </a:pPr>
            <a:r>
              <a:rPr lang="hu-HU" sz="2400" b="1" dirty="0"/>
              <a:t>Miniszter:</a:t>
            </a:r>
          </a:p>
          <a:p>
            <a:r>
              <a:rPr lang="hu-HU" sz="2400" dirty="0"/>
              <a:t>Számuk → két modell</a:t>
            </a:r>
          </a:p>
          <a:p>
            <a:r>
              <a:rPr lang="hu-HU" sz="2400" dirty="0"/>
              <a:t>Funkciója</a:t>
            </a:r>
          </a:p>
          <a:p>
            <a:r>
              <a:rPr lang="hu-HU" sz="2400" dirty="0"/>
              <a:t>Feladat- és hatásköre (általános) - </a:t>
            </a:r>
            <a:r>
              <a:rPr lang="hu-HU" sz="2400" dirty="0" smtClean="0"/>
              <a:t>90/2026. </a:t>
            </a:r>
            <a:r>
              <a:rPr lang="hu-HU" sz="2400" dirty="0"/>
              <a:t>(V. </a:t>
            </a:r>
            <a:r>
              <a:rPr lang="hu-HU" sz="2400" dirty="0" smtClean="0"/>
              <a:t>13.) </a:t>
            </a:r>
            <a:r>
              <a:rPr lang="hu-HU" sz="2400" dirty="0"/>
              <a:t>Korm. rendelet </a:t>
            </a:r>
          </a:p>
          <a:p>
            <a:r>
              <a:rPr lang="hu-HU" sz="2400" dirty="0"/>
              <a:t>Kit.:</a:t>
            </a:r>
          </a:p>
          <a:p>
            <a:pPr lvl="1"/>
            <a:r>
              <a:rPr lang="hu-HU" dirty="0"/>
              <a:t>Miniszter és segédszervei</a:t>
            </a:r>
          </a:p>
          <a:p>
            <a:pPr lvl="1"/>
            <a:r>
              <a:rPr lang="hu-HU" dirty="0"/>
              <a:t>A miniszter munkáját segítő állami vezetők</a:t>
            </a:r>
          </a:p>
          <a:p>
            <a:pPr lvl="1"/>
            <a:r>
              <a:rPr lang="hu-HU" dirty="0"/>
              <a:t>Belső szervezeti felépítés</a:t>
            </a:r>
          </a:p>
          <a:p>
            <a:pPr>
              <a:buFontTx/>
              <a:buChar char="-"/>
            </a:pPr>
            <a:endParaRPr lang="hu-HU" sz="2400" dirty="0"/>
          </a:p>
          <a:p>
            <a:pPr>
              <a:buFontTx/>
              <a:buChar char="-"/>
            </a:pPr>
            <a:endParaRPr lang="hu-HU" sz="2400" dirty="0"/>
          </a:p>
        </p:txBody>
      </p:sp>
      <p:sp>
        <p:nvSpPr>
          <p:cNvPr id="4" name="Cím 1"/>
          <p:cNvSpPr txBox="1">
            <a:spLocks/>
          </p:cNvSpPr>
          <p:nvPr/>
        </p:nvSpPr>
        <p:spPr bwMode="auto">
          <a:xfrm>
            <a:off x="1991544" y="383457"/>
            <a:ext cx="7886700" cy="1029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hu-HU" sz="4000" b="1" dirty="0">
                <a:solidFill>
                  <a:srgbClr val="C00000"/>
                </a:solidFill>
                <a:latin typeface="+mj-lt"/>
              </a:rPr>
              <a:t>Az államigazgatás szervezete</a:t>
            </a:r>
          </a:p>
        </p:txBody>
      </p:sp>
    </p:spTree>
    <p:extLst>
      <p:ext uri="{BB962C8B-B14F-4D97-AF65-F5344CB8AC3E}">
        <p14:creationId xmlns:p14="http://schemas.microsoft.com/office/powerpoint/2010/main" val="422327861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4294967295"/>
          </p:nvPr>
        </p:nvSpPr>
        <p:spPr>
          <a:xfrm>
            <a:off x="1931318" y="2025201"/>
            <a:ext cx="8127081" cy="55402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2400" b="1" dirty="0"/>
              <a:t>A </a:t>
            </a:r>
            <a:r>
              <a:rPr lang="hu-HU" sz="2400" b="1" dirty="0" smtClean="0"/>
              <a:t>kormányzati koordináció</a:t>
            </a:r>
            <a:endParaRPr lang="hu-HU" sz="2400" dirty="0"/>
          </a:p>
          <a:p>
            <a:pPr lvl="0"/>
            <a:r>
              <a:rPr lang="hu-HU" sz="2400" b="1" dirty="0"/>
              <a:t>Miniszterelnökség</a:t>
            </a:r>
            <a:endParaRPr lang="hu-HU" sz="2400" dirty="0"/>
          </a:p>
          <a:p>
            <a:pPr lvl="1"/>
            <a:r>
              <a:rPr lang="hu-HU" sz="2000" dirty="0"/>
              <a:t>minisztérium</a:t>
            </a:r>
          </a:p>
          <a:p>
            <a:pPr lvl="1"/>
            <a:r>
              <a:rPr lang="hu-HU" sz="2000" dirty="0"/>
              <a:t>elsősorban koordinációs funkciói </a:t>
            </a:r>
            <a:r>
              <a:rPr lang="hu-HU" sz="2000" dirty="0" smtClean="0"/>
              <a:t>vannak</a:t>
            </a:r>
            <a:endParaRPr lang="hu-HU" sz="2000" dirty="0"/>
          </a:p>
          <a:p>
            <a:pPr lvl="0"/>
            <a:r>
              <a:rPr lang="hu-HU" sz="2400" b="1" dirty="0" smtClean="0"/>
              <a:t>Miniszterelnök </a:t>
            </a:r>
            <a:r>
              <a:rPr lang="hu-HU" sz="2400" b="1" dirty="0"/>
              <a:t>nemzetbiztonsági főtanácsadója</a:t>
            </a:r>
          </a:p>
          <a:p>
            <a:pPr lvl="1"/>
            <a:r>
              <a:rPr lang="hu-HU" sz="2000" dirty="0"/>
              <a:t>a polgári nemzetbiztonsági és hírszerzési tevékenység, rendészeti, bűnmegelőzési, bűnügyi, közbiztonsági feladatok, valamint honvédelmi kérdések kapcsán tanácsával, illetve véleményével segíti a miniszterelnök, illetve a Kormány tevékenységét és döntéseinek előkészítését</a:t>
            </a:r>
          </a:p>
          <a:p>
            <a:endParaRPr lang="hu-HU" dirty="0"/>
          </a:p>
        </p:txBody>
      </p:sp>
      <p:sp>
        <p:nvSpPr>
          <p:cNvPr id="4" name="Cím 1"/>
          <p:cNvSpPr txBox="1">
            <a:spLocks/>
          </p:cNvSpPr>
          <p:nvPr/>
        </p:nvSpPr>
        <p:spPr bwMode="auto">
          <a:xfrm>
            <a:off x="2030153" y="368710"/>
            <a:ext cx="7689033" cy="9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82500" lnSpcReduction="1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hu-HU" sz="4000" b="1" dirty="0">
                <a:solidFill>
                  <a:srgbClr val="C00000"/>
                </a:solidFill>
                <a:latin typeface="+mj-lt"/>
              </a:rPr>
              <a:t>Az államigazgatás szervezete</a:t>
            </a:r>
          </a:p>
        </p:txBody>
      </p:sp>
    </p:spTree>
    <p:extLst>
      <p:ext uri="{BB962C8B-B14F-4D97-AF65-F5344CB8AC3E}">
        <p14:creationId xmlns:p14="http://schemas.microsoft.com/office/powerpoint/2010/main" val="316942591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4294967295"/>
          </p:nvPr>
        </p:nvSpPr>
        <p:spPr>
          <a:xfrm>
            <a:off x="1847528" y="1412777"/>
            <a:ext cx="8568952" cy="53006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2400" b="1" dirty="0"/>
              <a:t>Kormányzati </a:t>
            </a:r>
            <a:r>
              <a:rPr lang="hu-HU" sz="2400" b="1" dirty="0" err="1"/>
              <a:t>főhivatalok</a:t>
            </a:r>
            <a:endParaRPr lang="hu-HU" sz="2400" b="1" dirty="0"/>
          </a:p>
          <a:p>
            <a:r>
              <a:rPr lang="hu-HU" sz="2400" dirty="0"/>
              <a:t>törvény hozza létre</a:t>
            </a:r>
          </a:p>
          <a:p>
            <a:r>
              <a:rPr lang="hu-HU" sz="2400" dirty="0"/>
              <a:t>a Kormány irányítása alatt áll</a:t>
            </a:r>
          </a:p>
          <a:p>
            <a:r>
              <a:rPr lang="hu-HU" sz="2400" dirty="0"/>
              <a:t>felügyelet: a Kormány által kijelölt miniszter</a:t>
            </a:r>
          </a:p>
          <a:p>
            <a:r>
              <a:rPr lang="hu-HU" sz="2400" dirty="0"/>
              <a:t>törvényben meghatározott feladatkörében nem utasítható</a:t>
            </a:r>
          </a:p>
          <a:p>
            <a:r>
              <a:rPr lang="hu-HU" sz="2400" dirty="0"/>
              <a:t>rendelkezhet területi (</a:t>
            </a:r>
            <a:r>
              <a:rPr lang="hu-HU" sz="2400" dirty="0" err="1"/>
              <a:t>dekoncentrált</a:t>
            </a:r>
            <a:r>
              <a:rPr lang="hu-HU" sz="2400" dirty="0"/>
              <a:t>) szervekkel</a:t>
            </a:r>
          </a:p>
          <a:p>
            <a:pPr marL="0" indent="0">
              <a:buNone/>
            </a:pPr>
            <a:r>
              <a:rPr lang="hu-HU" sz="2400" b="1" dirty="0"/>
              <a:t>Kit.:</a:t>
            </a:r>
          </a:p>
          <a:p>
            <a:r>
              <a:rPr lang="hu-HU" sz="2400" dirty="0"/>
              <a:t>Központi Statisztikai Hivatal</a:t>
            </a:r>
          </a:p>
          <a:p>
            <a:r>
              <a:rPr lang="hu-HU" sz="2400" dirty="0"/>
              <a:t>Szellemi Tulajdon Nemzeti Hivatala</a:t>
            </a:r>
          </a:p>
          <a:p>
            <a:endParaRPr lang="hu-HU" sz="2400" dirty="0"/>
          </a:p>
        </p:txBody>
      </p:sp>
      <p:sp>
        <p:nvSpPr>
          <p:cNvPr id="4" name="Cím 1"/>
          <p:cNvSpPr txBox="1">
            <a:spLocks/>
          </p:cNvSpPr>
          <p:nvPr/>
        </p:nvSpPr>
        <p:spPr bwMode="auto">
          <a:xfrm>
            <a:off x="1847528" y="0"/>
            <a:ext cx="7827414" cy="1268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hu-HU" sz="3600" b="1" dirty="0">
                <a:solidFill>
                  <a:srgbClr val="C00000"/>
                </a:solidFill>
                <a:latin typeface="+mj-lt"/>
              </a:rPr>
              <a:t>Az államigazgatás szervezete</a:t>
            </a:r>
          </a:p>
        </p:txBody>
      </p:sp>
    </p:spTree>
    <p:extLst>
      <p:ext uri="{BB962C8B-B14F-4D97-AF65-F5344CB8AC3E}">
        <p14:creationId xmlns:p14="http://schemas.microsoft.com/office/powerpoint/2010/main" val="30316204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4294967295"/>
          </p:nvPr>
        </p:nvSpPr>
        <p:spPr>
          <a:xfrm>
            <a:off x="1919536" y="1268760"/>
            <a:ext cx="8208912" cy="5472608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hu-HU" sz="2400" b="1" dirty="0"/>
          </a:p>
          <a:p>
            <a:pPr marL="0" indent="0">
              <a:buNone/>
            </a:pPr>
            <a:r>
              <a:rPr lang="hu-HU" sz="2400" b="1" dirty="0"/>
              <a:t>Központi hivatalok</a:t>
            </a:r>
          </a:p>
          <a:p>
            <a:r>
              <a:rPr lang="hu-HU" sz="2200" dirty="0"/>
              <a:t>Kormányrendelet, vagy – fegyveres szerv esetében – törvény hozza létre</a:t>
            </a:r>
          </a:p>
          <a:p>
            <a:r>
              <a:rPr lang="hu-HU" sz="2200" dirty="0"/>
              <a:t>miniszter irányítása alatt áll</a:t>
            </a:r>
          </a:p>
          <a:p>
            <a:r>
              <a:rPr lang="hu-HU" sz="2200" dirty="0"/>
              <a:t>Területi (</a:t>
            </a:r>
            <a:r>
              <a:rPr lang="hu-HU" sz="2200" dirty="0" err="1"/>
              <a:t>dekoncentrált</a:t>
            </a:r>
            <a:r>
              <a:rPr lang="hu-HU" sz="2200" dirty="0"/>
              <a:t>) szervekkel rendelkezhet, </a:t>
            </a:r>
          </a:p>
          <a:p>
            <a:pPr marL="0" indent="0">
              <a:buNone/>
            </a:pPr>
            <a:r>
              <a:rPr lang="hu-HU" sz="2200" dirty="0"/>
              <a:t>     ha a létesítéséről szóló jogszabály így rendelkezik</a:t>
            </a:r>
          </a:p>
          <a:p>
            <a:r>
              <a:rPr lang="hu-HU" sz="2200" dirty="0"/>
              <a:t>nincs jogszabályba foglalt felsorolás, néhány példa: </a:t>
            </a:r>
          </a:p>
          <a:p>
            <a:pPr lvl="1"/>
            <a:r>
              <a:rPr lang="hu-HU" sz="2000" dirty="0"/>
              <a:t>Országos Kórházi Főigazgatóság,</a:t>
            </a:r>
          </a:p>
          <a:p>
            <a:pPr lvl="1"/>
            <a:r>
              <a:rPr lang="hu-HU" sz="2000" dirty="0"/>
              <a:t>Magyar Államkincstár,</a:t>
            </a:r>
          </a:p>
          <a:p>
            <a:pPr lvl="1"/>
            <a:r>
              <a:rPr lang="hu-HU" sz="2000" dirty="0"/>
              <a:t>Nemzeti Adó- és Vámhivatal</a:t>
            </a:r>
          </a:p>
          <a:p>
            <a:pPr lvl="1"/>
            <a:r>
              <a:rPr lang="hu-HU" sz="2000" dirty="0"/>
              <a:t>Oktatási Hivatal</a:t>
            </a:r>
          </a:p>
        </p:txBody>
      </p:sp>
      <p:sp>
        <p:nvSpPr>
          <p:cNvPr id="4" name="Cím 1"/>
          <p:cNvSpPr txBox="1">
            <a:spLocks/>
          </p:cNvSpPr>
          <p:nvPr/>
        </p:nvSpPr>
        <p:spPr bwMode="auto">
          <a:xfrm>
            <a:off x="1919536" y="0"/>
            <a:ext cx="7829148" cy="1268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hu-HU" sz="3600" b="1" dirty="0">
                <a:solidFill>
                  <a:srgbClr val="C00000"/>
                </a:solidFill>
                <a:latin typeface="+mj-lt"/>
              </a:rPr>
              <a:t>Az államigazgatás szervezete</a:t>
            </a:r>
          </a:p>
        </p:txBody>
      </p:sp>
    </p:spTree>
    <p:extLst>
      <p:ext uri="{BB962C8B-B14F-4D97-AF65-F5344CB8AC3E}">
        <p14:creationId xmlns:p14="http://schemas.microsoft.com/office/powerpoint/2010/main" val="411129086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rtalom helye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030386892"/>
              </p:ext>
            </p:extLst>
          </p:nvPr>
        </p:nvGraphicFramePr>
        <p:xfrm>
          <a:off x="294968" y="1022632"/>
          <a:ext cx="11651226" cy="539452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1966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546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5548">
                <a:tc gridSpan="2"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hu-HU" sz="2400" b="1" dirty="0">
                          <a:solidFill>
                            <a:schemeClr val="tx1"/>
                          </a:solidFill>
                          <a:effectLst/>
                        </a:rPr>
                        <a:t>A Kormány irányítása alól kivett államigazgatási szervek</a:t>
                      </a:r>
                      <a:endParaRPr lang="hu-H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4624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chemeClr val="tx1"/>
                          </a:solidFill>
                          <a:effectLst/>
                        </a:rPr>
                        <a:t>Autonóm államigazgatási szerv</a:t>
                      </a:r>
                      <a:endParaRPr lang="hu-H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chemeClr val="tx1"/>
                          </a:solidFill>
                          <a:effectLst/>
                        </a:rPr>
                        <a:t>Önálló szabályozó szerv</a:t>
                      </a:r>
                      <a:endParaRPr lang="hu-H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98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 err="1">
                          <a:solidFill>
                            <a:schemeClr val="tx1"/>
                          </a:solidFill>
                          <a:effectLst/>
                        </a:rPr>
                        <a:t>Ksztv</a:t>
                      </a:r>
                      <a:r>
                        <a:rPr lang="hu-HU" sz="20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solidFill>
                            <a:schemeClr val="tx1"/>
                          </a:solidFill>
                          <a:effectLst/>
                        </a:rPr>
                        <a:t>Törvények</a:t>
                      </a:r>
                      <a:endParaRPr lang="hu-H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solidFill>
                            <a:schemeClr val="tx1"/>
                          </a:solidFill>
                          <a:effectLst/>
                        </a:rPr>
                        <a:t>Alaptörvény 23. cikk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 err="1">
                          <a:solidFill>
                            <a:schemeClr val="tx1"/>
                          </a:solidFill>
                          <a:effectLst/>
                        </a:rPr>
                        <a:t>Ksztv</a:t>
                      </a:r>
                      <a:r>
                        <a:rPr lang="hu-HU" sz="20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solidFill>
                            <a:schemeClr val="tx1"/>
                          </a:solidFill>
                          <a:effectLst/>
                        </a:rPr>
                        <a:t>Sarkalatos törvények</a:t>
                      </a:r>
                      <a:endParaRPr lang="hu-H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9929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solidFill>
                            <a:schemeClr val="tx1"/>
                          </a:solidFill>
                          <a:effectLst/>
                        </a:rPr>
                        <a:t>elsődleges elvárás a politikamentes, szakmai szempontokat követő,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solidFill>
                            <a:schemeClr val="tx1"/>
                          </a:solidFill>
                          <a:effectLst/>
                        </a:rPr>
                        <a:t>közérdekű és jogszerű döntéshozatal</a:t>
                      </a:r>
                      <a:endParaRPr lang="hu-H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99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chemeClr val="tx1"/>
                          </a:solidFill>
                          <a:effectLst/>
                        </a:rPr>
                        <a:t>Jogalkalmazás</a:t>
                      </a:r>
                      <a:endParaRPr lang="hu-H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chemeClr val="tx1"/>
                          </a:solidFill>
                          <a:effectLst/>
                        </a:rPr>
                        <a:t>Jogalkotás és jogalkalmazás</a:t>
                      </a:r>
                      <a:endParaRPr lang="hu-H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79790">
                <a:tc>
                  <a:txBody>
                    <a:bodyPr/>
                    <a:lstStyle/>
                    <a:p>
                      <a:pPr marL="342900" indent="-34290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hu-HU" sz="1800" dirty="0">
                          <a:solidFill>
                            <a:schemeClr val="tx1"/>
                          </a:solidFill>
                          <a:effectLst/>
                        </a:rPr>
                        <a:t>Közbeszerzési Hatóság</a:t>
                      </a:r>
                    </a:p>
                    <a:p>
                      <a:pPr marL="342900" indent="-34290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hu-HU" sz="1800" dirty="0">
                          <a:solidFill>
                            <a:schemeClr val="tx1"/>
                          </a:solidFill>
                          <a:effectLst/>
                        </a:rPr>
                        <a:t>Integritás Hatóság</a:t>
                      </a:r>
                    </a:p>
                    <a:p>
                      <a:pPr marL="342900" indent="-34290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hu-HU" sz="1800" dirty="0">
                          <a:solidFill>
                            <a:schemeClr val="tx1"/>
                          </a:solidFill>
                          <a:effectLst/>
                        </a:rPr>
                        <a:t>Gazdasági Versenyhivatal </a:t>
                      </a:r>
                    </a:p>
                    <a:p>
                      <a:pPr marL="342900" indent="-34290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hu-HU" sz="1800" dirty="0">
                          <a:solidFill>
                            <a:schemeClr val="tx1"/>
                          </a:solidFill>
                          <a:effectLst/>
                        </a:rPr>
                        <a:t>Nemzeti Adatvédelmi és Információszabadság Hatóság</a:t>
                      </a:r>
                    </a:p>
                    <a:p>
                      <a:pPr marL="342900" indent="-34290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hu-HU" sz="1800" dirty="0">
                          <a:solidFill>
                            <a:schemeClr val="tx1"/>
                          </a:solidFill>
                          <a:effectLst/>
                        </a:rPr>
                        <a:t>Nemzeti Választási Iroda</a:t>
                      </a:r>
                    </a:p>
                    <a:p>
                      <a:pPr marL="342900" indent="-34290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hu-HU" sz="18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Európai Támogatásokat</a:t>
                      </a:r>
                      <a:r>
                        <a:rPr lang="hu-HU" sz="1800" baseline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 Auditáló </a:t>
                      </a:r>
                      <a:r>
                        <a:rPr lang="hu-HU" sz="1800" baseline="0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Főigazgatóság</a:t>
                      </a:r>
                      <a:endParaRPr lang="hu-HU" sz="1800" baseline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hu-HU" sz="2000" dirty="0">
                          <a:solidFill>
                            <a:schemeClr val="tx1"/>
                          </a:solidFill>
                          <a:effectLst/>
                        </a:rPr>
                        <a:t>Nemzeti Média- és Hírközlési Hatóság</a:t>
                      </a:r>
                    </a:p>
                    <a:p>
                      <a:pPr marL="342900" indent="-34290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hu-HU" sz="2000" dirty="0">
                          <a:solidFill>
                            <a:schemeClr val="tx1"/>
                          </a:solidFill>
                          <a:effectLst/>
                        </a:rPr>
                        <a:t>Magyar Energetikai és Közmű-szabályozási Hivatal</a:t>
                      </a:r>
                      <a:endParaRPr lang="hu-H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  <a:p>
                      <a:pPr marL="342900" indent="-34290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hu-HU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Szabályozott Tevékenységek Felügyeleti Hatósága</a:t>
                      </a:r>
                    </a:p>
                    <a:p>
                      <a:pPr marL="342900" indent="-34290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hu-HU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Országos Atomenergia Hivatal</a:t>
                      </a:r>
                    </a:p>
                  </a:txBody>
                  <a:tcPr marL="51435" marR="51435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6" name="Cím 1"/>
          <p:cNvSpPr txBox="1">
            <a:spLocks/>
          </p:cNvSpPr>
          <p:nvPr/>
        </p:nvSpPr>
        <p:spPr bwMode="auto">
          <a:xfrm>
            <a:off x="294968" y="0"/>
            <a:ext cx="11651226" cy="1268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hu-HU" sz="3600" b="1" dirty="0">
                <a:solidFill>
                  <a:srgbClr val="C00000"/>
                </a:solidFill>
                <a:latin typeface="+mj-lt"/>
              </a:rPr>
              <a:t>Az államigazgatás szervezete</a:t>
            </a:r>
          </a:p>
        </p:txBody>
      </p:sp>
    </p:spTree>
    <p:extLst>
      <p:ext uri="{BB962C8B-B14F-4D97-AF65-F5344CB8AC3E}">
        <p14:creationId xmlns:p14="http://schemas.microsoft.com/office/powerpoint/2010/main" val="320695142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4294967295"/>
          </p:nvPr>
        </p:nvSpPr>
        <p:spPr>
          <a:xfrm>
            <a:off x="1667508" y="1017639"/>
            <a:ext cx="9216802" cy="565172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u-HU" sz="2400" b="1" dirty="0"/>
              <a:t>A </a:t>
            </a:r>
            <a:r>
              <a:rPr lang="hu-HU" sz="2400" b="1" dirty="0" err="1"/>
              <a:t>dekoncentrált</a:t>
            </a:r>
            <a:r>
              <a:rPr lang="hu-HU" sz="2400" b="1" dirty="0"/>
              <a:t> szervek rendszere</a:t>
            </a:r>
          </a:p>
          <a:p>
            <a:r>
              <a:rPr lang="hu-HU" sz="2400" dirty="0"/>
              <a:t>a fővárosi és vármegyei kormányhivatalok (Kit.)</a:t>
            </a:r>
          </a:p>
          <a:p>
            <a:r>
              <a:rPr lang="hu-HU" sz="2400" dirty="0"/>
              <a:t>NAV területi és helyi szervei (2010. évi CXXII. tv.)</a:t>
            </a:r>
          </a:p>
          <a:p>
            <a:r>
              <a:rPr lang="hu-HU" sz="2400" dirty="0"/>
              <a:t>Nem integrált területi államigazgatási szervek:</a:t>
            </a:r>
          </a:p>
          <a:p>
            <a:pPr lvl="1">
              <a:spcBef>
                <a:spcPts val="0"/>
              </a:spcBef>
            </a:pPr>
            <a:r>
              <a:rPr lang="hu-HU" dirty="0"/>
              <a:t>Vármegyei illetékesség 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hu-HU" dirty="0"/>
              <a:t>    </a:t>
            </a:r>
            <a:r>
              <a:rPr lang="hu-HU" sz="2000" dirty="0"/>
              <a:t>(rendőr-főkapitányságok, a Magyar Államkincstár vármegyei igazgatóságai,   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hu-HU" sz="2000" dirty="0"/>
              <a:t>      Szociális és Gyermekvédelmi Főigazgatóság kirendeltségei)</a:t>
            </a:r>
          </a:p>
          <a:p>
            <a:pPr lvl="1">
              <a:spcBef>
                <a:spcPts val="0"/>
              </a:spcBef>
            </a:pPr>
            <a:r>
              <a:rPr lang="hu-HU" dirty="0"/>
              <a:t>Egy vármegyén belül több központ </a:t>
            </a:r>
            <a:r>
              <a:rPr lang="hu-HU" sz="2000" dirty="0"/>
              <a:t>(</a:t>
            </a:r>
            <a:r>
              <a:rPr lang="hu-HU" sz="2000" dirty="0" err="1"/>
              <a:t>Klebersberg</a:t>
            </a:r>
            <a:r>
              <a:rPr lang="hu-HU" sz="2000" dirty="0"/>
              <a:t> Központ tankerületei) </a:t>
            </a:r>
          </a:p>
          <a:p>
            <a:pPr lvl="1">
              <a:spcBef>
                <a:spcPts val="0"/>
              </a:spcBef>
            </a:pPr>
            <a:r>
              <a:rPr lang="hu-HU" dirty="0"/>
              <a:t>Regionális struktúrában 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hu-HU" dirty="0"/>
              <a:t>    </a:t>
            </a:r>
            <a:r>
              <a:rPr lang="hu-HU" sz="2000" dirty="0"/>
              <a:t>(Országos Idegenrendészeti Főigazgatóság regionális igazgatóságai)</a:t>
            </a:r>
          </a:p>
          <a:p>
            <a:pPr lvl="1">
              <a:spcBef>
                <a:spcPts val="0"/>
              </a:spcBef>
            </a:pPr>
            <a:r>
              <a:rPr lang="hu-HU" dirty="0"/>
              <a:t>Területközi struktúra 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hu-HU" dirty="0"/>
              <a:t>     </a:t>
            </a:r>
            <a:r>
              <a:rPr lang="hu-HU" sz="2000" dirty="0"/>
              <a:t>(Országos Vízügyi Főigazgatóság 12 vízügyi igazgatósága és 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hu-HU" sz="2000" dirty="0"/>
              <a:t>       10 nemzeti park igazgatóság)</a:t>
            </a:r>
          </a:p>
          <a:p>
            <a:endParaRPr lang="hu-HU" sz="2400" dirty="0"/>
          </a:p>
          <a:p>
            <a:endParaRPr lang="hu-HU" sz="2400" dirty="0"/>
          </a:p>
          <a:p>
            <a:endParaRPr lang="hu-HU" sz="2400" dirty="0"/>
          </a:p>
          <a:p>
            <a:endParaRPr lang="hu-HU" sz="2400" dirty="0"/>
          </a:p>
        </p:txBody>
      </p:sp>
      <p:sp>
        <p:nvSpPr>
          <p:cNvPr id="4" name="Cím 1"/>
          <p:cNvSpPr txBox="1">
            <a:spLocks/>
          </p:cNvSpPr>
          <p:nvPr/>
        </p:nvSpPr>
        <p:spPr bwMode="auto">
          <a:xfrm>
            <a:off x="1784555" y="250722"/>
            <a:ext cx="8790039" cy="101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hu-HU" sz="3600" b="1" dirty="0">
                <a:solidFill>
                  <a:srgbClr val="C00000"/>
                </a:solidFill>
                <a:latin typeface="+mj-lt"/>
              </a:rPr>
              <a:t>Az államigazgatás szervezete</a:t>
            </a:r>
          </a:p>
        </p:txBody>
      </p:sp>
    </p:spTree>
    <p:extLst>
      <p:ext uri="{BB962C8B-B14F-4D97-AF65-F5344CB8AC3E}">
        <p14:creationId xmlns:p14="http://schemas.microsoft.com/office/powerpoint/2010/main" val="186423649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4294967295"/>
          </p:nvPr>
        </p:nvSpPr>
        <p:spPr>
          <a:xfrm>
            <a:off x="1919536" y="1484785"/>
            <a:ext cx="8496944" cy="5237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2400" b="1" dirty="0"/>
              <a:t>A fővárosi és vármegyei kormányhivatal </a:t>
            </a:r>
            <a:r>
              <a:rPr lang="hu-HU" sz="2400" dirty="0"/>
              <a:t>a Kormány általános hatáskörű területi államigazgatási szerve.</a:t>
            </a:r>
          </a:p>
          <a:p>
            <a:pPr marL="0" indent="0">
              <a:buNone/>
            </a:pPr>
            <a:endParaRPr lang="hu-HU" sz="1100" dirty="0"/>
          </a:p>
          <a:p>
            <a:pPr marL="0" indent="0">
              <a:buNone/>
            </a:pPr>
            <a:r>
              <a:rPr lang="hu-HU" sz="2400" b="1" dirty="0"/>
              <a:t>Irányítása:</a:t>
            </a:r>
          </a:p>
          <a:p>
            <a:r>
              <a:rPr lang="hu-HU" sz="2400" dirty="0"/>
              <a:t>Szervezetirányítás: Kormány a </a:t>
            </a:r>
            <a:r>
              <a:rPr lang="hu-HU" sz="2400" dirty="0"/>
              <a:t>vidék- és településfejlesztési </a:t>
            </a:r>
            <a:r>
              <a:rPr lang="hu-HU" sz="2400" dirty="0" smtClean="0"/>
              <a:t>miniszter </a:t>
            </a:r>
            <a:r>
              <a:rPr lang="hu-HU" sz="2400" dirty="0"/>
              <a:t>útján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sz="2400" dirty="0"/>
              <a:t>Szakmai irányítás: szakmai irányító miniszter (egyes szakigazgatási feladatok tekintetében)</a:t>
            </a:r>
          </a:p>
          <a:p>
            <a:pPr marL="0" indent="0">
              <a:buNone/>
            </a:pPr>
            <a:endParaRPr lang="hu-HU" sz="1100" dirty="0"/>
          </a:p>
          <a:p>
            <a:pPr marL="0" indent="0">
              <a:buNone/>
            </a:pPr>
            <a:r>
              <a:rPr lang="hu-HU" sz="2400" b="1" dirty="0"/>
              <a:t>Vezetése: </a:t>
            </a:r>
            <a:r>
              <a:rPr lang="hu-HU" sz="2400" dirty="0"/>
              <a:t>főispán - a miniszterelnöknek politikai, az irányító miniszternek szakmai felelősséggel tartozik. </a:t>
            </a:r>
          </a:p>
          <a:p>
            <a:pPr marL="0" indent="0">
              <a:buNone/>
            </a:pPr>
            <a:endParaRPr lang="hu-HU" sz="2400" dirty="0"/>
          </a:p>
          <a:p>
            <a:endParaRPr lang="hu-HU" sz="2400" dirty="0"/>
          </a:p>
          <a:p>
            <a:endParaRPr lang="hu-HU" sz="2400" dirty="0"/>
          </a:p>
        </p:txBody>
      </p:sp>
      <p:sp>
        <p:nvSpPr>
          <p:cNvPr id="4" name="Cím 1"/>
          <p:cNvSpPr txBox="1">
            <a:spLocks/>
          </p:cNvSpPr>
          <p:nvPr/>
        </p:nvSpPr>
        <p:spPr bwMode="auto">
          <a:xfrm>
            <a:off x="1919535" y="427702"/>
            <a:ext cx="8330593" cy="841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hu-HU" sz="3600" b="1" dirty="0">
                <a:solidFill>
                  <a:srgbClr val="C00000"/>
                </a:solidFill>
                <a:latin typeface="+mj-lt"/>
              </a:rPr>
              <a:t>Az államigazgatás szervezete</a:t>
            </a:r>
          </a:p>
        </p:txBody>
      </p:sp>
    </p:spTree>
    <p:extLst>
      <p:ext uri="{BB962C8B-B14F-4D97-AF65-F5344CB8AC3E}">
        <p14:creationId xmlns:p14="http://schemas.microsoft.com/office/powerpoint/2010/main" val="2689473268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4294967295"/>
          </p:nvPr>
        </p:nvSpPr>
        <p:spPr>
          <a:xfrm>
            <a:off x="1739516" y="1321697"/>
            <a:ext cx="8997310" cy="51845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u-HU" sz="2200" b="1" dirty="0"/>
              <a:t>A fővárosi és vármegyei kormányhivatal </a:t>
            </a:r>
            <a:r>
              <a:rPr lang="hu-HU" sz="2200" dirty="0"/>
              <a:t>a jogszabályoknak és a Kormány döntéseinek megfelelően összehangolja és elősegíti a kormányzati feladatok területi végrehajtását.</a:t>
            </a:r>
          </a:p>
          <a:p>
            <a:pPr marL="0" indent="0">
              <a:buNone/>
            </a:pPr>
            <a:r>
              <a:rPr lang="hu-HU" sz="2200" b="1" dirty="0"/>
              <a:t>Feladat- és hatásköre: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sz="2200" dirty="0"/>
              <a:t>Koordináció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sz="2200" dirty="0"/>
              <a:t>Ellenőrzés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sz="2200" dirty="0"/>
              <a:t>Véleményezési jogkör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sz="2200" dirty="0"/>
              <a:t>Hatósági feladatok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sz="2200" dirty="0"/>
              <a:t>Informatikai tevékenység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sz="2200" dirty="0"/>
              <a:t>Közigazgatási szakemberképzés, továbbképzés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sz="2200" dirty="0"/>
              <a:t>Ügyfélszolgálati feladatok, integrált ügyfélszolgálat (kormányablakok) működtetése a járásokban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sz="2200" dirty="0"/>
              <a:t>Törvényességi felügyelet a helyi önkormányzatok felett</a:t>
            </a:r>
          </a:p>
          <a:p>
            <a:endParaRPr lang="hu-HU" sz="2200" dirty="0"/>
          </a:p>
        </p:txBody>
      </p:sp>
      <p:sp>
        <p:nvSpPr>
          <p:cNvPr id="4" name="Cím 1"/>
          <p:cNvSpPr txBox="1">
            <a:spLocks/>
          </p:cNvSpPr>
          <p:nvPr/>
        </p:nvSpPr>
        <p:spPr bwMode="auto">
          <a:xfrm>
            <a:off x="1739516" y="427702"/>
            <a:ext cx="8640960" cy="841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hu-HU" sz="3600" b="1" dirty="0">
                <a:solidFill>
                  <a:srgbClr val="C00000"/>
                </a:solidFill>
                <a:latin typeface="+mj-lt"/>
              </a:rPr>
              <a:t>Az államigazgatás szervezete</a:t>
            </a:r>
          </a:p>
        </p:txBody>
      </p:sp>
    </p:spTree>
    <p:extLst>
      <p:ext uri="{BB962C8B-B14F-4D97-AF65-F5344CB8AC3E}">
        <p14:creationId xmlns:p14="http://schemas.microsoft.com/office/powerpoint/2010/main" val="238683818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idx="4294967295"/>
          </p:nvPr>
        </p:nvSpPr>
        <p:spPr>
          <a:xfrm>
            <a:off x="2286000" y="0"/>
            <a:ext cx="7124700" cy="1268760"/>
          </a:xfrm>
        </p:spPr>
        <p:txBody>
          <a:bodyPr>
            <a:normAutofit/>
          </a:bodyPr>
          <a:lstStyle/>
          <a:p>
            <a:r>
              <a:rPr lang="hu-HU" sz="3600" dirty="0">
                <a:solidFill>
                  <a:srgbClr val="C00000"/>
                </a:solidFill>
              </a:rPr>
              <a:t>A helyi önkormányzatok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4294967295"/>
          </p:nvPr>
        </p:nvSpPr>
        <p:spPr>
          <a:xfrm>
            <a:off x="2093632" y="1556793"/>
            <a:ext cx="7886700" cy="5173663"/>
          </a:xfrm>
        </p:spPr>
        <p:txBody>
          <a:bodyPr/>
          <a:lstStyle/>
          <a:p>
            <a:r>
              <a:rPr lang="hu-HU" sz="2400" dirty="0"/>
              <a:t>Nem központi szervek - csak helyi szintű működés</a:t>
            </a:r>
          </a:p>
          <a:p>
            <a:r>
              <a:rPr lang="hu-HU" sz="2400" dirty="0"/>
              <a:t>Alaptörvényi jogállás</a:t>
            </a:r>
          </a:p>
          <a:p>
            <a:r>
              <a:rPr lang="hu-HU" sz="2400" dirty="0"/>
              <a:t>Sarkalatos törvényi  szabályozás – 2011. évi CLXXXIX. törvény (</a:t>
            </a:r>
            <a:r>
              <a:rPr lang="hu-HU" sz="2400" dirty="0" err="1"/>
              <a:t>Mötv</a:t>
            </a:r>
            <a:r>
              <a:rPr lang="hu-HU" sz="2400" dirty="0"/>
              <a:t>.)</a:t>
            </a:r>
          </a:p>
          <a:p>
            <a:r>
              <a:rPr lang="hu-HU" sz="2400" dirty="0"/>
              <a:t>Autonómia a törvény keretei között</a:t>
            </a:r>
          </a:p>
          <a:p>
            <a:r>
              <a:rPr lang="hu-HU" sz="2400" dirty="0"/>
              <a:t>Törvényességi felügyelet</a:t>
            </a:r>
          </a:p>
          <a:p>
            <a:r>
              <a:rPr lang="hu-HU" sz="2400" dirty="0"/>
              <a:t>Helyi közügyek intézése és helyi közhatalom gyakorlása</a:t>
            </a:r>
          </a:p>
          <a:p>
            <a:r>
              <a:rPr lang="hu-HU" sz="2400" dirty="0"/>
              <a:t>Kétszintű rendszer: települési és területi önkormányzat</a:t>
            </a:r>
          </a:p>
          <a:p>
            <a:endParaRPr lang="hu-HU" sz="2400" dirty="0"/>
          </a:p>
          <a:p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3523811643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4294967295"/>
          </p:nvPr>
        </p:nvSpPr>
        <p:spPr>
          <a:xfrm>
            <a:off x="1991544" y="1268761"/>
            <a:ext cx="7886700" cy="54448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2400" b="1" dirty="0"/>
              <a:t>A helyi önkormányzatok szervezete a képviselő-testületből és szerveiből áll.</a:t>
            </a:r>
          </a:p>
          <a:p>
            <a:pPr marL="0" indent="0">
              <a:buNone/>
            </a:pPr>
            <a:r>
              <a:rPr lang="hu-HU" sz="2400" b="1" dirty="0"/>
              <a:t>A képviselő-testület és szervei:</a:t>
            </a:r>
          </a:p>
          <a:p>
            <a:r>
              <a:rPr lang="hu-HU" sz="2400" dirty="0"/>
              <a:t>polgármester (főpolgármester, vármegyei közgyűlés elnöke)</a:t>
            </a:r>
          </a:p>
          <a:p>
            <a:r>
              <a:rPr lang="hu-HU" sz="2400" dirty="0"/>
              <a:t>a képviselő-testület bizottságai</a:t>
            </a:r>
          </a:p>
          <a:p>
            <a:r>
              <a:rPr lang="hu-HU" sz="2400" dirty="0"/>
              <a:t>a részönkormányzat testülete</a:t>
            </a:r>
          </a:p>
          <a:p>
            <a:r>
              <a:rPr lang="hu-HU" sz="2400" dirty="0"/>
              <a:t>a polgármesteri hivatal (főpolgármesteri hivatal, vármegyei önkormányzat hivatala) - a közös önkormányzati hivatal</a:t>
            </a:r>
          </a:p>
          <a:p>
            <a:r>
              <a:rPr lang="hu-HU" sz="2400" dirty="0"/>
              <a:t>jegyző</a:t>
            </a:r>
          </a:p>
          <a:p>
            <a:r>
              <a:rPr lang="hu-HU" sz="2400" dirty="0"/>
              <a:t>társulás</a:t>
            </a:r>
          </a:p>
        </p:txBody>
      </p:sp>
      <p:sp>
        <p:nvSpPr>
          <p:cNvPr id="4" name="Cím 1"/>
          <p:cNvSpPr txBox="1">
            <a:spLocks/>
          </p:cNvSpPr>
          <p:nvPr/>
        </p:nvSpPr>
        <p:spPr bwMode="auto">
          <a:xfrm>
            <a:off x="1991544" y="0"/>
            <a:ext cx="7419156" cy="1268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 helyi önkormányzatok</a:t>
            </a:r>
          </a:p>
        </p:txBody>
      </p:sp>
    </p:spTree>
    <p:extLst>
      <p:ext uri="{BB962C8B-B14F-4D97-AF65-F5344CB8AC3E}">
        <p14:creationId xmlns:p14="http://schemas.microsoft.com/office/powerpoint/2010/main" val="6317796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80000"/>
              </a:lnSpc>
              <a:buNone/>
              <a:defRPr/>
            </a:pPr>
            <a:r>
              <a:rPr lang="hu-HU" altLang="hu-HU" sz="2400" b="1" dirty="0">
                <a:latin typeface="+mj-lt"/>
                <a:cs typeface="Times New Roman" panose="02020603050405020304" pitchFamily="18" charset="0"/>
              </a:rPr>
              <a:t>Az alapvető jogok biztosítása</a:t>
            </a:r>
          </a:p>
          <a:p>
            <a:pPr marL="0" indent="0">
              <a:lnSpc>
                <a:spcPct val="80000"/>
              </a:lnSpc>
              <a:buNone/>
              <a:defRPr/>
            </a:pPr>
            <a:endParaRPr lang="hu-HU" altLang="hu-HU" sz="2400" dirty="0">
              <a:latin typeface="+mj-lt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chemeClr val="tx1"/>
              </a:buClr>
              <a:defRPr/>
            </a:pPr>
            <a:r>
              <a:rPr lang="hu-HU" altLang="hu-HU" sz="2400" dirty="0">
                <a:latin typeface="+mj-lt"/>
                <a:cs typeface="Times New Roman" panose="02020603050405020304" pitchFamily="18" charset="0"/>
              </a:rPr>
              <a:t>Az alapjogok deklarálása szükséges, de nem elégséges.</a:t>
            </a:r>
          </a:p>
          <a:p>
            <a:pPr>
              <a:lnSpc>
                <a:spcPct val="150000"/>
              </a:lnSpc>
              <a:buClr>
                <a:schemeClr val="tx1"/>
              </a:buClr>
              <a:defRPr/>
            </a:pPr>
            <a:r>
              <a:rPr lang="hu-HU" altLang="hu-HU" sz="2400" dirty="0">
                <a:latin typeface="+mj-lt"/>
                <a:cs typeface="Times New Roman" panose="02020603050405020304" pitchFamily="18" charset="0"/>
              </a:rPr>
              <a:t>Alaptörvény I. cikk (1) bekezdése.</a:t>
            </a:r>
          </a:p>
          <a:p>
            <a:pPr>
              <a:lnSpc>
                <a:spcPct val="150000"/>
              </a:lnSpc>
              <a:buClr>
                <a:schemeClr val="tx1"/>
              </a:buClr>
              <a:defRPr/>
            </a:pPr>
            <a:r>
              <a:rPr lang="hu-HU" altLang="hu-HU" sz="2400" dirty="0">
                <a:latin typeface="+mj-lt"/>
                <a:cs typeface="Times New Roman" panose="02020603050405020304" pitchFamily="18" charset="0"/>
              </a:rPr>
              <a:t>Az egyes alapjogok biztosítását szolgáló törvények.</a:t>
            </a:r>
          </a:p>
          <a:p>
            <a:pPr>
              <a:lnSpc>
                <a:spcPct val="150000"/>
              </a:lnSpc>
              <a:buClr>
                <a:schemeClr val="tx1"/>
              </a:buClr>
              <a:defRPr/>
            </a:pPr>
            <a:r>
              <a:rPr lang="hu-HU" altLang="hu-HU" sz="2400" dirty="0">
                <a:latin typeface="+mj-lt"/>
                <a:cs typeface="Times New Roman" panose="02020603050405020304" pitchFamily="18" charset="0"/>
              </a:rPr>
              <a:t>Alapjogvédelmi intézményrendszer felállítása és működtetése.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288" y="116632"/>
            <a:ext cx="8229600" cy="11430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hu-HU" b="1" dirty="0">
                <a:solidFill>
                  <a:srgbClr val="C00000"/>
                </a:solidFill>
                <a:cs typeface="Times New Roman" panose="02020603050405020304" pitchFamily="18" charset="0"/>
              </a:rPr>
              <a:t>Magyarország Alaptörvénye</a:t>
            </a:r>
          </a:p>
        </p:txBody>
      </p:sp>
    </p:spTree>
    <p:extLst>
      <p:ext uri="{BB962C8B-B14F-4D97-AF65-F5344CB8AC3E}">
        <p14:creationId xmlns:p14="http://schemas.microsoft.com/office/powerpoint/2010/main" val="967293231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339213" y="1474803"/>
            <a:ext cx="6044819" cy="5176721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hu-HU" sz="2000" dirty="0"/>
              <a:t>rendeletet alkot;</a:t>
            </a:r>
          </a:p>
          <a:p>
            <a:r>
              <a:rPr lang="hu-HU" sz="2000" dirty="0"/>
              <a:t>határozatot hoz;</a:t>
            </a:r>
          </a:p>
          <a:p>
            <a:r>
              <a:rPr lang="hu-HU" sz="2000" dirty="0"/>
              <a:t>önállóan igazgat;</a:t>
            </a:r>
          </a:p>
          <a:p>
            <a:r>
              <a:rPr lang="hu-HU" sz="2000" dirty="0"/>
              <a:t>meghatározza szervezeti és működési rendjét;</a:t>
            </a:r>
          </a:p>
          <a:p>
            <a:r>
              <a:rPr lang="hu-HU" sz="2000" dirty="0"/>
              <a:t>gyakorolja az önkormányzati tulajdon tekintetében a tulajdonost megillető jogokat;</a:t>
            </a:r>
          </a:p>
          <a:p>
            <a:r>
              <a:rPr lang="hu-HU" sz="2000" dirty="0"/>
              <a:t>meghatározza költségvetését, annak alapján önállóan gazdálkodik;</a:t>
            </a:r>
          </a:p>
          <a:p>
            <a:r>
              <a:rPr lang="hu-HU" sz="2000" dirty="0"/>
              <a:t>e célra felhasználható vagyonával és bevételeivel kötelező feladatai ellátásának veszélyeztetése nélkül vállalkozást folytathat;</a:t>
            </a:r>
          </a:p>
          <a:p>
            <a:r>
              <a:rPr lang="hu-HU" sz="2000" dirty="0"/>
              <a:t>dönt a helyi adók fajtájáról és mértékéről;</a:t>
            </a:r>
          </a:p>
          <a:p>
            <a:endParaRPr lang="hu-HU" sz="2200" dirty="0"/>
          </a:p>
        </p:txBody>
      </p:sp>
      <p:sp>
        <p:nvSpPr>
          <p:cNvPr id="6" name="Tartalom helye 5"/>
          <p:cNvSpPr>
            <a:spLocks noGrp="1"/>
          </p:cNvSpPr>
          <p:nvPr>
            <p:ph sz="half" idx="2"/>
          </p:nvPr>
        </p:nvSpPr>
        <p:spPr>
          <a:xfrm>
            <a:off x="6456040" y="1474802"/>
            <a:ext cx="5504902" cy="5176721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hu-HU" sz="2000" dirty="0"/>
              <a:t>önkormányzati jelképeket alkothat, helyi kitüntetéseket és elismerő címeket alapíthat;</a:t>
            </a:r>
          </a:p>
          <a:p>
            <a:r>
              <a:rPr lang="hu-HU" sz="2000" dirty="0"/>
              <a:t>a feladat- és hatáskörrel rendelkező szervtől tájékoztatást kérhet, döntést kezdeményezhet, véleményt nyilváníthat;</a:t>
            </a:r>
          </a:p>
          <a:p>
            <a:r>
              <a:rPr lang="hu-HU" sz="2000" dirty="0"/>
              <a:t>szabadon társulhat más helyi önkormányzattal, érdek-képviseleti szövetséget hozhat létre, feladat- és hatáskörében együttműködhet más országok helyi önkormányzatával, és tagja lehet nemzetközi önkormányzati szervezetnek;</a:t>
            </a:r>
          </a:p>
          <a:p>
            <a:r>
              <a:rPr lang="hu-HU" sz="2000" dirty="0"/>
              <a:t>törvényben meghatározott további feladat- és hatásköröket gyakorol</a:t>
            </a:r>
          </a:p>
          <a:p>
            <a:endParaRPr lang="hu-HU" sz="2100" dirty="0"/>
          </a:p>
        </p:txBody>
      </p:sp>
      <p:sp>
        <p:nvSpPr>
          <p:cNvPr id="4" name="Téglalap 3"/>
          <p:cNvSpPr/>
          <p:nvPr/>
        </p:nvSpPr>
        <p:spPr>
          <a:xfrm>
            <a:off x="339213" y="766917"/>
            <a:ext cx="1162172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000" b="1" dirty="0">
                <a:latin typeface="+mj-lt"/>
              </a:rPr>
              <a:t>A helyi önkormányzat a helyi közügyek intézése körében a törvény keretei között:</a:t>
            </a:r>
            <a:endParaRPr lang="hu-HU" sz="2000" dirty="0">
              <a:latin typeface="+mj-lt"/>
            </a:endParaRPr>
          </a:p>
        </p:txBody>
      </p:sp>
      <p:sp>
        <p:nvSpPr>
          <p:cNvPr id="5" name="Cím 4"/>
          <p:cNvSpPr>
            <a:spLocks noGrp="1"/>
          </p:cNvSpPr>
          <p:nvPr>
            <p:ph type="title"/>
          </p:nvPr>
        </p:nvSpPr>
        <p:spPr>
          <a:xfrm>
            <a:off x="339213" y="162233"/>
            <a:ext cx="11621729" cy="604684"/>
          </a:xfrm>
        </p:spPr>
        <p:txBody>
          <a:bodyPr>
            <a:normAutofit/>
          </a:bodyPr>
          <a:lstStyle/>
          <a:p>
            <a:pPr algn="ctr"/>
            <a:r>
              <a:rPr lang="hu-HU" sz="3600" dirty="0">
                <a:solidFill>
                  <a:srgbClr val="C00000"/>
                </a:solidFill>
              </a:rPr>
              <a:t>A helyi önkormányzatok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95651709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rtalom helye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8570544"/>
              </p:ext>
            </p:extLst>
          </p:nvPr>
        </p:nvGraphicFramePr>
        <p:xfrm>
          <a:off x="206477" y="1343953"/>
          <a:ext cx="11783961" cy="537972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7395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678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765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073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hu-HU" sz="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1861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200" b="1" dirty="0">
                          <a:solidFill>
                            <a:schemeClr val="tx1"/>
                          </a:solidFill>
                          <a:effectLst/>
                        </a:rPr>
                        <a:t>Önkormányzati feladatok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u-HU" sz="1900" dirty="0">
                          <a:solidFill>
                            <a:schemeClr val="tx1"/>
                          </a:solidFill>
                          <a:effectLst/>
                        </a:rPr>
                        <a:t>helyi közügyek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u-HU" sz="1900" dirty="0">
                          <a:solidFill>
                            <a:schemeClr val="tx1"/>
                          </a:solidFill>
                          <a:effectLst/>
                        </a:rPr>
                        <a:t>felelőse a képviselő-testület</a:t>
                      </a:r>
                      <a:endParaRPr lang="hu-HU" sz="1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200" b="1" dirty="0">
                          <a:solidFill>
                            <a:schemeClr val="tx1"/>
                          </a:solidFill>
                          <a:effectLst/>
                        </a:rPr>
                        <a:t>Államigazgatási feladatok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u-HU" sz="1900" dirty="0">
                          <a:solidFill>
                            <a:schemeClr val="tx1"/>
                          </a:solidFill>
                          <a:effectLst/>
                        </a:rPr>
                        <a:t>állami feladatok helyi szinten végrehajtva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u-HU" sz="1900" dirty="0">
                          <a:solidFill>
                            <a:schemeClr val="tx1"/>
                          </a:solidFill>
                          <a:effectLst/>
                        </a:rPr>
                        <a:t>felelőse: polgármester, jegyző</a:t>
                      </a:r>
                      <a:endParaRPr lang="hu-HU" sz="1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7347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chemeClr val="tx1"/>
                          </a:solidFill>
                          <a:effectLst/>
                        </a:rPr>
                        <a:t>Kötelező önkormányzati feladatok 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u-HU" sz="1900" dirty="0">
                          <a:solidFill>
                            <a:schemeClr val="tx1"/>
                          </a:solidFill>
                          <a:effectLst/>
                        </a:rPr>
                        <a:t>kötelező ellátni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u-HU" sz="1900" dirty="0">
                          <a:solidFill>
                            <a:schemeClr val="tx1"/>
                          </a:solidFill>
                          <a:effectLst/>
                        </a:rPr>
                        <a:t>kizárólag törvényben lehet meghatározni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u-HU" sz="1900" dirty="0">
                          <a:solidFill>
                            <a:schemeClr val="tx1"/>
                          </a:solidFill>
                          <a:effectLst/>
                        </a:rPr>
                        <a:t>finanszírozása állami forrásból </a:t>
                      </a:r>
                      <a:endParaRPr lang="hu-HU" sz="1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chemeClr val="tx1"/>
                          </a:solidFill>
                          <a:effectLst/>
                        </a:rPr>
                        <a:t>Önként vállalt önkormányzati feladatok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u-HU" sz="2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hu-HU" sz="1900" dirty="0">
                          <a:solidFill>
                            <a:schemeClr val="tx1"/>
                          </a:solidFill>
                          <a:effectLst/>
                        </a:rPr>
                        <a:t>minden olyan helyi közügy, amelyet jogszabály nem utal más szerv kizárólagos hatáskörébe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u-HU" sz="1900" dirty="0">
                          <a:solidFill>
                            <a:schemeClr val="tx1"/>
                          </a:solidFill>
                          <a:effectLst/>
                        </a:rPr>
                        <a:t>helyi népszavazás vagy </a:t>
                      </a:r>
                      <a:r>
                        <a:rPr lang="hu-HU" sz="1900" dirty="0" err="1">
                          <a:solidFill>
                            <a:schemeClr val="tx1"/>
                          </a:solidFill>
                          <a:effectLst/>
                        </a:rPr>
                        <a:t>képv</a:t>
                      </a:r>
                      <a:r>
                        <a:rPr lang="hu-HU" sz="1900" dirty="0">
                          <a:solidFill>
                            <a:schemeClr val="tx1"/>
                          </a:solidFill>
                          <a:effectLst/>
                        </a:rPr>
                        <a:t>. testület döntése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u-HU" sz="1900" dirty="0">
                          <a:solidFill>
                            <a:schemeClr val="tx1"/>
                          </a:solidFill>
                          <a:effectLst/>
                        </a:rPr>
                        <a:t>finanszírozása a saját bevételből vagy külön forrásból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900" b="1" dirty="0">
                          <a:solidFill>
                            <a:schemeClr val="tx1"/>
                          </a:solidFill>
                          <a:effectLst/>
                        </a:rPr>
                        <a:t>Speciális típusa: </a:t>
                      </a:r>
                      <a:r>
                        <a:rPr lang="hu-HU" sz="1900" dirty="0">
                          <a:solidFill>
                            <a:schemeClr val="tx1"/>
                          </a:solidFill>
                          <a:effectLst/>
                        </a:rPr>
                        <a:t>helyi közbiztonsággal kapcsolatos önkormányzati feladatok</a:t>
                      </a:r>
                      <a:endParaRPr lang="hu-HU" sz="1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hu-HU" sz="2000" b="1" dirty="0">
                          <a:solidFill>
                            <a:schemeClr val="tx1"/>
                          </a:solidFill>
                          <a:effectLst/>
                        </a:rPr>
                        <a:t>Előírhatja: 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hu-HU" sz="1900" dirty="0">
                          <a:solidFill>
                            <a:schemeClr val="tx1"/>
                          </a:solidFill>
                          <a:effectLst/>
                        </a:rPr>
                        <a:t>törvény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hu-HU" sz="1900" dirty="0">
                          <a:solidFill>
                            <a:schemeClr val="tx1"/>
                          </a:solidFill>
                          <a:effectLst/>
                        </a:rPr>
                        <a:t>törvényi felhatalmazáson alapuló kormányrendelet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hu-HU" sz="1900" dirty="0">
                          <a:solidFill>
                            <a:schemeClr val="tx1"/>
                          </a:solidFill>
                          <a:effectLst/>
                        </a:rPr>
                        <a:t>a helyi önkormányzat és az állam külön megállapodása</a:t>
                      </a:r>
                    </a:p>
                    <a:p>
                      <a:pPr marL="0" lvl="0" indent="0"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hu-HU" sz="2000" b="1" dirty="0">
                          <a:solidFill>
                            <a:schemeClr val="tx1"/>
                          </a:solidFill>
                          <a:effectLst/>
                        </a:rPr>
                        <a:t>Finanszírozás állami forrásból</a:t>
                      </a:r>
                      <a:endParaRPr lang="hu-H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Téglalap 1"/>
          <p:cNvSpPr/>
          <p:nvPr/>
        </p:nvSpPr>
        <p:spPr>
          <a:xfrm>
            <a:off x="206477" y="68432"/>
            <a:ext cx="116659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600" b="1" dirty="0">
                <a:solidFill>
                  <a:srgbClr val="C00000"/>
                </a:solidFill>
                <a:latin typeface="+mj-lt"/>
              </a:rPr>
              <a:t>A helyi önkormányzatok       által ellátott feladatok</a:t>
            </a:r>
            <a:endParaRPr lang="hu-HU" sz="3600" b="1" dirty="0">
              <a:solidFill>
                <a:srgbClr val="C00000"/>
              </a:solidFill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881132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rtalom helye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410508135"/>
              </p:ext>
            </p:extLst>
          </p:nvPr>
        </p:nvGraphicFramePr>
        <p:xfrm>
          <a:off x="200514" y="1484784"/>
          <a:ext cx="11754462" cy="548473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5909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55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441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669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73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1950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96335"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1" dirty="0">
                          <a:effectLst/>
                          <a:latin typeface="+mn-lt"/>
                        </a:rPr>
                        <a:t>Helyi önkormányzatok kapcsolata az állami szervekkel</a:t>
                      </a:r>
                      <a:endParaRPr lang="hu-HU" sz="20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0667">
                <a:tc rowSpan="5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b="1" dirty="0">
                          <a:effectLst/>
                          <a:latin typeface="+mn-lt"/>
                        </a:rPr>
                        <a:t>Köztársa-sági elnök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+mn-lt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+mn-lt"/>
                        </a:rPr>
                        <a:t>terület-szervezés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+mn-lt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+mn-lt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+mn-lt"/>
                        </a:rPr>
                        <a:t> </a:t>
                      </a:r>
                      <a:endParaRPr lang="hu-HU" sz="1800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b="1" dirty="0">
                          <a:effectLst/>
                          <a:latin typeface="+mn-lt"/>
                        </a:rPr>
                        <a:t>Országgyűlés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hu-HU" sz="1800" dirty="0">
                        <a:effectLst/>
                        <a:latin typeface="+mn-lt"/>
                      </a:endParaRPr>
                    </a:p>
                    <a:p>
                      <a:pPr marL="342900" indent="-34290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hu-HU" sz="1800" dirty="0">
                          <a:effectLst/>
                          <a:latin typeface="+mn-lt"/>
                        </a:rPr>
                        <a:t>szabályozás (törvényalkotás)</a:t>
                      </a:r>
                    </a:p>
                    <a:p>
                      <a:pPr marL="342900" indent="-34290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hu-HU" sz="1800" dirty="0">
                          <a:effectLst/>
                          <a:latin typeface="+mn-lt"/>
                        </a:rPr>
                        <a:t>területszervezés</a:t>
                      </a:r>
                    </a:p>
                    <a:p>
                      <a:pPr marL="342900" indent="-34290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hu-HU" sz="1800" dirty="0">
                          <a:effectLst/>
                          <a:latin typeface="+mn-lt"/>
                        </a:rPr>
                        <a:t>képviselő-testület feloszlatása</a:t>
                      </a:r>
                      <a:endParaRPr lang="hu-HU" sz="1800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b="1" dirty="0">
                          <a:effectLst/>
                          <a:latin typeface="+mn-lt"/>
                        </a:rPr>
                        <a:t>Kormány</a:t>
                      </a:r>
                      <a:r>
                        <a:rPr lang="hu-HU" sz="1800" dirty="0">
                          <a:effectLst/>
                          <a:latin typeface="+mn-lt"/>
                        </a:rPr>
                        <a:t>              </a:t>
                      </a:r>
                      <a:r>
                        <a:rPr lang="hu-HU" sz="2000" b="1" dirty="0">
                          <a:effectLst/>
                          <a:latin typeface="+mn-lt"/>
                        </a:rPr>
                        <a:t>→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hu-HU" sz="1800" dirty="0">
                        <a:effectLst/>
                        <a:latin typeface="+mn-lt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+mn-lt"/>
                        </a:rPr>
                        <a:t>Törvényességi felügyelet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hu-HU" sz="1800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hu-HU" sz="1800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           ↓</a:t>
                      </a:r>
                    </a:p>
                  </a:txBody>
                  <a:tcPr marL="51435" marR="5143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b="1" dirty="0">
                          <a:effectLst/>
                          <a:latin typeface="+mn-lt"/>
                        </a:rPr>
                        <a:t>Bíróságok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b="1" dirty="0">
                          <a:effectLst/>
                          <a:latin typeface="+mn-lt"/>
                        </a:rPr>
                        <a:t>Kúria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hu-HU" sz="1800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Rendeletek felülvizsgálata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Határozatok felülvizsgálata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Mulasztás megállapítása</a:t>
                      </a:r>
                    </a:p>
                  </a:txBody>
                  <a:tcPr marL="51435" marR="5143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+mn-lt"/>
                        </a:rPr>
                        <a:t> </a:t>
                      </a:r>
                      <a:endParaRPr lang="hu-HU" sz="1800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b="1" dirty="0">
                          <a:effectLst/>
                          <a:latin typeface="+mn-lt"/>
                        </a:rPr>
                        <a:t>Alkotmány-bíróság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hu-HU" sz="1800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Rendeletek felülvizsgálata</a:t>
                      </a:r>
                    </a:p>
                  </a:txBody>
                  <a:tcPr marL="51435" marR="5143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2671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  <a:latin typeface="+mn-lt"/>
                        </a:rPr>
                        <a:t> </a:t>
                      </a:r>
                      <a:endParaRPr lang="hu-HU" sz="180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b="1" dirty="0">
                          <a:effectLst/>
                          <a:latin typeface="+mn-lt"/>
                        </a:rPr>
                        <a:t>Közigazgatási és  ↑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b="1" dirty="0">
                          <a:effectLst/>
                          <a:latin typeface="+mn-lt"/>
                        </a:rPr>
                        <a:t>területfejlesztési miniszter   ↓</a:t>
                      </a:r>
                      <a:endParaRPr lang="hu-HU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+mn-lt"/>
                        </a:rPr>
                        <a:t> </a:t>
                      </a:r>
                      <a:endParaRPr lang="hu-HU" sz="1800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+mn-lt"/>
                        </a:rPr>
                        <a:t> </a:t>
                      </a:r>
                      <a:endParaRPr lang="hu-HU" sz="1800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+mn-lt"/>
                        </a:rPr>
                        <a:t> </a:t>
                      </a:r>
                      <a:endParaRPr lang="hu-HU" sz="1800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7489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b="1" dirty="0">
                          <a:effectLst/>
                          <a:latin typeface="+mn-lt"/>
                        </a:rPr>
                        <a:t>Állami Számvevőszék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hu-HU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b="1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Gazdálkodás ellenőrzése</a:t>
                      </a:r>
                    </a:p>
                  </a:txBody>
                  <a:tcPr marL="51435" marR="5143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b="1" dirty="0">
                          <a:effectLst/>
                          <a:latin typeface="+mn-lt"/>
                        </a:rPr>
                        <a:t>Fővárosi és vármegyei ↑                      kormányhivatal    →    </a:t>
                      </a:r>
                      <a:endParaRPr lang="hu-HU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b="1" dirty="0">
                          <a:effectLst/>
                          <a:latin typeface="+mn-lt"/>
                        </a:rPr>
                        <a:t>Törvényszék</a:t>
                      </a:r>
                      <a:endParaRPr lang="hu-HU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b="1" dirty="0">
                          <a:effectLst/>
                          <a:latin typeface="+mn-lt"/>
                        </a:rPr>
                        <a:t> </a:t>
                      </a:r>
                      <a:endParaRPr lang="hu-HU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+mn-lt"/>
                        </a:rPr>
                        <a:t> </a:t>
                      </a:r>
                      <a:endParaRPr lang="hu-HU" sz="1800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335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Vidék- és településfejlesztési min.</a:t>
                      </a:r>
                      <a:endParaRPr lang="hu-HU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  <a:latin typeface="+mn-lt"/>
                        </a:rPr>
                        <a:t> </a:t>
                      </a:r>
                      <a:endParaRPr lang="hu-HU" sz="180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+mn-lt"/>
                        </a:rPr>
                        <a:t> </a:t>
                      </a:r>
                      <a:endParaRPr lang="hu-HU" sz="1800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+mn-lt"/>
                        </a:rPr>
                        <a:t> </a:t>
                      </a:r>
                      <a:endParaRPr lang="hu-HU" sz="1800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1079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b="1" dirty="0">
                          <a:effectLst/>
                          <a:latin typeface="+mn-lt"/>
                        </a:rPr>
                        <a:t>Ágazati (szak)miniszterek</a:t>
                      </a:r>
                      <a:endParaRPr lang="hu-HU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  <a:latin typeface="+mn-lt"/>
                        </a:rPr>
                        <a:t> </a:t>
                      </a:r>
                      <a:endParaRPr lang="hu-HU" sz="180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+mn-lt"/>
                        </a:rPr>
                        <a:t> </a:t>
                      </a:r>
                      <a:endParaRPr lang="hu-HU" sz="1800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+mn-lt"/>
                        </a:rPr>
                        <a:t> </a:t>
                      </a:r>
                      <a:endParaRPr lang="hu-HU" sz="1800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Téglalap 1"/>
          <p:cNvSpPr/>
          <p:nvPr/>
        </p:nvSpPr>
        <p:spPr>
          <a:xfrm>
            <a:off x="200513" y="289657"/>
            <a:ext cx="117544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200" b="1" dirty="0">
                <a:solidFill>
                  <a:srgbClr val="C00000"/>
                </a:solidFill>
                <a:latin typeface="+mj-lt"/>
              </a:rPr>
              <a:t>A helyi önkormányzatok kapcsolata </a:t>
            </a:r>
          </a:p>
          <a:p>
            <a:pPr algn="ctr"/>
            <a:r>
              <a:rPr lang="hu-HU" sz="3200" b="1" dirty="0">
                <a:solidFill>
                  <a:srgbClr val="C00000"/>
                </a:solidFill>
                <a:latin typeface="+mj-lt"/>
              </a:rPr>
              <a:t>az állami szervekkel</a:t>
            </a:r>
          </a:p>
        </p:txBody>
      </p:sp>
    </p:spTree>
    <p:extLst>
      <p:ext uri="{BB962C8B-B14F-4D97-AF65-F5344CB8AC3E}">
        <p14:creationId xmlns:p14="http://schemas.microsoft.com/office/powerpoint/2010/main" val="1173634344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4294967295"/>
          </p:nvPr>
        </p:nvSpPr>
        <p:spPr>
          <a:xfrm>
            <a:off x="1775520" y="1307367"/>
            <a:ext cx="8712968" cy="54229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hu-HU" sz="1800" b="1" dirty="0"/>
              <a:t>A törvényességi felügyelet eszközei (példák):</a:t>
            </a:r>
          </a:p>
          <a:p>
            <a:pPr lvl="0"/>
            <a:r>
              <a:rPr lang="hu-HU" sz="1700" dirty="0"/>
              <a:t>törvényességi felhívás;</a:t>
            </a:r>
          </a:p>
          <a:p>
            <a:pPr lvl="0"/>
            <a:r>
              <a:rPr lang="hu-HU" sz="1700" dirty="0"/>
              <a:t>a képviselő-testület és a társulási tanács ülésének összehívása;</a:t>
            </a:r>
          </a:p>
          <a:p>
            <a:pPr lvl="0"/>
            <a:r>
              <a:rPr lang="hu-HU" sz="1700" dirty="0"/>
              <a:t>önkormányzati rendelet Alaptörvénybe ütközése esetére alkotmánybírósági felülvizsgálat kezdeményezésének indítványozása;</a:t>
            </a:r>
          </a:p>
          <a:p>
            <a:pPr lvl="0"/>
            <a:r>
              <a:rPr lang="hu-HU" sz="1700" dirty="0"/>
              <a:t>az önkormányzati határozat elleni bírósági eljárás kezdeményezése;</a:t>
            </a:r>
          </a:p>
          <a:p>
            <a:pPr lvl="0"/>
            <a:r>
              <a:rPr lang="hu-HU" sz="1700" dirty="0"/>
              <a:t>az önkormányzati határozathozatali és feladat-ellátási kötelezettség elmulasztásának megállapítása;</a:t>
            </a:r>
          </a:p>
          <a:p>
            <a:pPr lvl="0"/>
            <a:r>
              <a:rPr lang="hu-HU" sz="1700" dirty="0"/>
              <a:t>az Alaptörvénnyel ellentétesen működő képviselő-testület feloszlatásának kezdeményezésére irányuló javaslattétel;</a:t>
            </a:r>
          </a:p>
          <a:p>
            <a:r>
              <a:rPr lang="hu-HU" sz="1700" dirty="0"/>
              <a:t>törvényességi felügyeleti bírság megállapítása.</a:t>
            </a:r>
          </a:p>
          <a:p>
            <a:pPr marL="0" indent="0">
              <a:buNone/>
            </a:pPr>
            <a:r>
              <a:rPr lang="hu-HU" sz="1800" b="1" dirty="0"/>
              <a:t>Törvényességi felügyeleti eszközökön kívüli egyéb hatáskörök, amelyek a helyi önkormányzatok jogszerű működésének biztosítását, helyreállítását segítik:</a:t>
            </a:r>
          </a:p>
          <a:p>
            <a:r>
              <a:rPr lang="hu-HU" sz="1700" dirty="0"/>
              <a:t>információkérés,</a:t>
            </a:r>
          </a:p>
          <a:p>
            <a:r>
              <a:rPr lang="hu-HU" sz="1700" dirty="0"/>
              <a:t>önkormányzati rendelet jogszabállyal való összhangja bírósági felülvizsgálatának kezdeményezése a Kúria előtt,</a:t>
            </a:r>
          </a:p>
          <a:p>
            <a:r>
              <a:rPr lang="hu-HU" sz="1700" dirty="0"/>
              <a:t>a helyi önkormányzat jogalkotási kötelezettsége elmulasztásának megállapításának kezdeményezése a Kúria előtt,</a:t>
            </a:r>
          </a:p>
          <a:p>
            <a:r>
              <a:rPr lang="hu-HU" sz="1700" dirty="0"/>
              <a:t>a helyi önkormányzat törvényen alapuló jogalkotási kötelezettsége pótlása a Kúria döntése alapján.</a:t>
            </a:r>
          </a:p>
          <a:p>
            <a:endParaRPr lang="hu-HU" sz="2400" dirty="0"/>
          </a:p>
        </p:txBody>
      </p:sp>
      <p:sp>
        <p:nvSpPr>
          <p:cNvPr id="4" name="Cím 1"/>
          <p:cNvSpPr txBox="1">
            <a:spLocks/>
          </p:cNvSpPr>
          <p:nvPr/>
        </p:nvSpPr>
        <p:spPr bwMode="auto">
          <a:xfrm>
            <a:off x="1775520" y="0"/>
            <a:ext cx="7635180" cy="1268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hu-HU" sz="3600" b="1" dirty="0">
                <a:solidFill>
                  <a:srgbClr val="C00000"/>
                </a:solidFill>
                <a:latin typeface="+mj-lt"/>
              </a:rPr>
              <a:t>A helyi önkormányzatok</a:t>
            </a:r>
          </a:p>
        </p:txBody>
      </p:sp>
    </p:spTree>
    <p:extLst>
      <p:ext uri="{BB962C8B-B14F-4D97-AF65-F5344CB8AC3E}">
        <p14:creationId xmlns:p14="http://schemas.microsoft.com/office/powerpoint/2010/main" val="202519958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idx="4294967295"/>
          </p:nvPr>
        </p:nvSpPr>
        <p:spPr>
          <a:xfrm>
            <a:off x="1235676" y="0"/>
            <a:ext cx="8570560" cy="1666568"/>
          </a:xfrm>
        </p:spPr>
        <p:txBody>
          <a:bodyPr>
            <a:normAutofit/>
          </a:bodyPr>
          <a:lstStyle/>
          <a:p>
            <a:pPr algn="just"/>
            <a:r>
              <a:rPr lang="hu-HU" sz="3600" dirty="0">
                <a:solidFill>
                  <a:srgbClr val="C00000"/>
                </a:solidFill>
              </a:rPr>
              <a:t>A kvázi-államigazgatási szervek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4294967295"/>
          </p:nvPr>
        </p:nvSpPr>
        <p:spPr>
          <a:xfrm>
            <a:off x="1919536" y="1556793"/>
            <a:ext cx="7886700" cy="5055047"/>
          </a:xfrm>
        </p:spPr>
        <p:txBody>
          <a:bodyPr>
            <a:normAutofit lnSpcReduction="10000"/>
          </a:bodyPr>
          <a:lstStyle/>
          <a:p>
            <a:r>
              <a:rPr lang="hu-HU" sz="2400" dirty="0"/>
              <a:t>nem alkotnak egységes alrendszert</a:t>
            </a:r>
          </a:p>
          <a:p>
            <a:r>
              <a:rPr lang="hu-HU" sz="2400" dirty="0"/>
              <a:t>összefoglaló név: kvázi-államigazgatási szervek</a:t>
            </a:r>
          </a:p>
          <a:p>
            <a:r>
              <a:rPr lang="hu-HU" sz="2400" dirty="0"/>
              <a:t>jogi szabályozásuk heterogén: közjogi szabályozás magánjogi elemekkel keveredve</a:t>
            </a:r>
          </a:p>
          <a:p>
            <a:r>
              <a:rPr lang="hu-HU" sz="2400" dirty="0"/>
              <a:t>közfeladatokat látnak el</a:t>
            </a:r>
          </a:p>
          <a:p>
            <a:r>
              <a:rPr lang="hu-HU" sz="2400" dirty="0"/>
              <a:t>nem illeszkednek az államigazgatás hierarchikus rendjébe</a:t>
            </a:r>
          </a:p>
          <a:p>
            <a:r>
              <a:rPr lang="hu-HU" sz="2400" dirty="0"/>
              <a:t>bizonyos fokú autonómiával rendelkeznek</a:t>
            </a:r>
          </a:p>
          <a:p>
            <a:r>
              <a:rPr lang="hu-HU" sz="2400" dirty="0"/>
              <a:t>főszabály a testületi működés és a vegyes összetétel (paritásos alapon)</a:t>
            </a:r>
          </a:p>
          <a:p>
            <a:r>
              <a:rPr lang="hu-HU" sz="2400" b="1" dirty="0"/>
              <a:t>Funkciójuk: </a:t>
            </a:r>
            <a:r>
              <a:rPr lang="hu-HU" sz="2400" dirty="0"/>
              <a:t>véleményezés, tanácsadás, hatósági jogalkalmazás, szolgáltatás, érdekképviselet</a:t>
            </a:r>
          </a:p>
        </p:txBody>
      </p:sp>
    </p:spTree>
    <p:extLst>
      <p:ext uri="{BB962C8B-B14F-4D97-AF65-F5344CB8AC3E}">
        <p14:creationId xmlns:p14="http://schemas.microsoft.com/office/powerpoint/2010/main" val="3352745770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1"/>
          <p:cNvSpPr txBox="1">
            <a:spLocks/>
          </p:cNvSpPr>
          <p:nvPr/>
        </p:nvSpPr>
        <p:spPr bwMode="auto">
          <a:xfrm>
            <a:off x="221226" y="0"/>
            <a:ext cx="11739716" cy="98072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hu-HU" sz="3600" b="1" dirty="0">
                <a:solidFill>
                  <a:srgbClr val="C00000"/>
                </a:solidFill>
                <a:latin typeface="Verdana (Címsorok)"/>
              </a:rPr>
              <a:t>A kvázi-államigazgatási szervek</a:t>
            </a:r>
          </a:p>
        </p:txBody>
      </p:sp>
      <p:graphicFrame>
        <p:nvGraphicFramePr>
          <p:cNvPr id="7" name="Tartalom helye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0799914"/>
              </p:ext>
            </p:extLst>
          </p:nvPr>
        </p:nvGraphicFramePr>
        <p:xfrm>
          <a:off x="221226" y="1005722"/>
          <a:ext cx="11739716" cy="573024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1920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476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77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2400" b="1" dirty="0">
                          <a:effectLst/>
                        </a:rPr>
                        <a:t>Köztestületek</a:t>
                      </a:r>
                      <a:endParaRPr lang="hu-H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2400" b="1" dirty="0">
                          <a:effectLst/>
                        </a:rPr>
                        <a:t>Egyéb kvázi-államigazgatási szervek</a:t>
                      </a:r>
                      <a:endParaRPr lang="hu-H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540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2200" dirty="0">
                          <a:effectLst/>
                        </a:rPr>
                        <a:t>törvény hozza létre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2200" dirty="0">
                          <a:effectLst/>
                        </a:rPr>
                        <a:t>önkormányzat és nyilvántartott tagság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2200" dirty="0">
                          <a:effectLst/>
                        </a:rPr>
                        <a:t>kötelező közfeladat ellátás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2200" dirty="0">
                          <a:effectLst/>
                        </a:rPr>
                        <a:t>kényszertagság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2200" dirty="0">
                          <a:effectLst/>
                        </a:rPr>
                        <a:t> 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hu-HU" sz="2200" dirty="0">
                          <a:effectLst/>
                        </a:rPr>
                        <a:t>MTA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hu-HU" sz="2200" dirty="0">
                          <a:effectLst/>
                        </a:rPr>
                        <a:t>Kamarák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hu-HU" sz="2200" dirty="0">
                          <a:effectLst/>
                        </a:rPr>
                        <a:t>Hegyközségek és hegyközségi tanácsok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hu-HU" sz="2200" dirty="0">
                          <a:effectLst/>
                        </a:rPr>
                        <a:t>Magyar Szabványügyi Testület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hu-HU" sz="2200" dirty="0">
                          <a:effectLst/>
                        </a:rPr>
                        <a:t>MOB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hu-HU" sz="2200" dirty="0" err="1">
                          <a:effectLst/>
                        </a:rPr>
                        <a:t>Sportköztestületek</a:t>
                      </a:r>
                      <a:endParaRPr lang="hu-HU" sz="22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2200" dirty="0">
                          <a:effectLst/>
                        </a:rPr>
                        <a:t> </a:t>
                      </a:r>
                      <a:endParaRPr lang="hu-HU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2200" dirty="0">
                          <a:effectLst/>
                        </a:rPr>
                        <a:t>jellemzően testületi működés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2200" dirty="0">
                          <a:effectLst/>
                        </a:rPr>
                        <a:t>létrehozása: ágazati törvények vagy kormányrendeletek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2200" dirty="0">
                          <a:effectLst/>
                        </a:rPr>
                        <a:t>funkció: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2200" dirty="0">
                          <a:effectLst/>
                        </a:rPr>
                        <a:t>államigazgatási szervek munkájának támogatása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2200" dirty="0">
                          <a:effectLst/>
                        </a:rPr>
                        <a:t>szakmai szempontok érvényesítése a döntéshozatalban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2200" dirty="0">
                          <a:effectLst/>
                        </a:rPr>
                        <a:t>konzultatív, véleményező, javaslattevő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2200" dirty="0">
                          <a:effectLst/>
                        </a:rPr>
                        <a:t>szakmai érdekképviselet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2200" dirty="0">
                          <a:effectLst/>
                        </a:rPr>
                        <a:t> 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hu-HU" sz="2200" dirty="0">
                          <a:effectLst/>
                        </a:rPr>
                        <a:t>településrendezési tervtanácsok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hu-HU" sz="2200" dirty="0">
                          <a:effectLst/>
                        </a:rPr>
                        <a:t>térségi fejlesztési tanácsok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hu-HU" sz="2200" dirty="0">
                          <a:effectLst/>
                        </a:rPr>
                        <a:t>békéltető testületek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hu-HU" sz="2200" dirty="0">
                          <a:effectLst/>
                        </a:rPr>
                        <a:t>regionális idegenforgalmi bizottságok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hu-HU" sz="2200" dirty="0">
                          <a:effectLst/>
                        </a:rPr>
                        <a:t>nemzetiségi önkormányzatok</a:t>
                      </a:r>
                      <a:endParaRPr lang="hu-HU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587452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idx="4294967295"/>
          </p:nvPr>
        </p:nvSpPr>
        <p:spPr>
          <a:xfrm>
            <a:off x="1991544" y="0"/>
            <a:ext cx="7200800" cy="1268760"/>
          </a:xfrm>
        </p:spPr>
        <p:txBody>
          <a:bodyPr>
            <a:normAutofit/>
          </a:bodyPr>
          <a:lstStyle/>
          <a:p>
            <a:r>
              <a:rPr lang="hu-HU" sz="3600" dirty="0">
                <a:solidFill>
                  <a:srgbClr val="C00000"/>
                </a:solidFill>
              </a:rPr>
              <a:t>A közigazgatás szervezetrendszere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4294967295"/>
          </p:nvPr>
        </p:nvSpPr>
        <p:spPr>
          <a:xfrm>
            <a:off x="1991544" y="1556792"/>
            <a:ext cx="78867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u-HU" sz="2400" b="1" dirty="0"/>
              <a:t>A fejezetben megismert legfontosabb fogalmak:</a:t>
            </a:r>
          </a:p>
          <a:p>
            <a:pPr>
              <a:spcBef>
                <a:spcPts val="1200"/>
              </a:spcBef>
            </a:pPr>
            <a:r>
              <a:rPr lang="hu-HU" sz="2400" b="1" dirty="0"/>
              <a:t>Központi igazgatás</a:t>
            </a:r>
            <a:r>
              <a:rPr lang="hu-HU" sz="2400" dirty="0"/>
              <a:t>: azok a közigazgatási szervek, amelyek országos illetékességgel rendelkeznek, feladataikat az egész ország területén jogosultak ellátni, döntéseik érvényesülnek az ország egész területén</a:t>
            </a:r>
          </a:p>
          <a:p>
            <a:pPr>
              <a:spcBef>
                <a:spcPts val="1200"/>
              </a:spcBef>
            </a:pPr>
            <a:r>
              <a:rPr lang="hu-HU" sz="2400" b="1" dirty="0"/>
              <a:t>Helyi igazgatás</a:t>
            </a:r>
            <a:r>
              <a:rPr lang="hu-HU" sz="2400" dirty="0"/>
              <a:t>: azok a közigazgatási szervek, amelyek illetékességi területe csak az ország egy meghatározott területére terjed ki</a:t>
            </a:r>
          </a:p>
          <a:p>
            <a:pPr>
              <a:spcBef>
                <a:spcPts val="1200"/>
              </a:spcBef>
            </a:pPr>
            <a:r>
              <a:rPr lang="hu-HU" sz="2400" b="1" dirty="0" err="1"/>
              <a:t>Dekoncentrált</a:t>
            </a:r>
            <a:r>
              <a:rPr lang="hu-HU" sz="2400" b="1" dirty="0"/>
              <a:t> szerv</a:t>
            </a:r>
            <a:r>
              <a:rPr lang="hu-HU" sz="2400" dirty="0"/>
              <a:t>: az államigazgatás területi és helyi szervei</a:t>
            </a:r>
          </a:p>
        </p:txBody>
      </p:sp>
    </p:spTree>
    <p:extLst>
      <p:ext uri="{BB962C8B-B14F-4D97-AF65-F5344CB8AC3E}">
        <p14:creationId xmlns:p14="http://schemas.microsoft.com/office/powerpoint/2010/main" val="181263236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idx="4294967295"/>
          </p:nvPr>
        </p:nvSpPr>
        <p:spPr>
          <a:xfrm>
            <a:off x="1932039" y="0"/>
            <a:ext cx="7260305" cy="1268760"/>
          </a:xfrm>
        </p:spPr>
        <p:txBody>
          <a:bodyPr>
            <a:normAutofit/>
          </a:bodyPr>
          <a:lstStyle/>
          <a:p>
            <a:r>
              <a:rPr lang="hu-HU" sz="3600" dirty="0">
                <a:solidFill>
                  <a:srgbClr val="C00000"/>
                </a:solidFill>
              </a:rPr>
              <a:t>A közigazgatás szervezetrendszere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4294967295"/>
          </p:nvPr>
        </p:nvSpPr>
        <p:spPr>
          <a:xfrm>
            <a:off x="1775520" y="1061883"/>
            <a:ext cx="8640960" cy="5619135"/>
          </a:xfrm>
        </p:spPr>
        <p:txBody>
          <a:bodyPr>
            <a:noAutofit/>
          </a:bodyPr>
          <a:lstStyle/>
          <a:p>
            <a:pPr algn="just">
              <a:spcBef>
                <a:spcPts val="1200"/>
              </a:spcBef>
            </a:pPr>
            <a:r>
              <a:rPr lang="hu-HU" sz="2400" b="1" dirty="0"/>
              <a:t>Autonómia</a:t>
            </a:r>
            <a:r>
              <a:rPr lang="hu-HU" sz="2400" dirty="0"/>
              <a:t>: az államhatalomtól való viszonylagos függetlenség, a szervezet kialakításának és működtetésének, valamint a feladatok ellátásának szabadsága törvény keretei között.</a:t>
            </a:r>
          </a:p>
          <a:p>
            <a:pPr algn="just">
              <a:spcBef>
                <a:spcPts val="1200"/>
              </a:spcBef>
            </a:pPr>
            <a:r>
              <a:rPr lang="hu-HU" sz="2400" b="1" dirty="0"/>
              <a:t>Törvényességi felügyelet</a:t>
            </a:r>
            <a:r>
              <a:rPr lang="hu-HU" sz="2400" dirty="0"/>
              <a:t>: az erre feljogosított állami szervek ellenőrzik, hogy a felügyelt szerv működése összhangban van-e a jogszabályok előírásaival és törvénysértő működés esetén az erre feljogosított államigazgatási szervek intézkedhetnek, beavatkozhatnak a jogszerű működés helyreállítása érdekében. Az intézkedések ellen az érintett jogorvoslattal élhet bíróság előtt.</a:t>
            </a:r>
          </a:p>
          <a:p>
            <a:pPr algn="just">
              <a:spcBef>
                <a:spcPts val="1200"/>
              </a:spcBef>
            </a:pPr>
            <a:r>
              <a:rPr lang="hu-HU" sz="2400" b="1" dirty="0"/>
              <a:t>Kvázi-államigazgatási szerv</a:t>
            </a:r>
            <a:r>
              <a:rPr lang="hu-HU" sz="2400" dirty="0"/>
              <a:t>: olyan közigazgatási szervek, amelyek nem sorolhatók sem az államigazgatás, sem a helyi önkormányzatok alrendszerébe. </a:t>
            </a:r>
          </a:p>
          <a:p>
            <a:pPr marL="0" indent="0">
              <a:buNone/>
            </a:pPr>
            <a:endParaRPr lang="hu-HU" sz="2400" dirty="0"/>
          </a:p>
          <a:p>
            <a:endParaRPr lang="hu-HU" sz="2400" dirty="0"/>
          </a:p>
          <a:p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4200214047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ím 1"/>
          <p:cNvSpPr txBox="1">
            <a:spLocks/>
          </p:cNvSpPr>
          <p:nvPr/>
        </p:nvSpPr>
        <p:spPr>
          <a:xfrm>
            <a:off x="1524000" y="1268760"/>
            <a:ext cx="9144000" cy="4032448"/>
          </a:xfrm>
          <a:prstGeom prst="rect">
            <a:avLst/>
          </a:prstGeom>
        </p:spPr>
        <p:txBody>
          <a:bodyPr anchor="ctr"/>
          <a:lstStyle>
            <a:lvl1pPr marL="484188" algn="r" rtl="0" fontAlgn="base">
              <a:spcBef>
                <a:spcPct val="0"/>
              </a:spcBef>
              <a:spcAft>
                <a:spcPct val="0"/>
              </a:spcAft>
              <a:defRPr sz="4400" kern="120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F965C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marL="484188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F965C"/>
                </a:solidFill>
                <a:latin typeface="Century Gothic" pitchFamily="34" charset="0"/>
              </a:defRPr>
            </a:lvl2pPr>
            <a:lvl3pPr marL="484188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F965C"/>
                </a:solidFill>
                <a:latin typeface="Century Gothic" pitchFamily="34" charset="0"/>
              </a:defRPr>
            </a:lvl3pPr>
            <a:lvl4pPr marL="484188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F965C"/>
                </a:solidFill>
                <a:latin typeface="Century Gothic" pitchFamily="34" charset="0"/>
              </a:defRPr>
            </a:lvl4pPr>
            <a:lvl5pPr marL="484188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F965C"/>
                </a:solidFill>
                <a:latin typeface="Century Gothic" pitchFamily="34" charset="0"/>
              </a:defRPr>
            </a:lvl5pPr>
            <a:lvl6pPr marL="941388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F965C"/>
                </a:solidFill>
                <a:latin typeface="Century Gothic" pitchFamily="34" charset="0"/>
              </a:defRPr>
            </a:lvl6pPr>
            <a:lvl7pPr marL="1398588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F965C"/>
                </a:solidFill>
                <a:latin typeface="Century Gothic" pitchFamily="34" charset="0"/>
              </a:defRPr>
            </a:lvl7pPr>
            <a:lvl8pPr marL="1855788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F965C"/>
                </a:solidFill>
                <a:latin typeface="Century Gothic" pitchFamily="34" charset="0"/>
              </a:defRPr>
            </a:lvl8pPr>
            <a:lvl9pPr marL="2312988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F965C"/>
                </a:solidFill>
                <a:latin typeface="Century Gothic" pitchFamily="34" charset="0"/>
              </a:defRPr>
            </a:lvl9pPr>
          </a:lstStyle>
          <a:p>
            <a:pPr marL="484632" algn="ctr" fontAlgn="auto">
              <a:spcAft>
                <a:spcPts val="0"/>
              </a:spcAft>
              <a:defRPr/>
            </a:pPr>
            <a:r>
              <a:rPr lang="hu-HU" sz="3200" b="1" cap="all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köszönöm megtisztelő </a:t>
            </a:r>
          </a:p>
          <a:p>
            <a:pPr marL="484632" algn="ctr" fontAlgn="auto">
              <a:spcAft>
                <a:spcPts val="0"/>
              </a:spcAft>
              <a:defRPr/>
            </a:pPr>
            <a:r>
              <a:rPr lang="hu-HU" sz="3200" b="1" cap="all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figyelmüket!</a:t>
            </a:r>
          </a:p>
          <a:p>
            <a:pPr marL="484632" algn="ctr" fontAlgn="auto">
              <a:spcAft>
                <a:spcPts val="0"/>
              </a:spcAft>
              <a:defRPr/>
            </a:pPr>
            <a:endParaRPr lang="hu-HU" sz="2000" b="1" cap="all" dirty="0">
              <a:ln w="6350">
                <a:solidFill>
                  <a:srgbClr val="FE8637">
                    <a:shade val="43000"/>
                  </a:srgbClr>
                </a:solidFill>
              </a:ln>
              <a:solidFill>
                <a:srgbClr val="C0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484632" algn="ctr" fontAlgn="auto">
              <a:spcAft>
                <a:spcPts val="0"/>
              </a:spcAft>
              <a:defRPr/>
            </a:pPr>
            <a:endParaRPr lang="hu-HU" sz="2400" b="1" cap="all" dirty="0">
              <a:ln w="6350">
                <a:solidFill>
                  <a:srgbClr val="FE8637">
                    <a:shade val="43000"/>
                  </a:srgbClr>
                </a:solidFill>
              </a:ln>
              <a:solidFill>
                <a:srgbClr val="C0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484632" algn="ctr" fontAlgn="auto">
              <a:spcAft>
                <a:spcPts val="0"/>
              </a:spcAft>
              <a:defRPr/>
            </a:pPr>
            <a:r>
              <a:rPr lang="hu-HU" sz="2400" b="1" cap="all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sikeres felkészülést </a:t>
            </a:r>
          </a:p>
          <a:p>
            <a:pPr marL="484632" algn="ctr" fontAlgn="auto">
              <a:spcAft>
                <a:spcPts val="0"/>
              </a:spcAft>
              <a:defRPr/>
            </a:pPr>
            <a:r>
              <a:rPr lang="hu-HU" sz="2400" b="1" cap="all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kívánok!</a:t>
            </a:r>
          </a:p>
        </p:txBody>
      </p:sp>
      <p:pic>
        <p:nvPicPr>
          <p:cNvPr id="7" name="Kép 1"/>
          <p:cNvPicPr>
            <a:picLocks noChangeAspect="1"/>
          </p:cNvPicPr>
          <p:nvPr/>
        </p:nvPicPr>
        <p:blipFill>
          <a:blip r:embed="rId2" cstate="print"/>
          <a:srcRect l="34082" t="8434" r="33728" b="47385"/>
          <a:stretch>
            <a:fillRect/>
          </a:stretch>
        </p:blipFill>
        <p:spPr bwMode="auto">
          <a:xfrm>
            <a:off x="9299320" y="1"/>
            <a:ext cx="1368680" cy="130736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02712509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3039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1. egyéni séma">
      <a:dk1>
        <a:sysClr val="windowText" lastClr="000000"/>
      </a:dk1>
      <a:lt1>
        <a:sysClr val="window" lastClr="FFFFFF"/>
      </a:lt1>
      <a:dk2>
        <a:srgbClr val="C19A5E"/>
      </a:dk2>
      <a:lt2>
        <a:srgbClr val="F2F2F2"/>
      </a:lt2>
      <a:accent1>
        <a:srgbClr val="0C0C0C"/>
      </a:accent1>
      <a:accent2>
        <a:srgbClr val="F1C98B"/>
      </a:accent2>
      <a:accent3>
        <a:srgbClr val="9E8042"/>
      </a:accent3>
      <a:accent4>
        <a:srgbClr val="EEB563"/>
      </a:accent4>
      <a:accent5>
        <a:srgbClr val="D9332A"/>
      </a:accent5>
      <a:accent6>
        <a:srgbClr val="64AD80"/>
      </a:accent6>
      <a:hlink>
        <a:srgbClr val="0563C1"/>
      </a:hlink>
      <a:folHlink>
        <a:srgbClr val="954F72"/>
      </a:folHlink>
    </a:clrScheme>
    <a:fontScheme name="1. egyéni sém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mutató1" id="{CDED76E5-98E3-4581-BEAF-820A155584A4}" vid="{4544E563-C049-42F6-824C-8BFA254D6E2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NKE_prezentációs sablon_magyar</Template>
  <TotalTime>1084</TotalTime>
  <Words>4509</Words>
  <Application>Microsoft Office PowerPoint</Application>
  <PresentationFormat>Szélesvásznú</PresentationFormat>
  <Paragraphs>1141</Paragraphs>
  <Slides>99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7</vt:i4>
      </vt:variant>
      <vt:variant>
        <vt:lpstr>Téma</vt:lpstr>
      </vt:variant>
      <vt:variant>
        <vt:i4>1</vt:i4>
      </vt:variant>
      <vt:variant>
        <vt:lpstr>Diacímek</vt:lpstr>
      </vt:variant>
      <vt:variant>
        <vt:i4>99</vt:i4>
      </vt:variant>
    </vt:vector>
  </HeadingPairs>
  <TitlesOfParts>
    <vt:vector size="107" baseType="lpstr">
      <vt:lpstr>Arial</vt:lpstr>
      <vt:lpstr>Calibri</vt:lpstr>
      <vt:lpstr>Symbol</vt:lpstr>
      <vt:lpstr>Times New Roman</vt:lpstr>
      <vt:lpstr>Verdana</vt:lpstr>
      <vt:lpstr>Verdana (Címsorok)</vt:lpstr>
      <vt:lpstr>Wingdings</vt:lpstr>
      <vt:lpstr>Office-téma</vt:lpstr>
      <vt:lpstr>  KÖZIGAZGATÁSI SZAKVIZSGA Általános közigazgatási ismeretek  I. modul Központi állami szervek rendszere</vt:lpstr>
      <vt:lpstr>PowerPoint-bemutató</vt:lpstr>
      <vt:lpstr>1. fejezet  Magyarország alkotmányos berendezkedése </vt:lpstr>
      <vt:lpstr>Magyarország Alaptörvénye</vt:lpstr>
      <vt:lpstr>Magyarország Alaptörvénye</vt:lpstr>
      <vt:lpstr>Magyarország Alaptörvénye</vt:lpstr>
      <vt:lpstr>Magyarország Alaptörvénye</vt:lpstr>
      <vt:lpstr>Magyarország Alaptörvénye</vt:lpstr>
      <vt:lpstr>Magyarország Alaptörvénye</vt:lpstr>
      <vt:lpstr>Magyarország Alaptörvénye</vt:lpstr>
      <vt:lpstr>Magyarország Alaptörvénye</vt:lpstr>
      <vt:lpstr>Magyarország Alaptörvénye</vt:lpstr>
      <vt:lpstr>Magyarország Alaptörvénye</vt:lpstr>
      <vt:lpstr>Magyarország Alaptörvénye</vt:lpstr>
      <vt:lpstr>Magyarország Alaptörvénye</vt:lpstr>
      <vt:lpstr>Magyarország Alaptörvénye</vt:lpstr>
      <vt:lpstr>Magyarország Alaptörvénye</vt:lpstr>
      <vt:lpstr>Magyarország Alaptörvénye</vt:lpstr>
      <vt:lpstr>Magyarország Alaptörvénye</vt:lpstr>
      <vt:lpstr>Magyarország Alaptörvénye</vt:lpstr>
      <vt:lpstr>Magyarország Alaptörvénye</vt:lpstr>
      <vt:lpstr>Magyarország Alaptörvénye</vt:lpstr>
      <vt:lpstr>Magyarország Alaptörvénye</vt:lpstr>
      <vt:lpstr>Magyarország Alaptörvénye</vt:lpstr>
      <vt:lpstr>Magyarország Alaptörvénye</vt:lpstr>
      <vt:lpstr>Magyarország Alaptörvénye</vt:lpstr>
      <vt:lpstr>Magyarország Alaptörvénye</vt:lpstr>
      <vt:lpstr>Magyarország Alaptörvénye</vt:lpstr>
      <vt:lpstr>Magyarország Alaptörvénye</vt:lpstr>
      <vt:lpstr>Magyarország Alaptörvénye</vt:lpstr>
      <vt:lpstr>Magyarország Alaptörvénye</vt:lpstr>
      <vt:lpstr>Magyarország Alaptörvénye</vt:lpstr>
      <vt:lpstr>Magyarország Alaptörvénye</vt:lpstr>
      <vt:lpstr>Magyarország Alaptörvénye</vt:lpstr>
      <vt:lpstr>Magyarország Alaptörvénye</vt:lpstr>
      <vt:lpstr>2. fejezet</vt:lpstr>
      <vt:lpstr>Az állam helye az Alaptörvényben  és az állam alkotmányos értékei</vt:lpstr>
      <vt:lpstr>Az Országgyűlés általános jellemzői</vt:lpstr>
      <vt:lpstr>Az Országgyűlés funkciói,  feladat- és hatáskörei</vt:lpstr>
      <vt:lpstr>Az Országgyűlés funkciói,  feladat- és hatáskörei</vt:lpstr>
      <vt:lpstr>Az Országgyűlés megbízatása</vt:lpstr>
      <vt:lpstr>Az Országgyűlési képviselők  jogállása</vt:lpstr>
      <vt:lpstr>Az Országgyűlés szervezete</vt:lpstr>
      <vt:lpstr>Az Országgyűlés működése</vt:lpstr>
      <vt:lpstr>Az országos népszavazás</vt:lpstr>
      <vt:lpstr>Az országos népszavazás</vt:lpstr>
      <vt:lpstr>A köztársasági elnök</vt:lpstr>
      <vt:lpstr>A köztársasági elnök</vt:lpstr>
      <vt:lpstr>A köztársasági elnök</vt:lpstr>
      <vt:lpstr>A kormányzás intézményi  és eljárási rendje</vt:lpstr>
      <vt:lpstr>A Kormány  feladat- és hatásköre</vt:lpstr>
      <vt:lpstr>A Kormány megbízatása</vt:lpstr>
      <vt:lpstr>A Kormány szervezete</vt:lpstr>
      <vt:lpstr>Az Alkotmánybíróság</vt:lpstr>
      <vt:lpstr>Az Alkotmánybíróság</vt:lpstr>
      <vt:lpstr>Az Alkotmánybíróság tagjai</vt:lpstr>
      <vt:lpstr>A bíróság az államszervezetben</vt:lpstr>
      <vt:lpstr>A bíróság az államszervezetben</vt:lpstr>
      <vt:lpstr>Az ügyészség</vt:lpstr>
      <vt:lpstr>Az ügyészség</vt:lpstr>
      <vt:lpstr>Az alapvető jogok biztosa</vt:lpstr>
      <vt:lpstr>Helyi önkormányzatok</vt:lpstr>
      <vt:lpstr>A közpénzek</vt:lpstr>
      <vt:lpstr>A rendőrség és a  nemzetbiztonsági szolgálatok</vt:lpstr>
      <vt:lpstr>A különleges jogrend  és intézményei</vt:lpstr>
      <vt:lpstr>3. fejezet</vt:lpstr>
      <vt:lpstr>A közigazgatás fogalma  és helye az államszervezetben</vt:lpstr>
      <vt:lpstr>A közigazgatás helye az államszervezetben</vt:lpstr>
      <vt:lpstr>A közigazgatás funkciói és feladatai</vt:lpstr>
      <vt:lpstr>PowerPoint-bemutató</vt:lpstr>
      <vt:lpstr>A közigazgatás az állami  funkciók rendszerében</vt:lpstr>
      <vt:lpstr>4. fejezet</vt:lpstr>
      <vt:lpstr>A közigazgatás szervezeti joga</vt:lpstr>
      <vt:lpstr>PowerPoint-bemutató</vt:lpstr>
      <vt:lpstr>PowerPoint-bemutató</vt:lpstr>
      <vt:lpstr>Az államigazgatás szervezete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A helyi önkormányzatok</vt:lpstr>
      <vt:lpstr>PowerPoint-bemutató</vt:lpstr>
      <vt:lpstr>A helyi önkormányzatok</vt:lpstr>
      <vt:lpstr>PowerPoint-bemutató</vt:lpstr>
      <vt:lpstr>PowerPoint-bemutató</vt:lpstr>
      <vt:lpstr>PowerPoint-bemutató</vt:lpstr>
      <vt:lpstr>A kvázi-államigazgatási szervek</vt:lpstr>
      <vt:lpstr>PowerPoint-bemutató</vt:lpstr>
      <vt:lpstr>A közigazgatás szervezetrendszere</vt:lpstr>
      <vt:lpstr>A közigazgatás szervezetrendszere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Albert Máté Tibor</dc:creator>
  <cp:lastModifiedBy>Dr. Erdős Csaba</cp:lastModifiedBy>
  <cp:revision>45</cp:revision>
  <dcterms:created xsi:type="dcterms:W3CDTF">2020-01-30T10:32:07Z</dcterms:created>
  <dcterms:modified xsi:type="dcterms:W3CDTF">2026-08-21T11:38:00Z</dcterms:modified>
</cp:coreProperties>
</file>