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310" r:id="rId38"/>
    <p:sldId id="311" r:id="rId39"/>
    <p:sldId id="312" r:id="rId40"/>
    <p:sldId id="313" r:id="rId41"/>
    <p:sldId id="314" r:id="rId42"/>
    <p:sldId id="315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28" r:id="rId56"/>
    <p:sldId id="329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72" r:id="rId67"/>
    <p:sldId id="340" r:id="rId68"/>
    <p:sldId id="341" r:id="rId69"/>
    <p:sldId id="342" r:id="rId70"/>
    <p:sldId id="343" r:id="rId71"/>
    <p:sldId id="344" r:id="rId72"/>
    <p:sldId id="373" r:id="rId73"/>
    <p:sldId id="346" r:id="rId74"/>
    <p:sldId id="347" r:id="rId75"/>
    <p:sldId id="348" r:id="rId76"/>
    <p:sldId id="349" r:id="rId77"/>
    <p:sldId id="350" r:id="rId78"/>
    <p:sldId id="351" r:id="rId79"/>
    <p:sldId id="352" r:id="rId80"/>
    <p:sldId id="353" r:id="rId81"/>
    <p:sldId id="354" r:id="rId82"/>
    <p:sldId id="355" r:id="rId83"/>
    <p:sldId id="356" r:id="rId84"/>
    <p:sldId id="357" r:id="rId85"/>
    <p:sldId id="358" r:id="rId86"/>
    <p:sldId id="359" r:id="rId87"/>
    <p:sldId id="360" r:id="rId88"/>
    <p:sldId id="361" r:id="rId89"/>
    <p:sldId id="362" r:id="rId90"/>
    <p:sldId id="363" r:id="rId91"/>
    <p:sldId id="364" r:id="rId92"/>
    <p:sldId id="365" r:id="rId93"/>
    <p:sldId id="366" r:id="rId94"/>
    <p:sldId id="367" r:id="rId95"/>
    <p:sldId id="368" r:id="rId96"/>
    <p:sldId id="369" r:id="rId97"/>
    <p:sldId id="370" r:id="rId98"/>
    <p:sldId id="371" r:id="rId99"/>
    <p:sldId id="258" r:id="rId10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ctrTitle" hasCustomPrompt="1"/>
          </p:nvPr>
        </p:nvSpPr>
        <p:spPr>
          <a:xfrm>
            <a:off x="679620" y="1998663"/>
            <a:ext cx="10864680" cy="2387600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 noChangeAspect="1"/>
          </p:cNvSpPr>
          <p:nvPr>
            <p:ph type="subTitle" idx="1" hasCustomPrompt="1"/>
          </p:nvPr>
        </p:nvSpPr>
        <p:spPr>
          <a:xfrm>
            <a:off x="679620" y="4478338"/>
            <a:ext cx="1086468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3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111230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795384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3974899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lköszöné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>
            <a:extLst>
              <a:ext uri="{FF2B5EF4-FFF2-40B4-BE49-F238E27FC236}">
                <a16:creationId xmlns:a16="http://schemas.microsoft.com/office/drawing/2014/main" id="{D7AA1C3A-253B-1943-BB4B-1CBB307C773F}"/>
              </a:ext>
            </a:extLst>
          </p:cNvPr>
          <p:cNvSpPr txBox="1"/>
          <p:nvPr userDrawn="1"/>
        </p:nvSpPr>
        <p:spPr>
          <a:xfrm>
            <a:off x="1968841" y="3674918"/>
            <a:ext cx="8254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KÖSZÖNÖM A FIGYELMET!</a:t>
            </a:r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152DDE20-CDCF-CB4B-9425-464E9E684AF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53047" y="4800617"/>
            <a:ext cx="1485900" cy="50800"/>
          </a:xfrm>
          <a:prstGeom prst="rect">
            <a:avLst/>
          </a:prstGeom>
        </p:spPr>
      </p:pic>
      <p:sp>
        <p:nvSpPr>
          <p:cNvPr id="6" name="TextBox 7">
            <a:extLst>
              <a:ext uri="{FF2B5EF4-FFF2-40B4-BE49-F238E27FC236}">
                <a16:creationId xmlns:a16="http://schemas.microsoft.com/office/drawing/2014/main" id="{07A45A2D-6A90-1B43-800C-079D9E16C1E7}"/>
              </a:ext>
            </a:extLst>
          </p:cNvPr>
          <p:cNvSpPr txBox="1"/>
          <p:nvPr userDrawn="1"/>
        </p:nvSpPr>
        <p:spPr>
          <a:xfrm>
            <a:off x="1968840" y="5019507"/>
            <a:ext cx="8254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uni-nke.hu</a:t>
            </a:r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03CCC5B-32D1-5145-ABFC-A0339EC06C6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264490" y="1532536"/>
            <a:ext cx="1663013" cy="166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17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 noChangeAspect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0349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679619" y="1709738"/>
            <a:ext cx="10828639" cy="2852737"/>
          </a:xfrm>
        </p:spPr>
        <p:txBody>
          <a:bodyPr anchor="b">
            <a:normAutofit/>
          </a:bodyPr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 hasCustomPrompt="1"/>
          </p:nvPr>
        </p:nvSpPr>
        <p:spPr>
          <a:xfrm>
            <a:off x="679619" y="4589463"/>
            <a:ext cx="10828639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9" name="Picture 19">
            <a:extLst>
              <a:ext uri="{FF2B5EF4-FFF2-40B4-BE49-F238E27FC236}">
                <a16:creationId xmlns:a16="http://schemas.microsoft.com/office/drawing/2014/main" id="{AAA7CC40-8A8F-A441-A5A7-017E77CB4E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9620" y="540635"/>
            <a:ext cx="2858361" cy="105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4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626436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1142178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97823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26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3242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189980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 noChangeAspect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 noChangeAspect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898451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79620" y="1986742"/>
            <a:ext cx="10864680" cy="3125585"/>
          </a:xfrm>
        </p:spPr>
        <p:txBody>
          <a:bodyPr>
            <a:noAutofit/>
          </a:bodyPr>
          <a:lstStyle/>
          <a:p>
            <a:br>
              <a:rPr lang="hu-HU" altLang="hu-HU" sz="44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latin typeface="Verdana (Címsorok)"/>
                <a:cs typeface="Times New Roman" panose="02020603050405020304" pitchFamily="18" charset="0"/>
              </a:rPr>
            </a:br>
            <a:br>
              <a:rPr lang="hu-HU" altLang="hu-HU" sz="44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latin typeface="Verdana (Címsorok)"/>
                <a:cs typeface="Times New Roman" panose="02020603050405020304" pitchFamily="18" charset="0"/>
              </a:rPr>
            </a:br>
            <a:r>
              <a:rPr lang="hu-HU" altLang="hu-HU" sz="3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  <a:t>KÖZIGAZGATÁSI SZAKVIZSGA</a:t>
            </a:r>
            <a:br>
              <a:rPr lang="hu-HU" altLang="hu-HU" sz="3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</a:br>
            <a:r>
              <a:rPr lang="hu-HU" altLang="hu-HU" sz="3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  <a:t>Általános közigazgatási ismeretek</a:t>
            </a:r>
            <a:br>
              <a:rPr lang="hu-HU" altLang="hu-HU" sz="32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</a:br>
            <a:br>
              <a:rPr lang="hu-HU" altLang="hu-HU" sz="44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</a:br>
            <a:r>
              <a:rPr lang="hu-HU" altLang="hu-HU" sz="28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  <a:t>I. modul</a:t>
            </a:r>
            <a:br>
              <a:rPr lang="hu-HU" altLang="hu-HU" sz="28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</a:br>
            <a:r>
              <a:rPr lang="hu-HU" sz="2800" dirty="0">
                <a:ln>
                  <a:solidFill>
                    <a:srgbClr val="575F6D"/>
                  </a:solidFill>
                </a:ln>
                <a:solidFill>
                  <a:schemeClr val="tx1"/>
                </a:solidFill>
                <a:latin typeface="Verdana (Címsorok)"/>
                <a:cs typeface="Times New Roman" panose="02020603050405020304" pitchFamily="18" charset="0"/>
              </a:rPr>
              <a:t>Központi állami szervek rendszere</a:t>
            </a:r>
            <a:endParaRPr lang="hu-HU" sz="2800" dirty="0">
              <a:solidFill>
                <a:schemeClr val="tx1"/>
              </a:solidFill>
              <a:latin typeface="Verdana (Címsorok)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9620" y="5334000"/>
            <a:ext cx="10864680" cy="800100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hu-HU" altLang="hu-HU" i="0" dirty="0" err="1">
                <a:latin typeface="+mj-lt"/>
                <a:cs typeface="Times New Roman" pitchFamily="18" charset="0"/>
              </a:rPr>
              <a:t>Hatályosította</a:t>
            </a:r>
            <a:r>
              <a:rPr lang="hu-HU" altLang="hu-HU" i="0" dirty="0">
                <a:latin typeface="+mj-lt"/>
                <a:cs typeface="Times New Roman" pitchFamily="18" charset="0"/>
              </a:rPr>
              <a:t>: Dr. Váczi Péter</a:t>
            </a:r>
          </a:p>
          <a:p>
            <a:pPr algn="ctr">
              <a:spcBef>
                <a:spcPct val="0"/>
              </a:spcBef>
            </a:pPr>
            <a:r>
              <a:rPr lang="hu-HU" altLang="hu-HU" i="0" dirty="0">
                <a:latin typeface="+mj-lt"/>
                <a:cs typeface="Times New Roman" pitchFamily="18" charset="0"/>
              </a:rPr>
              <a:t>2025. január 1. </a:t>
            </a:r>
          </a:p>
        </p:txBody>
      </p:sp>
    </p:spTree>
    <p:extLst>
      <p:ext uri="{BB962C8B-B14F-4D97-AF65-F5344CB8AC3E}">
        <p14:creationId xmlns:p14="http://schemas.microsoft.com/office/powerpoint/2010/main" val="304497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Demokrácia elve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 hatalomgyakorlás legitimációjának alapja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Demokratikus legitimáció (megszakítatlan láncolat)</a:t>
            </a:r>
          </a:p>
          <a:p>
            <a:pPr marL="742950" lvl="2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Közvetlen</a:t>
            </a:r>
          </a:p>
          <a:p>
            <a:pPr marL="742950" lvl="2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Közvetett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Arányosság elve</a:t>
            </a:r>
          </a:p>
          <a:p>
            <a:pPr marL="0" indent="0"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697540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Pluralizmus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Egyaránt jelenti a 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világnézeti és a 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politikai pluralizmust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Állam semlegessége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Politikai pluralizmus biztosítása (pártokra vonatkozó szabályozás)</a:t>
            </a:r>
          </a:p>
          <a:p>
            <a:pPr marL="0" indent="0"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4850789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800672" y="1484785"/>
            <a:ext cx="8867328" cy="4525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magyar alkotmányfejlődés vázlata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1949-ig történeti alkotmány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Szuverenitás elvesztése 1944. március 19.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1946. évi I. törvény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1949.évi XX. törvény a Magyar Népköztársaság Alkotmányáról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Rendszerváltoztatás 1989-1990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Alkotmányozás kísérletek 1990-2011</a:t>
            </a:r>
          </a:p>
          <a:p>
            <a:pPr marL="0" indent="0"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883787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631951" y="1600201"/>
            <a:ext cx="87852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Alaptörvény megalkotása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Rendszerváltoztatáskor ideiglenes alkotmányként a korábbi alapvető módosítása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 2006-tól kezdődően politikai, morális és gazdasági válság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Alkotmány-előkészítő Eseti Bizottság (koncepció)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Az Alaptörvény elfogadása 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1501407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484313"/>
            <a:ext cx="8229600" cy="4641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Alaptörvény szerkezete, jellemzői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Nincs számozása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9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Szerkezete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Nemzeti hitvallás (preambulum)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Alapvetés (A-U) cikkek)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Szabadság és felelősség (I-XXXI. cikkek)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állam </a:t>
            </a:r>
            <a:r>
              <a:rPr lang="hu-HU" altLang="hu-HU">
                <a:latin typeface="+mj-lt"/>
                <a:cs typeface="Times New Roman" panose="02020603050405020304" pitchFamily="18" charset="0"/>
              </a:rPr>
              <a:t>(1-56. </a:t>
            </a:r>
            <a:r>
              <a:rPr lang="hu-HU" altLang="hu-HU" dirty="0">
                <a:latin typeface="+mj-lt"/>
                <a:cs typeface="Times New Roman" panose="02020603050405020304" pitchFamily="18" charset="0"/>
              </a:rPr>
              <a:t>cikkek)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Záró és vegyes rendelkezések</a:t>
            </a:r>
          </a:p>
          <a:p>
            <a:pPr marL="342900" lvl="1" indent="-342900"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900" dirty="0"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Átmeneti Rendelkezések</a:t>
            </a:r>
          </a:p>
          <a:p>
            <a:pPr marL="342900" lvl="1" indent="-342900"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900" dirty="0"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Sarkalatos törvények</a:t>
            </a:r>
            <a:endParaRPr lang="hu-HU" dirty="0">
              <a:latin typeface="+mj-lt"/>
              <a:cs typeface="Times New Roman" panose="02020603050405020304" pitchFamily="18" charset="0"/>
            </a:endParaRP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endParaRPr lang="hu-HU" dirty="0"/>
          </a:p>
          <a:p>
            <a:pPr marL="0" indent="0"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422765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19288" y="1027984"/>
            <a:ext cx="8578850" cy="5583415"/>
          </a:xfrm>
        </p:spPr>
        <p:txBody>
          <a:bodyPr>
            <a:normAutofit fontScale="55000" lnSpcReduction="2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2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Alaptörvény módosításai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1100" b="1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defRPr/>
            </a:pPr>
            <a:r>
              <a:rPr lang="hu-HU" altLang="hu-HU" sz="2000" dirty="0">
                <a:latin typeface="+mj-lt"/>
                <a:cs typeface="Times New Roman" panose="02020603050405020304" pitchFamily="18" charset="0"/>
              </a:rPr>
              <a:t>Eddig összesen tizennégy módosítás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Első és második: Átmeneti Rendelkezésekkel összefüggésben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Harmadik: P) cikk kiegészítése és sarkalatos törvények körének bővítése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Negyedik: az ÁR egyes rendelkezéseinek beépülése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Ötödik: </a:t>
            </a:r>
            <a:r>
              <a:rPr lang="hu-HU" sz="1800" dirty="0">
                <a:latin typeface="+mj-lt"/>
                <a:cs typeface="Times New Roman" panose="02020603050405020304" pitchFamily="18" charset="0"/>
              </a:rPr>
              <a:t>nemzetközi, illetve európai kritikákra adott választ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Hatodik: a különleges jogrend esetei a </a:t>
            </a:r>
            <a:r>
              <a:rPr lang="hu-HU" altLang="hu-HU" sz="1800" dirty="0" err="1">
                <a:latin typeface="+mj-lt"/>
                <a:cs typeface="Times New Roman" panose="02020603050405020304" pitchFamily="18" charset="0"/>
              </a:rPr>
              <a:t>terrorveszélyhelyzettel</a:t>
            </a: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 bővülnek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sz="1800" dirty="0">
                <a:latin typeface="+mj-lt"/>
              </a:rPr>
              <a:t>Hetedik: nemzeti és alkotmányos önazonosságának és az ország keresztény kultúrájának védelme, az idegen népesség betelepítésének tilalma, a közigazgatási bíráskodás elkülönítése a rendes bíráskodástól és a Közigazgatási Felsőbíróság létrehozása és az otthon nyugalmának fokozott alkotmányos oltalmazása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Nyolcadik: a hetedik módosítás közigazgatási bíróságokra vonatkozó részeinek hatályon kívül helyezése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Kilencedik: közpénz fogalmának meghatározása, hagyományos nemi szerepek védelme, különleges jogrend novellája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1800" dirty="0">
                <a:latin typeface="+mj-lt"/>
                <a:cs typeface="Times New Roman" panose="02020603050405020304" pitchFamily="18" charset="0"/>
              </a:rPr>
              <a:t>Tizedik: veszélyhelyzet elrendelésének alapjainak kiegészítése a szomszédos országban fennálló fegyveres konfliktus, háborús helyzet vagy humanitárius katasztrófa eseteivel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sz="1800" dirty="0"/>
              <a:t>Tizenegyedik: a helyi önkormányzati és EP-választások azonos időpontban való megtartásának, valamint a „megye” helyett „vármegye” kifejezés bevezetése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sz="1800" dirty="0"/>
              <a:t>Tizenkettedik: a digitális állampolgársággal és a Magyar Honvédség hivatásos állományú tagjának jogviszonyával kapcsolatos alapjogi kérdések kormányrendeleti szabályozása, alkotmányos önazonosságot védő független szerv felállítása, honvédelem nemzeti üggyé nyilvánítása, választójogosultsági szabályok ú idegenrendészeti fogalmakhoz igazítása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sz="1800" dirty="0"/>
              <a:t>Tizenharmadik: az egyéni kegyelmezési jog ellenjegyzéshez kötöttségének megszüntetése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sz="1800" dirty="0"/>
              <a:t>Tizennegyedik: igazságügyi reform</a:t>
            </a:r>
          </a:p>
          <a:p>
            <a:pPr marL="640080" lvl="1">
              <a:lnSpc>
                <a:spcPct val="150000"/>
              </a:lnSpc>
              <a:buClr>
                <a:schemeClr val="tx1"/>
              </a:buClr>
              <a:defRPr/>
            </a:pPr>
            <a:endParaRPr lang="hu-HU" sz="17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1518693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4" y="1628801"/>
            <a:ext cx="8229600" cy="4784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Nemzeti Hitvallás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Preambulum-jelleg</a:t>
            </a:r>
          </a:p>
          <a:p>
            <a:pPr marL="457200" lvl="1" indent="-4572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b="1" i="1" dirty="0">
                <a:latin typeface="+mj-lt"/>
                <a:cs typeface="Times New Roman" panose="02020603050405020304" pitchFamily="18" charset="0"/>
              </a:rPr>
              <a:t>Szerkezete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Első rész: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magyar nemzet helye, szerepe Európában</a:t>
            </a: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Második rész: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az állam, a társadalom és az egyén viszonya</a:t>
            </a: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Harmadik rész: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magyar alkotmányosság folytonosságának tisztelete</a:t>
            </a: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Záró rész: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az alkotmányozó Alaptörvényről vallott nézetei</a:t>
            </a:r>
          </a:p>
          <a:p>
            <a:pPr marL="457200" lvl="1" indent="-4572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b="1" i="1" dirty="0">
                <a:latin typeface="+mj-lt"/>
                <a:cs typeface="Times New Roman" panose="02020603050405020304" pitchFamily="18" charset="0"/>
              </a:rPr>
              <a:t>Jelentősége</a:t>
            </a:r>
            <a:r>
              <a:rPr lang="hu-HU" altLang="hu-HU" dirty="0">
                <a:latin typeface="+mj-lt"/>
                <a:cs typeface="Times New Roman" panose="02020603050405020304" pitchFamily="18" charset="0"/>
              </a:rPr>
              <a:t> [Értelmezés vö. R) cikk!]</a:t>
            </a:r>
          </a:p>
          <a:p>
            <a:pPr marL="342900" lvl="1" indent="-342900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sz="32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323850"/>
            <a:ext cx="8229600" cy="93578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13303851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Alapvetés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b="1" dirty="0">
              <a:solidFill>
                <a:srgbClr val="000000"/>
              </a:solidFill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Alapvető rendelkezések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Alapértékek és alkotmányos alapelvek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Államcélok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Az Alaptörvényre és az egyéb jogszabályokra vonatkozó alapvető rendelkezések.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A)-U) cikk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dirty="0"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949822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alapjogok eredete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b="1" dirty="0">
              <a:solidFill>
                <a:srgbClr val="000000"/>
              </a:solidFill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Természetjogi felfogás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Moralista felfogás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Jogpozitivista felfogás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Nemzetközi jogból eredeztető felfogás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6935534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alapjogok csoportosítása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Generációk szerint 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Első: szabadságjogok, politikai részvételi jogok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Második: gazdasági, szociális és kulturális jogok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Harmadik: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válaszok a világ globális kihívásaira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Tárgyuk szerint </a:t>
            </a: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(alapjogi katalógus)</a:t>
            </a:r>
          </a:p>
          <a:p>
            <a:pPr marL="0" indent="0">
              <a:buNone/>
              <a:defRPr/>
            </a:pPr>
            <a:endParaRPr lang="hu-HU" altLang="hu-HU" dirty="0"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61687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doboz 2"/>
          <p:cNvSpPr txBox="1">
            <a:spLocks noChangeArrowheads="1"/>
          </p:cNvSpPr>
          <p:nvPr/>
        </p:nvSpPr>
        <p:spPr bwMode="auto">
          <a:xfrm>
            <a:off x="1524000" y="2348881"/>
            <a:ext cx="9144000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+mj-lt"/>
                <a:cs typeface="Times New Roman" pitchFamily="18" charset="0"/>
              </a:rPr>
              <a:t>Szerzők: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+mj-lt"/>
                <a:cs typeface="Times New Roman" pitchFamily="18" charset="0"/>
              </a:rPr>
              <a:t>1. fejezet: Dr. Hajas Barnabás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+mj-lt"/>
                <a:cs typeface="Times New Roman" pitchFamily="18" charset="0"/>
              </a:rPr>
              <a:t>2. fejezet: Dr. Takács Albert</a:t>
            </a:r>
          </a:p>
          <a:p>
            <a:pPr algn="ctr" eaLnBrk="1" hangingPunct="1">
              <a:lnSpc>
                <a:spcPct val="200000"/>
              </a:lnSpc>
              <a:spcBef>
                <a:spcPct val="0"/>
              </a:spcBef>
              <a:buFontTx/>
              <a:buNone/>
            </a:pPr>
            <a:r>
              <a:rPr lang="hu-HU" altLang="hu-HU" sz="2000" b="1" dirty="0">
                <a:latin typeface="+mj-lt"/>
                <a:cs typeface="Times New Roman" pitchFamily="18" charset="0"/>
              </a:rPr>
              <a:t>3-4. fejezet: Dr. Temesi István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hu-HU" altLang="hu-H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71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600201"/>
            <a:ext cx="8578850" cy="45259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alapjogok alanyai, kötelezettjei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000000"/>
              </a:solidFill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Alanya 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Főszabály: Bármely természetes személy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Egyes jogok alanya csak állampolgár lehet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jogi személyek és jogi személyiséggel nem rendelkező szervezetek számára azok a jogok, amelyeket nem csak személyesen lehet gyakorolni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gyermek mint az alapjogok speciális alanya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8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Címzettje</a:t>
            </a: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 az „állam”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8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Az állam feladata </a:t>
            </a: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az alapjogokkal kapcsolatban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b="1" dirty="0">
              <a:solidFill>
                <a:srgbClr val="FF0000"/>
              </a:solidFill>
              <a:latin typeface="+mj-lt"/>
            </a:endParaRPr>
          </a:p>
          <a:p>
            <a:pPr marL="0" indent="0">
              <a:buNone/>
              <a:defRPr/>
            </a:pPr>
            <a:endParaRPr lang="hu-HU" altLang="hu-HU" dirty="0">
              <a:latin typeface="+mj-lt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018913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objektív intézményvédelmi kötelezettség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b="1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Állami kötelezettségek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Alapvető jogok »tiszteletben tartása és védelme« 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Szabályozási kötelezettség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Anyagi támogatás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intézményes formák védelme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Alapjogvédelem rendszerének működtetése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1467939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5" y="1556793"/>
            <a:ext cx="8435975" cy="508793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Az alapjogok korlátozása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b="1" dirty="0">
              <a:solidFill>
                <a:srgbClr val="000000"/>
              </a:solidFill>
              <a:latin typeface="+mj-lt"/>
            </a:endParaRP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Formai követelmények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csak törvényben </a:t>
            </a:r>
            <a:r>
              <a:rPr lang="hu-HU" dirty="0"/>
              <a:t>(kivéve: egyedi digitális azonosító és MH hivatásos állományú tagjának jogviszonyával összefüggő alapjog-korlátozások) </a:t>
            </a: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előre meghatározott eljárás szerint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Korlátozhatatlan (abszolút) jogok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Tartalmi szempont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egy demokratikus társadalomban szükséges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alapjogok lényeges tartalmát nem korlátozza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>
                <a:latin typeface="+mj-lt"/>
                <a:cs typeface="Times New Roman" panose="02020603050405020304" pitchFamily="18" charset="0"/>
              </a:rPr>
              <a:t>Alapjogi tesztek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Általános (szükségesség/arányosság/alkalmasság)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Külön-mércék (tulajdon, diszkrimináció esetén)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875445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812713" y="1556792"/>
            <a:ext cx="8856662" cy="4895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sz="2400" b="1" dirty="0">
                <a:solidFill>
                  <a:srgbClr val="000000"/>
                </a:solidFill>
              </a:rPr>
              <a:t>Az élethez és az emberi méltósághoz való jog</a:t>
            </a:r>
            <a:endParaRPr lang="hu-HU" altLang="hu-HU" sz="2400" b="1" dirty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1000" b="1" dirty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Egységet alkotó, oszthatatlan és korlátozhatatlan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Az emberi méltósághoz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az emberi lét egészét védő (abszolút)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 személyiség fejlődését védő (relatív)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az általános személyiségi jog és összetevői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Abszolút tilalmak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Élethez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Halálbüntetés tilalma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Eutanázia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Magzati élet védelme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4685605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19536" y="1342146"/>
            <a:ext cx="8229600" cy="518319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000" b="1" dirty="0">
                <a:solidFill>
                  <a:srgbClr val="000000"/>
                </a:solidFill>
              </a:rPr>
              <a:t>Házasság és család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b="1" dirty="0">
              <a:solidFill>
                <a:srgbClr val="000000"/>
              </a:solidFill>
            </a:endParaRPr>
          </a:p>
          <a:p>
            <a:pPr>
              <a:buClr>
                <a:schemeClr val="tx1"/>
              </a:buClr>
              <a:defRPr/>
            </a:pPr>
            <a:r>
              <a:rPr lang="hu-HU" altLang="hu-HU" sz="2000" b="1" i="1" dirty="0"/>
              <a:t>Házasság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Életközösség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Két személy között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Különnemű személyek között (Alaptörvény L) cikk alapján) 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Más életközösségi formák állami elismerése</a:t>
            </a:r>
          </a:p>
          <a:p>
            <a:pPr>
              <a:buClr>
                <a:schemeClr val="tx1"/>
              </a:buClr>
              <a:defRPr/>
            </a:pPr>
            <a:endParaRPr lang="hu-HU" altLang="hu-HU" sz="900" dirty="0"/>
          </a:p>
          <a:p>
            <a:pPr>
              <a:buClr>
                <a:schemeClr val="tx1"/>
              </a:buClr>
              <a:defRPr/>
            </a:pPr>
            <a:r>
              <a:rPr lang="hu-HU" altLang="hu-HU" sz="2000" b="1" i="1" dirty="0"/>
              <a:t>Család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„Nemzet fennmaradásának alapja”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Családi kapcsolat alapja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Hagyományos nemi szerepek:</a:t>
            </a:r>
          </a:p>
          <a:p>
            <a:pPr marL="1097280" lvl="2" indent="-342900">
              <a:buClr>
                <a:schemeClr val="tx1"/>
              </a:buClr>
              <a:defRPr/>
            </a:pPr>
            <a:r>
              <a:rPr lang="hu-HU" altLang="hu-HU" sz="1800" dirty="0"/>
              <a:t>„Az anya nő, az apa férfi.”</a:t>
            </a:r>
          </a:p>
          <a:p>
            <a:pPr marL="1097280" lvl="2" indent="-342900">
              <a:buClr>
                <a:schemeClr val="tx1"/>
              </a:buClr>
              <a:defRPr/>
            </a:pPr>
            <a:r>
              <a:rPr lang="hu-HU" altLang="hu-HU" sz="1800" dirty="0"/>
              <a:t>Gyermekek születési nemük szerinti önazonossághoz való joga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sz="2000" dirty="0"/>
              <a:t>Tartási kötelezettség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1128037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5" y="1600201"/>
            <a:ext cx="8425631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A diszkrimináció tilalma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Törvény előtti egyenlőség és a hátrányos megkülönböztetés tilalma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Pozitív és negatív diszkrimináció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A diszkrimináció-tilalom szerepe a jogrendszerben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Esélyegyenlőség és diszkrimináció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4076014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4" y="1628800"/>
            <a:ext cx="8229600" cy="48245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000" b="1" dirty="0"/>
              <a:t>A vallásszabadság és a lelkiismeret szabadsága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0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Mint egyéni jog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A vallásszabadság közösségi oldala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Pozitív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Negatív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Állam és a vallási közösségek viszonya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000" dirty="0"/>
              <a:t>Vallási közösségek típusai</a:t>
            </a: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sz="2000" b="1" dirty="0"/>
          </a:p>
          <a:p>
            <a:pPr marL="0" indent="0">
              <a:buNone/>
              <a:defRPr/>
            </a:pPr>
            <a:r>
              <a:rPr lang="hu-HU" sz="2000" dirty="0"/>
              <a:t>„Magyarország alkotmányos önazonosságának és keresztény kultúrájának védelme az állam minden szervének kötelessége.” – R) cikk (4) bekezdés</a:t>
            </a:r>
          </a:p>
          <a:p>
            <a:pPr marL="0" indent="0">
              <a:buNone/>
              <a:defRPr/>
            </a:pPr>
            <a:r>
              <a:rPr lang="hu-HU" sz="2000" dirty="0"/>
              <a:t>„Magyarország […]biztosítja a hazánk alkotmányos önazonosságán és keresztény kultúráján alapuló értékrend szerinti nevelést.” – XVI. cikk (1)</a:t>
            </a:r>
          </a:p>
          <a:p>
            <a:pPr marL="0" indent="0">
              <a:buNone/>
              <a:defRPr/>
            </a:pPr>
            <a:endParaRPr lang="hu-HU" sz="2400" dirty="0"/>
          </a:p>
          <a:p>
            <a:pPr marL="0" indent="0">
              <a:buNone/>
              <a:defRPr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162294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600201"/>
            <a:ext cx="8578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A véleménynyilvánítás és a sajtó szabadsága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10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Véleménynyilvánítási szabadság jellemzői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Kommunikációs jogok „anyajoga”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Az Alaptörvény a véleményt annak érték- és igazságtartalmára tekintet nélkül védi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Külső korlátok </a:t>
            </a:r>
            <a:r>
              <a:rPr lang="hu-HU" dirty="0"/>
              <a:t>(pl. becsület, emberi méltóság)</a:t>
            </a:r>
          </a:p>
          <a:p>
            <a:pPr marL="342900" lvl="1" indent="-342900">
              <a:buClr>
                <a:schemeClr val="tx1"/>
              </a:buClr>
              <a:defRPr/>
            </a:pPr>
            <a:endParaRPr lang="hu-HU" sz="1000" dirty="0"/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b="1" i="1" dirty="0"/>
              <a:t>Médiaszabályozás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Alkotmányos médiajog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Sajtószabadság az Alaptörvényben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endParaRPr lang="hu-HU" dirty="0"/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dirty="0"/>
          </a:p>
          <a:p>
            <a:pPr marL="0" indent="0">
              <a:buNone/>
              <a:defRPr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42733330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54214" y="1556793"/>
            <a:ext cx="8462267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Gyülekezési jog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Helye az alapjogi rendszerben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Részjogosultságai (szervezés/vezetés/részvétel)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altLang="hu-HU" dirty="0"/>
              <a:t>Bejelentés és be nem jelentett rendezvények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altLang="hu-HU" dirty="0"/>
              <a:t>Gyűlés fogalma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altLang="hu-HU" dirty="0"/>
              <a:t>Békés jelleg</a:t>
            </a:r>
          </a:p>
          <a:p>
            <a:pPr marL="342900" lvl="1" indent="-342900">
              <a:buClr>
                <a:schemeClr val="tx1"/>
              </a:buClr>
              <a:defRPr/>
            </a:pPr>
            <a:r>
              <a:rPr lang="hu-HU" altLang="hu-HU" dirty="0"/>
              <a:t>Megtagadási, feloszlatási okok</a:t>
            </a:r>
          </a:p>
          <a:p>
            <a:pPr marL="342900" lvl="1" indent="-342900">
              <a:buClr>
                <a:schemeClr val="tx1"/>
              </a:buClr>
              <a:defRPr/>
            </a:pPr>
            <a:endParaRPr lang="hu-HU" altLang="hu-HU" dirty="0"/>
          </a:p>
          <a:p>
            <a:pPr marL="0" lvl="1" indent="0">
              <a:buClr>
                <a:schemeClr val="tx1"/>
              </a:buClr>
              <a:buNone/>
              <a:defRPr/>
            </a:pPr>
            <a:r>
              <a:rPr lang="hu-HU" dirty="0"/>
              <a:t>külső korlátok (pl. becsület, emberi méltóság, magán- és családi élet, valamint az otthon)</a:t>
            </a:r>
          </a:p>
          <a:p>
            <a:pPr marL="0" lvl="1" indent="0">
              <a:buClr>
                <a:schemeClr val="tx1"/>
              </a:buClr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40143574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hu-HU" altLang="hu-HU" sz="2400" b="1" dirty="0"/>
              <a:t>Az egyesülési (és szervezkedési) jog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hu-HU" altLang="hu-HU" sz="2400" b="1" dirty="0"/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/>
              <a:t>Helye az alapjogi rendszerben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/>
              <a:t>Részjogosultságai (létrehozás/csatlakozás/ működtetés/cél megválasztása/részvétel)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/>
              <a:t>Tilalmak</a:t>
            </a:r>
          </a:p>
          <a:p>
            <a:pPr eaLnBrk="1" hangingPunct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u-HU" altLang="hu-HU" sz="2400" dirty="0"/>
              <a:t>Kötelező kamarai tagság kérdése</a:t>
            </a:r>
          </a:p>
          <a:p>
            <a:pPr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143291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1524001" y="2636912"/>
            <a:ext cx="9144000" cy="165092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1. fejezet</a:t>
            </a: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b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4000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cs typeface="Times New Roman" panose="02020603050405020304" pitchFamily="18" charset="0"/>
              </a:rPr>
              <a:t>Magyarország alkotmányos berendezkedése 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63124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4" y="1628801"/>
            <a:ext cx="8568506" cy="44973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Információs önrendelkezés és információszabadság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900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A személyes adatok védelme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Alapelvek (célhoz kötöttség, adatminimalizálás, adatminőség, adatbiztonság, jogszerűség-átláthatóság, elszámoltathatóság)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Tájékoztatás az adatkezelésről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A közérdekű adatok megismeréséhez és terjesztéséhez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Közérdekű adat, közérdekből nyilvános adat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Adatigénylés és teljesítése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Nemzeti Adatvédelmi és Információszabadság Hatóság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 GDPR szerinti felügyeleti hatósági feladat- és hatáskörök címzettje is</a:t>
            </a:r>
          </a:p>
          <a:p>
            <a:pPr>
              <a:buClr>
                <a:schemeClr val="tx1"/>
              </a:buClr>
              <a:defRPr/>
            </a:pPr>
            <a:endParaRPr lang="hu-HU" altLang="hu-HU" sz="2400" b="1" i="1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0602849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19535" y="1484784"/>
            <a:ext cx="8089437" cy="511256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Eljárási jogok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Megfelelő ügyintézéshez való jog (XXIV. Cikk)</a:t>
            </a:r>
          </a:p>
          <a:p>
            <a:pPr>
              <a:buClr>
                <a:schemeClr val="tx1"/>
              </a:buClr>
              <a:defRPr/>
            </a:pPr>
            <a:endParaRPr lang="hu-HU" altLang="hu-HU" sz="800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„Fair </a:t>
            </a:r>
            <a:r>
              <a:rPr lang="hu-HU" altLang="hu-HU" sz="2400" b="1" i="1" dirty="0" err="1"/>
              <a:t>trial</a:t>
            </a:r>
            <a:r>
              <a:rPr lang="hu-HU" altLang="hu-HU" sz="2400" b="1" i="1" dirty="0"/>
              <a:t>”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Bírói út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Tárgyalás, nyilvános határozathozatal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Ésszerű határidő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Büntető eljárásjogi garanciák (ártatlanság vélelme, </a:t>
            </a:r>
            <a:r>
              <a:rPr lang="hu-HU" altLang="hu-HU" dirty="0" err="1"/>
              <a:t>nullum</a:t>
            </a:r>
            <a:r>
              <a:rPr lang="hu-HU" altLang="hu-HU" dirty="0"/>
              <a:t> </a:t>
            </a:r>
            <a:r>
              <a:rPr lang="hu-HU" altLang="hu-HU" dirty="0" err="1"/>
              <a:t>crimen</a:t>
            </a:r>
            <a:r>
              <a:rPr lang="hu-HU" altLang="hu-HU" dirty="0"/>
              <a:t>, nulla </a:t>
            </a:r>
            <a:r>
              <a:rPr lang="hu-HU" altLang="hu-HU" dirty="0" err="1"/>
              <a:t>poena</a:t>
            </a:r>
            <a:r>
              <a:rPr lang="hu-HU" altLang="hu-HU" dirty="0"/>
              <a:t> sine lege, védelemhez való jog, ne </a:t>
            </a:r>
            <a:r>
              <a:rPr lang="hu-HU" altLang="hu-HU" dirty="0" err="1"/>
              <a:t>bis</a:t>
            </a:r>
            <a:r>
              <a:rPr lang="hu-HU" altLang="hu-HU" dirty="0"/>
              <a:t> in </a:t>
            </a:r>
            <a:r>
              <a:rPr lang="hu-HU" altLang="hu-HU" dirty="0" err="1"/>
              <a:t>idem</a:t>
            </a:r>
            <a:r>
              <a:rPr lang="hu-HU" altLang="hu-HU" dirty="0"/>
              <a:t>)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Jogorvoslathoz való jog</a:t>
            </a:r>
          </a:p>
          <a:p>
            <a:pPr>
              <a:buClr>
                <a:schemeClr val="tx1"/>
              </a:buClr>
              <a:defRPr/>
            </a:pPr>
            <a:endParaRPr lang="hu-HU" altLang="hu-HU" sz="800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b="1" i="1" dirty="0"/>
              <a:t>Tisztességes eljáráshoz való jog abszolút jog</a:t>
            </a:r>
          </a:p>
          <a:p>
            <a:pPr marL="0" indent="0">
              <a:buNone/>
              <a:defRPr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5346021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600201"/>
            <a:ext cx="857885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Tulajdonhoz való jog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/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Alkotmányjogi tulajdonfogalom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A cselekvési szabadság alapja</a:t>
            </a:r>
          </a:p>
          <a:p>
            <a:pPr>
              <a:buClr>
                <a:schemeClr val="tx1"/>
              </a:buClr>
              <a:defRPr/>
            </a:pPr>
            <a:r>
              <a:rPr lang="hu-HU" altLang="hu-HU" sz="2400" dirty="0"/>
              <a:t>Mércék a tulajdonba való beavatkozással kapcsolatban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altLang="hu-HU" sz="2400" b="1" dirty="0"/>
          </a:p>
          <a:p>
            <a:pPr marL="0" indent="0">
              <a:buNone/>
              <a:defRPr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0045876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882776" y="1556792"/>
            <a:ext cx="8785225" cy="49387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A szociális jogok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1000" b="1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pt-BR" altLang="hu-HU" sz="2400" b="1" i="1" dirty="0"/>
              <a:t>A szociális jogokról általában</a:t>
            </a:r>
            <a:endParaRPr lang="hu-HU" altLang="hu-HU" sz="2400" b="1" i="1" dirty="0"/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Kell-e alkotmányos szabály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Állam gazdasági teljesítőképessége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10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Az egyes jogok és jellemzőik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Munkához, foglalkozás szabad megválasztásához és a vállalkozáshoz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Pihenéshez, szabadidőhöz és a rendszeres fizetett szabadsághoz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Egészséghez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Szociális biztonsághoz való jog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altLang="hu-HU" dirty="0"/>
              <a:t>Művelődéshez való jog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8125970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19536" y="1556793"/>
            <a:ext cx="8856662" cy="50879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/>
              <a:t>Az egészséges környezethez való jog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Önállósult és önmagában vett intézményvédelem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Megjelenése az Alaptörvényben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/>
              <a:t>Nemzeti hitvallásban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/>
              <a:t>P) cikk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/>
              <a:t>XXI. cikk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Visszalépés tilalma a védelmi szintben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8687057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19536" y="1556792"/>
            <a:ext cx="8856662" cy="48958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sz="2400" b="1" dirty="0"/>
              <a:t>Az alapvető kötelességek</a:t>
            </a:r>
            <a:endParaRPr lang="hu-HU" altLang="hu-HU" sz="2400" b="1" dirty="0"/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b="1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A jogszabályok megtartásának kötelezettsége (R) cikk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Közteherviselés (XXX. Cikk)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/>
              <a:t>Közbefizetések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/>
              <a:t>Arányosság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/>
              <a:t>Adóztatás alkotmányossága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Honvédelmi kötelezettség (XXXI. Cikk)</a:t>
            </a:r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endParaRPr lang="hu-HU" altLang="hu-HU" sz="2400" dirty="0"/>
          </a:p>
          <a:p>
            <a:pPr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sz="2400" b="1" i="1" dirty="0"/>
              <a:t>Tankötelezettség (XI. cikk) 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877843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154559"/>
          </a:xfrm>
        </p:spPr>
        <p:txBody>
          <a:bodyPr/>
          <a:lstStyle/>
          <a:p>
            <a:pPr>
              <a:defRPr/>
            </a:pPr>
            <a:r>
              <a:rPr lang="hu-HU" altLang="hu-HU" sz="4000" dirty="0">
                <a:solidFill>
                  <a:srgbClr val="C00000"/>
                </a:solidFill>
                <a:cs typeface="Times New Roman" panose="02020603050405020304" pitchFamily="18" charset="0"/>
              </a:rPr>
              <a:t>2. fejezet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2209800" y="3140968"/>
            <a:ext cx="7089520" cy="17526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u-HU" altLang="hu-HU" sz="4000" b="1" dirty="0">
                <a:solidFill>
                  <a:srgbClr val="C00000"/>
                </a:solidFill>
                <a:ea typeface="+mj-ea"/>
                <a:cs typeface="Times New Roman" panose="02020603050405020304" pitchFamily="18" charset="0"/>
              </a:rPr>
              <a:t>Az állami szervek rendszere</a:t>
            </a:r>
          </a:p>
        </p:txBody>
      </p:sp>
    </p:spTree>
    <p:extLst>
      <p:ext uri="{BB962C8B-B14F-4D97-AF65-F5344CB8AC3E}">
        <p14:creationId xmlns:p14="http://schemas.microsoft.com/office/powerpoint/2010/main" val="12092573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Az állam helye az Alaptörvényben </a:t>
            </a:r>
            <a:br>
              <a:rPr 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</a:br>
            <a:r>
              <a:rPr lang="hu-HU" sz="3200" dirty="0">
                <a:solidFill>
                  <a:srgbClr val="C00000"/>
                </a:solidFill>
                <a:cs typeface="Times New Roman" panose="02020603050405020304" pitchFamily="18" charset="0"/>
              </a:rPr>
              <a:t>és az állam alkotmányos értékei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847529" y="1412776"/>
            <a:ext cx="8569325" cy="4525962"/>
          </a:xfrm>
        </p:spPr>
        <p:txBody>
          <a:bodyPr rtlCol="0">
            <a:normAutofit/>
          </a:bodyPr>
          <a:lstStyle/>
          <a:p>
            <a:pPr marL="114300" indent="0">
              <a:buNone/>
              <a:defRPr/>
            </a:pPr>
            <a:endParaRPr lang="hu-HU" dirty="0"/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Az Alaptörvény III. része az államról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Nemzeti Hitvallás és az Alapvetés államot érintő tételei 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Szolgáló állam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Demokratikus jogállam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Hatalommegosztás</a:t>
            </a:r>
          </a:p>
        </p:txBody>
      </p:sp>
    </p:spTree>
    <p:extLst>
      <p:ext uri="{BB962C8B-B14F-4D97-AF65-F5344CB8AC3E}">
        <p14:creationId xmlns:p14="http://schemas.microsoft.com/office/powerpoint/2010/main" val="17485790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6" y="248194"/>
            <a:ext cx="8446318" cy="105917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dirty="0">
                <a:solidFill>
                  <a:srgbClr val="C00000"/>
                </a:solidFill>
              </a:rPr>
              <a:t>Az Országgyűlés általános jellemzői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74826" y="1557338"/>
            <a:ext cx="8569325" cy="4525962"/>
          </a:xfrm>
        </p:spPr>
        <p:txBody>
          <a:bodyPr rtlCol="0">
            <a:normAutofit/>
          </a:bodyPr>
          <a:lstStyle/>
          <a:p>
            <a:pPr marL="571500" indent="-457200">
              <a:defRPr/>
            </a:pPr>
            <a:endParaRPr lang="hu-HU" sz="2400" dirty="0"/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Törvényhozó országgyűlés (</a:t>
            </a:r>
            <a:r>
              <a:rPr lang="hu-HU" sz="2400" dirty="0" err="1"/>
              <a:t>parlamentum</a:t>
            </a:r>
            <a:r>
              <a:rPr lang="hu-HU" sz="2400" dirty="0"/>
              <a:t> </a:t>
            </a:r>
            <a:r>
              <a:rPr lang="hu-HU" sz="2400" dirty="0" err="1"/>
              <a:t>generale</a:t>
            </a:r>
            <a:r>
              <a:rPr lang="hu-HU" sz="2400" dirty="0"/>
              <a:t>)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Két kamara – egy kamara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Parlamentarizmus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Legfőbb népképviseleti szerv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endParaRPr lang="hu-HU" sz="2400" dirty="0"/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Házszabályi rendelkezések – törvényi és határozati formában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13849404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248193"/>
            <a:ext cx="8229600" cy="123659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funkciói,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feladat- és hatáskörei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484784"/>
            <a:ext cx="8229600" cy="4525962"/>
          </a:xfrm>
        </p:spPr>
        <p:txBody>
          <a:bodyPr rtlCol="0">
            <a:no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400" b="1" i="1" dirty="0"/>
              <a:t>Fő funkciók: 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sz="2400" dirty="0"/>
              <a:t>     –  </a:t>
            </a:r>
            <a:r>
              <a:rPr lang="hu-HU" sz="2200" dirty="0"/>
              <a:t>törvényhozás 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sz="2200" dirty="0"/>
              <a:t>      –  ellenőrzés </a:t>
            </a:r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sz="2200" dirty="0"/>
              <a:t>      –  szervezeti, személyi döntések meghozatala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400" b="1" i="1" dirty="0"/>
              <a:t>Feladat- és hatáskörök: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alkotmányozás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törvényalkotás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költségvetés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nemzetközi szerződések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közjogi tisztségviselők megválasztása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miniszterelnök megválasztása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200" dirty="0"/>
              <a:t>bizalom megadása és megvonása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3734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752600"/>
            <a:ext cx="8229600" cy="4504509"/>
          </a:xfrm>
        </p:spPr>
        <p:txBody>
          <a:bodyPr rtlCol="0">
            <a:noAutofit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Az ország alaptörvénye</a:t>
            </a:r>
          </a:p>
          <a:p>
            <a:pPr>
              <a:lnSpc>
                <a:spcPct val="80000"/>
              </a:lnSpc>
              <a:buNone/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Formai szempontból: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sajátos eljárási rendben alkotják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a jogforrási rendszer csúcsán helyezkedik el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hu-HU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sz="2400" b="1" dirty="0">
                <a:latin typeface="+mj-lt"/>
                <a:cs typeface="Times New Roman" panose="02020603050405020304" pitchFamily="18" charset="0"/>
              </a:rPr>
              <a:t>Tartalmi szempontból: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az állam legfontosabb szerveire vonatkozó legfontosabb szabályok,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biztosítja az államszervezet legitimációját, 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az alkotmányosság elvei</a:t>
            </a:r>
          </a:p>
          <a:p>
            <a:pPr marL="697230" lvl="1" indent="-342900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dirty="0">
                <a:latin typeface="+mj-lt"/>
                <a:cs typeface="Times New Roman" panose="02020603050405020304" pitchFamily="18" charset="0"/>
              </a:rPr>
              <a:t>Politikai tartalom</a:t>
            </a:r>
          </a:p>
        </p:txBody>
      </p:sp>
    </p:spTree>
    <p:extLst>
      <p:ext uri="{BB962C8B-B14F-4D97-AF65-F5344CB8AC3E}">
        <p14:creationId xmlns:p14="http://schemas.microsoft.com/office/powerpoint/2010/main" val="37275115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ím 1"/>
          <p:cNvSpPr>
            <a:spLocks noGrp="1"/>
          </p:cNvSpPr>
          <p:nvPr>
            <p:ph type="title"/>
          </p:nvPr>
        </p:nvSpPr>
        <p:spPr>
          <a:xfrm>
            <a:off x="1991544" y="248193"/>
            <a:ext cx="8229600" cy="1352007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Az Országgyűlés funkciói,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feladat- és hatáskörei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75520" y="1600200"/>
            <a:ext cx="8712968" cy="499715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alaptörvény-ellenesen működő képviselő-testület feloszlatása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dönt a hadiállapotról és a békekötésről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különleges jogrend bevezetése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dönt katonai műveletekben való részvételről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közkegyelmet gyakorol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országos népszavazást rendelhet el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köztársasági elnök felelősségre vonási eljárásának megindítása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területszervezés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minisztériumok felsorolása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állami intézmények vezetőinek megválasztása</a:t>
            </a:r>
          </a:p>
          <a:p>
            <a:pPr lvl="1">
              <a:lnSpc>
                <a:spcPct val="80000"/>
              </a:lnSpc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2600" dirty="0">
                <a:solidFill>
                  <a:prstClr val="black"/>
                </a:solidFill>
              </a:rPr>
              <a:t>állásfoglalás európai uniós ügyekben</a:t>
            </a:r>
          </a:p>
          <a:p>
            <a:pPr eaLnBrk="1" hangingPunct="1">
              <a:buFont typeface="Arial" charset="0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41941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megbízatása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135188" y="1557338"/>
            <a:ext cx="8229600" cy="4525962"/>
          </a:xfrm>
        </p:spPr>
        <p:txBody>
          <a:bodyPr rtlCol="0">
            <a:normAutofit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b="1" i="1" dirty="0"/>
              <a:t>Megbízatás kezdete: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Alakuló üléssel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b="1" i="1" dirty="0"/>
              <a:t>Megbízatás megszűnése:</a:t>
            </a:r>
          </a:p>
          <a:p>
            <a:pPr marL="697230" lvl="1" indent="-342900">
              <a:buClr>
                <a:schemeClr val="tx1"/>
              </a:buClr>
              <a:defRPr/>
            </a:pPr>
            <a:r>
              <a:rPr lang="hu-HU" dirty="0"/>
              <a:t>Új (következő) Országgyűlés alakuló ülésével</a:t>
            </a:r>
          </a:p>
          <a:p>
            <a:pPr marL="697230" lvl="1" indent="-342900">
              <a:buClr>
                <a:schemeClr val="tx1"/>
              </a:buClr>
              <a:defRPr/>
            </a:pPr>
            <a:endParaRPr lang="hu-HU" dirty="0"/>
          </a:p>
          <a:p>
            <a:pPr marL="297180">
              <a:buClr>
                <a:schemeClr val="tx1"/>
              </a:buClr>
              <a:defRPr/>
            </a:pPr>
            <a:r>
              <a:rPr lang="hu-HU" sz="2400" b="1" i="1" dirty="0"/>
              <a:t>Választások kiírásának okai:</a:t>
            </a:r>
          </a:p>
          <a:p>
            <a:pPr marL="697230" lvl="1">
              <a:buClr>
                <a:schemeClr val="tx1"/>
              </a:buClr>
              <a:defRPr/>
            </a:pPr>
            <a:r>
              <a:rPr lang="hu-HU" dirty="0"/>
              <a:t>A kb. négyéves megbízatási idő letelte</a:t>
            </a:r>
          </a:p>
          <a:p>
            <a:pPr marL="697230" lvl="1">
              <a:buClr>
                <a:schemeClr val="tx1"/>
              </a:buClr>
              <a:defRPr/>
            </a:pPr>
            <a:r>
              <a:rPr lang="hu-HU" dirty="0"/>
              <a:t>Feloszlás (OGY saját döntése)</a:t>
            </a:r>
          </a:p>
          <a:p>
            <a:pPr marL="697230" lvl="1">
              <a:buClr>
                <a:schemeClr val="tx1"/>
              </a:buClr>
              <a:defRPr/>
            </a:pPr>
            <a:r>
              <a:rPr lang="hu-HU" dirty="0"/>
              <a:t>Feloszlatása (köztársasági elnök által)</a:t>
            </a:r>
          </a:p>
        </p:txBody>
      </p:sp>
    </p:spTree>
    <p:extLst>
      <p:ext uri="{BB962C8B-B14F-4D97-AF65-F5344CB8AC3E}">
        <p14:creationId xmlns:p14="http://schemas.microsoft.com/office/powerpoint/2010/main" val="12447814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326570"/>
            <a:ext cx="8229600" cy="109728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Országgyűlési képviselők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jogállása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1789758" y="1245635"/>
            <a:ext cx="8208912" cy="5112568"/>
          </a:xfrm>
        </p:spPr>
        <p:txBody>
          <a:bodyPr rtlCol="0">
            <a:normAutofit fontScale="25000" lnSpcReduction="20000"/>
          </a:bodyPr>
          <a:lstStyle/>
          <a:p>
            <a:pPr>
              <a:defRPr/>
            </a:pPr>
            <a:endParaRPr lang="hu-HU" sz="2000" dirty="0"/>
          </a:p>
          <a:p>
            <a:pPr marL="538163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8000" b="1" i="1" dirty="0"/>
              <a:t>Egyenlő jogok (mandátum egyenlősége)</a:t>
            </a:r>
          </a:p>
          <a:p>
            <a:pPr marL="538163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8000" b="1" i="1" dirty="0"/>
              <a:t>Függetlenség (szabad mandátum elve)</a:t>
            </a:r>
          </a:p>
          <a:p>
            <a:pPr marL="938213" lvl="1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8000" b="1" dirty="0"/>
              <a:t>Tartalma:</a:t>
            </a:r>
          </a:p>
          <a:p>
            <a:pPr marL="1338263" lvl="2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7200" b="1" i="1" dirty="0"/>
              <a:t>Visszahívhatatlanság</a:t>
            </a:r>
          </a:p>
          <a:p>
            <a:pPr marL="1338263" lvl="2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7200" b="1" i="1" dirty="0"/>
              <a:t>Utasíthatatlanság</a:t>
            </a:r>
          </a:p>
          <a:p>
            <a:pPr marL="938213" lvl="1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8000" b="1" dirty="0"/>
              <a:t>Biztosítékai</a:t>
            </a:r>
          </a:p>
          <a:p>
            <a:pPr marL="1338263" lvl="2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7200" b="1" i="1" dirty="0"/>
              <a:t>Mentelmi jog</a:t>
            </a:r>
          </a:p>
          <a:p>
            <a:pPr marL="1912938" lvl="4" indent="-342900">
              <a:spcBef>
                <a:spcPts val="12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7200" dirty="0"/>
              <a:t>felelősség-mentesség (</a:t>
            </a:r>
            <a:r>
              <a:rPr lang="hu-HU" sz="7200" dirty="0" err="1"/>
              <a:t>immunitas</a:t>
            </a:r>
            <a:r>
              <a:rPr lang="hu-HU" sz="7200" dirty="0"/>
              <a:t>)</a:t>
            </a:r>
          </a:p>
          <a:p>
            <a:pPr marL="1912938" lvl="4" indent="-342900">
              <a:spcBef>
                <a:spcPts val="12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7200" dirty="0"/>
              <a:t>sérthetetlenség (</a:t>
            </a:r>
            <a:r>
              <a:rPr lang="hu-HU" sz="7200" dirty="0" err="1"/>
              <a:t>inviolabilitas</a:t>
            </a:r>
            <a:r>
              <a:rPr lang="hu-HU" sz="7200" dirty="0"/>
              <a:t>)</a:t>
            </a:r>
          </a:p>
          <a:p>
            <a:pPr marL="1338263" lvl="2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7200" b="1" i="1" dirty="0"/>
              <a:t>Összeférhetetlenség</a:t>
            </a:r>
          </a:p>
          <a:p>
            <a:pPr marL="1912938" lvl="4" indent="-342900">
              <a:spcBef>
                <a:spcPts val="12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7200" dirty="0"/>
              <a:t>Típusai: hivatali – gazdasági – méltatlansági</a:t>
            </a:r>
          </a:p>
          <a:p>
            <a:pPr marL="1912938" lvl="4" indent="-342900">
              <a:spcBef>
                <a:spcPts val="12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sz="7200" dirty="0"/>
              <a:t>Ellenőrzés: vagyonnyilatkozattételi kötelezettség</a:t>
            </a:r>
          </a:p>
          <a:p>
            <a:pPr marL="1338263" lvl="2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7200" b="1" i="1" dirty="0"/>
              <a:t>Javadalmazás</a:t>
            </a:r>
          </a:p>
          <a:p>
            <a:pPr marL="538163" lvl="1" indent="-427038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sz="8000" b="1" i="1" dirty="0"/>
              <a:t>Szószólók jogállása</a:t>
            </a:r>
          </a:p>
          <a:p>
            <a:pPr lvl="1"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hu-HU" sz="8000" b="1" dirty="0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hu-HU" dirty="0"/>
          </a:p>
          <a:p>
            <a:pPr>
              <a:buClr>
                <a:schemeClr val="tx1"/>
              </a:buClr>
              <a:buNone/>
              <a:defRPr/>
            </a:pPr>
            <a:r>
              <a:rPr lang="hu-HU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753329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szervezete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981201" y="1600201"/>
            <a:ext cx="8507413" cy="4525963"/>
          </a:xfrm>
        </p:spPr>
        <p:txBody>
          <a:bodyPr numCol="2" rtlCol="0">
            <a:noAutofit/>
          </a:bodyPr>
          <a:lstStyle/>
          <a:p>
            <a:pPr>
              <a:buClr>
                <a:schemeClr val="tx1"/>
              </a:buClr>
              <a:defRPr/>
            </a:pPr>
            <a:r>
              <a:rPr lang="hu-HU" sz="2400" b="1" i="1" dirty="0"/>
              <a:t>Plénum</a:t>
            </a:r>
          </a:p>
          <a:p>
            <a:pPr>
              <a:buClr>
                <a:schemeClr val="tx1"/>
              </a:buClr>
              <a:defRPr/>
            </a:pPr>
            <a:endParaRPr lang="hu-HU" sz="1000" dirty="0"/>
          </a:p>
          <a:p>
            <a:pPr>
              <a:buClr>
                <a:schemeClr val="tx1"/>
              </a:buClr>
              <a:defRPr/>
            </a:pPr>
            <a:r>
              <a:rPr lang="hu-HU" sz="2400" b="1" i="1" dirty="0"/>
              <a:t>Tisztségviselők</a:t>
            </a:r>
          </a:p>
          <a:p>
            <a:pPr lvl="1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házelnök</a:t>
            </a:r>
          </a:p>
          <a:p>
            <a:pPr lvl="1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alelnökök</a:t>
            </a:r>
          </a:p>
          <a:p>
            <a:pPr lvl="1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jegyzők</a:t>
            </a:r>
          </a:p>
          <a:p>
            <a:pPr lvl="1"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háznagy</a:t>
            </a:r>
          </a:p>
          <a:p>
            <a:pPr>
              <a:buClr>
                <a:prstClr val="black"/>
              </a:buClr>
              <a:defRPr/>
            </a:pPr>
            <a:endParaRPr lang="hu-HU" sz="900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Házbizottság</a:t>
            </a:r>
          </a:p>
          <a:p>
            <a:pPr>
              <a:buClr>
                <a:prstClr val="black"/>
              </a:buClr>
              <a:defRPr/>
            </a:pPr>
            <a:endParaRPr lang="hu-HU" sz="900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Bizottságok</a:t>
            </a:r>
          </a:p>
          <a:p>
            <a:pPr>
              <a:buClr>
                <a:prstClr val="black"/>
              </a:buClr>
              <a:defRPr/>
            </a:pPr>
            <a:endParaRPr lang="hu-HU" sz="2400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Képviselőcsoportok</a:t>
            </a:r>
          </a:p>
          <a:p>
            <a:pPr>
              <a:buClr>
                <a:prstClr val="black"/>
              </a:buClr>
              <a:defRPr/>
            </a:pPr>
            <a:endParaRPr lang="hu-HU" sz="900" b="1" i="1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Hivatali és segítő szervek</a:t>
            </a:r>
          </a:p>
          <a:p>
            <a:pPr>
              <a:buClr>
                <a:prstClr val="black"/>
              </a:buClr>
              <a:defRPr/>
            </a:pPr>
            <a:endParaRPr lang="hu-HU" sz="900" b="1" i="1" dirty="0">
              <a:solidFill>
                <a:prstClr val="black"/>
              </a:solidFill>
            </a:endParaRPr>
          </a:p>
          <a:p>
            <a:pPr>
              <a:buClr>
                <a:prstClr val="black"/>
              </a:buClr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Országgyűlési Őrség</a:t>
            </a:r>
          </a:p>
          <a:p>
            <a:pPr lvl="1">
              <a:buClr>
                <a:schemeClr val="tx1"/>
              </a:buClr>
              <a:defRPr/>
            </a:pPr>
            <a:endParaRPr lang="hu-HU" dirty="0"/>
          </a:p>
          <a:p>
            <a:pPr lvl="1">
              <a:buClr>
                <a:schemeClr val="tx1"/>
              </a:buClr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6385666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Országgyűlés működése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 rtlCol="0">
            <a:norm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Nyilvános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Határozatképesség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Többségi döntési módok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Szavazási módok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Ciklus, ülésszak, ülés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600" b="1" i="1" dirty="0"/>
              <a:t>Indítványok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endParaRPr lang="hu-HU" b="1" dirty="0"/>
          </a:p>
          <a:p>
            <a:pPr>
              <a:defRPr/>
            </a:pPr>
            <a:endParaRPr lang="hu-HU" sz="2000" dirty="0"/>
          </a:p>
        </p:txBody>
      </p:sp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038600" cy="49251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400" b="1" i="1" dirty="0"/>
              <a:t>Törvényjavaslatok tárgyalása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rendes eljárás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sürgősség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kivételes eljárás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sz="2400" b="1" i="1" dirty="0"/>
              <a:t>Ellenőrzés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politikai vitanap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beszámolók, jelentések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interpelláció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kérdés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/>
              <a:t>bizalmatlansági eljárás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776221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országos népszavazás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91544" y="1412776"/>
            <a:ext cx="8136904" cy="4857750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altLang="hu-HU" sz="2400" b="1" i="1" dirty="0"/>
              <a:t>A kötelező népszavazás feltételei: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Országgyűlés hatáskörébe tartozó kérdésben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200 ezer választópolgár kezdeményezésére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az Országgyűlés rendeli el</a:t>
            </a:r>
          </a:p>
          <a:p>
            <a:pPr>
              <a:spcBef>
                <a:spcPts val="600"/>
              </a:spcBef>
              <a:buClr>
                <a:schemeClr val="tx1"/>
              </a:buClr>
              <a:defRPr/>
            </a:pPr>
            <a:endParaRPr lang="hu-HU" altLang="hu-HU" sz="2400" dirty="0"/>
          </a:p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altLang="hu-HU" sz="2400" b="1" i="1" dirty="0"/>
              <a:t>A fakultatív népszavazás feltételei: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100 ezer választópolgár, a köztársasági elnök vagy a Kormány kezdeményezésére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az Országgyűlés rendelheti el</a:t>
            </a:r>
          </a:p>
        </p:txBody>
      </p:sp>
    </p:spTree>
    <p:extLst>
      <p:ext uri="{BB962C8B-B14F-4D97-AF65-F5344CB8AC3E}">
        <p14:creationId xmlns:p14="http://schemas.microsoft.com/office/powerpoint/2010/main" val="23756587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országos népszavazás</a:t>
            </a:r>
          </a:p>
        </p:txBody>
      </p:sp>
      <p:sp>
        <p:nvSpPr>
          <p:cNvPr id="2" name="Tartalom helye 1"/>
          <p:cNvSpPr>
            <a:spLocks noGrp="1"/>
          </p:cNvSpPr>
          <p:nvPr>
            <p:ph sz="half" idx="2"/>
          </p:nvPr>
        </p:nvSpPr>
        <p:spPr>
          <a:xfrm>
            <a:off x="1919536" y="927463"/>
            <a:ext cx="8219256" cy="5682343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Clr>
                <a:schemeClr val="tx1"/>
              </a:buClr>
              <a:buNone/>
              <a:defRPr/>
            </a:pPr>
            <a:r>
              <a:rPr lang="hu-HU" altLang="hu-HU" sz="2400" b="1" i="1" dirty="0"/>
              <a:t>Nem lehet országos népszavazást tartani: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az Alaptörvény módosításáról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 központi költségvetésről, a központi adónemekről  és a helyi adók központi feltételeiről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 választási törvények tartalmáról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nemzetközi szerződésből eredő kötelezettségről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személyzeti és szervezetalakítási kérdésről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az Országgyűlés és a képviselő-testület feloszlatásáról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 különleges jogrend egyes formáinak kihirdetéséről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a katonai műveletekben való részvétel kérdéseiről</a:t>
            </a:r>
          </a:p>
          <a:p>
            <a:pPr lvl="1">
              <a:spcBef>
                <a:spcPts val="600"/>
              </a:spcBef>
              <a:buClr>
                <a:schemeClr val="tx1"/>
              </a:buClr>
              <a:defRPr/>
            </a:pPr>
            <a:r>
              <a:rPr lang="hu-HU" altLang="hu-HU" dirty="0"/>
              <a:t>közkegyelem gyakorlásáról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9881125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köztársasági elnök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063552" y="1628800"/>
            <a:ext cx="8002460" cy="4713288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200"/>
              </a:spcBef>
              <a:buClr>
                <a:schemeClr val="tx1"/>
              </a:buClr>
              <a:buNone/>
              <a:defRPr/>
            </a:pPr>
            <a:r>
              <a:rPr lang="hu-HU" sz="2400" b="1" i="1" dirty="0"/>
              <a:t>Az államfő jogállása: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dirty="0" err="1"/>
              <a:t>prezidenciális</a:t>
            </a:r>
            <a:r>
              <a:rPr lang="hu-HU" dirty="0"/>
              <a:t> rendszerekben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dirty="0" err="1"/>
              <a:t>félprezidenciális</a:t>
            </a:r>
            <a:r>
              <a:rPr lang="hu-HU" dirty="0"/>
              <a:t> rendszerekben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defRPr/>
            </a:pPr>
            <a:r>
              <a:rPr lang="hu-HU" dirty="0"/>
              <a:t>parlamentáris rendszerekben</a:t>
            </a:r>
          </a:p>
          <a:p>
            <a:pPr marL="0" indent="0">
              <a:spcBef>
                <a:spcPts val="1200"/>
              </a:spcBef>
              <a:buClr>
                <a:prstClr val="black"/>
              </a:buClr>
              <a:buNone/>
              <a:defRPr/>
            </a:pPr>
            <a:endParaRPr lang="hu-HU" sz="1000" dirty="0">
              <a:solidFill>
                <a:prstClr val="black"/>
              </a:solidFill>
            </a:endParaRPr>
          </a:p>
          <a:p>
            <a:pPr marL="0" indent="0">
              <a:spcBef>
                <a:spcPts val="1200"/>
              </a:spcBef>
              <a:buClr>
                <a:prstClr val="black"/>
              </a:buClr>
              <a:buNone/>
              <a:defRPr/>
            </a:pPr>
            <a:r>
              <a:rPr lang="hu-HU" sz="2400" b="1" i="1" dirty="0">
                <a:solidFill>
                  <a:prstClr val="black"/>
                </a:solidFill>
              </a:rPr>
              <a:t>A köztársasági elnök funkciója: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államfő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kifejezi a nemzet egységét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őrködik az államszervezet demokratikus működése felett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6564099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300464" y="153702"/>
            <a:ext cx="8229600" cy="1143000"/>
          </a:xfrm>
        </p:spPr>
        <p:txBody>
          <a:bodyPr rtlCol="0">
            <a:normAutofit/>
          </a:bodyPr>
          <a:lstStyle/>
          <a:p>
            <a:pPr algn="ctr">
              <a:defRPr/>
            </a:pPr>
            <a:r>
              <a:rPr lang="hu-HU" sz="3600" dirty="0">
                <a:solidFill>
                  <a:srgbClr val="C00000"/>
                </a:solidFill>
              </a:rPr>
              <a:t>A köztársasági elnök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185325" y="1194183"/>
            <a:ext cx="3657626" cy="5317828"/>
          </a:xfrm>
        </p:spPr>
        <p:txBody>
          <a:bodyPr>
            <a:normAutofit fontScale="55000" lnSpcReduction="20000"/>
          </a:bodyPr>
          <a:lstStyle/>
          <a:p>
            <a:pPr marL="0" indent="0">
              <a:spcBef>
                <a:spcPts val="1200"/>
              </a:spcBef>
              <a:buClr>
                <a:prstClr val="black"/>
              </a:buClr>
              <a:buNone/>
              <a:defRPr/>
            </a:pPr>
            <a:r>
              <a:rPr lang="hu-HU" sz="3600" b="1" i="1" dirty="0">
                <a:solidFill>
                  <a:prstClr val="black"/>
                </a:solidFill>
              </a:rPr>
              <a:t>Ellenjegyzés szükséges: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nemzetközi szerződésekkel kapcsolatos feladatok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miniszterek kinevezése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követek megbízása és fogadása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kinevezési jog gyakorlása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címek, kitüntetések, díjak adományozása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területszervezési ügyek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>
                <a:solidFill>
                  <a:prstClr val="black"/>
                </a:solidFill>
              </a:rPr>
              <a:t>állampolgársági ügyek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3300" dirty="0"/>
              <a:t>mindazon ügyek, amelyeket törvény ellenjegyzés előírása mellett a hatáskörébe utal. 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endParaRPr lang="hu-HU" sz="7400" dirty="0">
              <a:solidFill>
                <a:prstClr val="black"/>
              </a:solidFill>
            </a:endParaRPr>
          </a:p>
          <a:p>
            <a:pPr eaLnBrk="1" hangingPunct="1">
              <a:buFont typeface="Arial" charset="0"/>
              <a:buChar char="•"/>
              <a:defRPr/>
            </a:pPr>
            <a:endParaRPr lang="hu-HU" dirty="0"/>
          </a:p>
        </p:txBody>
      </p:sp>
      <p:sp>
        <p:nvSpPr>
          <p:cNvPr id="4" name="Tartalom helye 4"/>
          <p:cNvSpPr>
            <a:spLocks noGrp="1"/>
          </p:cNvSpPr>
          <p:nvPr>
            <p:ph sz="half" idx="2"/>
          </p:nvPr>
        </p:nvSpPr>
        <p:spPr>
          <a:xfrm>
            <a:off x="4208530" y="1194183"/>
            <a:ext cx="7814595" cy="5577320"/>
          </a:xfrm>
        </p:spPr>
        <p:txBody>
          <a:bodyPr>
            <a:normAutofit fontScale="32500" lnSpcReduction="20000"/>
          </a:bodyPr>
          <a:lstStyle/>
          <a:p>
            <a:pPr marL="0" indent="0">
              <a:spcBef>
                <a:spcPts val="1200"/>
              </a:spcBef>
              <a:buClr>
                <a:prstClr val="black"/>
              </a:buClr>
              <a:buNone/>
              <a:defRPr/>
            </a:pPr>
            <a:r>
              <a:rPr lang="hu-HU" sz="5500" b="1" i="1" dirty="0">
                <a:solidFill>
                  <a:prstClr val="black"/>
                </a:solidFill>
              </a:rPr>
              <a:t>Ellenjegyzés nem szükséges: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képviseli a magyar államot;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kitűzi az országgyűlési képviselők, a helyi önkormányzati képviselők és a polgármesterek általános választását, valamint az európai parlamenti választás, továbbá az országos népszavazás időpontját;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részt vehet és felszólalhat az Országgyűlés és az országgyűlési bizottságok ülésein;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törvényt kezdeményezhet;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országos népszavazást kezdeményezhet;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a különleges jogrendet érintő döntéseket hozhat;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összehívja az Országgyűlés alakuló ülését;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feloszlathatja az Országgyűlést;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>
                <a:solidFill>
                  <a:prstClr val="black"/>
                </a:solidFill>
              </a:rPr>
              <a:t>Alkotmányossági és politikai „vétóval” élhet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javaslatot tesz a miniszterelnök, a Kúria elnöke, az Országos Bírói Hivatal elnöke, a legfőbb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ügyész és az alapvető jogok biztosa személyére;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kinevezi a hivatásos bírákat és a Költségvetési Tanács elnökét;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megerősíti tisztségében a Magyar Tudományos Akadémia és a Magyar Művészeti Akadémia elnökét;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egyéni kegyelmet gyakorol;</a:t>
            </a:r>
          </a:p>
          <a:p>
            <a:pPr lvl="1">
              <a:spcBef>
                <a:spcPts val="1200"/>
              </a:spcBef>
              <a:buClr>
                <a:prstClr val="black"/>
              </a:buClr>
              <a:defRPr/>
            </a:pPr>
            <a:r>
              <a:rPr lang="hu-HU" sz="4000" dirty="0"/>
              <a:t>kialakítja és szabályozza hivatala szervezetét.</a:t>
            </a:r>
          </a:p>
        </p:txBody>
      </p:sp>
    </p:spTree>
    <p:extLst>
      <p:ext uri="{BB962C8B-B14F-4D97-AF65-F5344CB8AC3E}">
        <p14:creationId xmlns:p14="http://schemas.microsoft.com/office/powerpoint/2010/main" val="33951680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artalom helye 6"/>
          <p:cNvSpPr>
            <a:spLocks noGrp="1"/>
          </p:cNvSpPr>
          <p:nvPr>
            <p:ph idx="1"/>
          </p:nvPr>
        </p:nvSpPr>
        <p:spPr>
          <a:xfrm>
            <a:off x="1863635" y="1378132"/>
            <a:ext cx="8229600" cy="478155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buClr>
                <a:srgbClr val="000000"/>
              </a:buClr>
              <a:buNone/>
            </a:pPr>
            <a:r>
              <a:rPr lang="hu-HU" altLang="hu-HU" sz="2400" b="1" i="1" dirty="0">
                <a:solidFill>
                  <a:srgbClr val="000000"/>
                </a:solidFill>
              </a:rPr>
              <a:t>A köztársasági elnök és az Országgyűlés viszonya</a:t>
            </a:r>
          </a:p>
          <a:p>
            <a:pPr lvl="1">
              <a:spcBef>
                <a:spcPts val="1200"/>
              </a:spcBef>
              <a:buClr>
                <a:srgbClr val="000000"/>
              </a:buClr>
            </a:pPr>
            <a:r>
              <a:rPr lang="hu-HU" altLang="hu-HU" dirty="0">
                <a:solidFill>
                  <a:srgbClr val="000000"/>
                </a:solidFill>
              </a:rPr>
              <a:t>a köztársasági elnök megválasztása</a:t>
            </a:r>
          </a:p>
          <a:p>
            <a:pPr lvl="1">
              <a:spcBef>
                <a:spcPts val="1200"/>
              </a:spcBef>
              <a:buClr>
                <a:srgbClr val="000000"/>
              </a:buClr>
            </a:pPr>
            <a:r>
              <a:rPr lang="hu-HU" altLang="hu-HU" dirty="0">
                <a:solidFill>
                  <a:srgbClr val="000000"/>
                </a:solidFill>
              </a:rPr>
              <a:t>a köztársasági elnök jogi felelőssége</a:t>
            </a:r>
          </a:p>
          <a:p>
            <a:pPr lvl="1">
              <a:spcBef>
                <a:spcPts val="1200"/>
              </a:spcBef>
              <a:buClr>
                <a:srgbClr val="000000"/>
              </a:buClr>
            </a:pPr>
            <a:r>
              <a:rPr lang="hu-HU" altLang="hu-HU" dirty="0">
                <a:solidFill>
                  <a:srgbClr val="000000"/>
                </a:solidFill>
              </a:rPr>
              <a:t>a köztársasági elnök országgyűlési képviselők választásával  kapcsolatos teendői</a:t>
            </a:r>
          </a:p>
          <a:p>
            <a:pPr lvl="1">
              <a:spcBef>
                <a:spcPts val="1200"/>
              </a:spcBef>
              <a:buClr>
                <a:srgbClr val="000000"/>
              </a:buClr>
            </a:pPr>
            <a:r>
              <a:rPr lang="hu-HU" altLang="hu-HU" dirty="0">
                <a:solidFill>
                  <a:srgbClr val="000000"/>
                </a:solidFill>
              </a:rPr>
              <a:t>a köztársasági elnök szerepe az Országgyűlés működésével kapcsolatban</a:t>
            </a:r>
          </a:p>
          <a:p>
            <a:pPr lvl="1">
              <a:spcBef>
                <a:spcPts val="1200"/>
              </a:spcBef>
              <a:buClr>
                <a:srgbClr val="000000"/>
              </a:buClr>
            </a:pPr>
            <a:r>
              <a:rPr lang="hu-HU" altLang="hu-HU" dirty="0">
                <a:solidFill>
                  <a:srgbClr val="000000"/>
                </a:solidFill>
              </a:rPr>
              <a:t>a köztársasági elnök feladatai a törvényalkotásban</a:t>
            </a:r>
          </a:p>
          <a:p>
            <a:pPr marL="0" indent="0">
              <a:spcBef>
                <a:spcPts val="1200"/>
              </a:spcBef>
              <a:buClr>
                <a:srgbClr val="000000"/>
              </a:buClr>
              <a:buNone/>
            </a:pPr>
            <a:endParaRPr lang="hu-HU" altLang="hu-HU" sz="900" dirty="0">
              <a:solidFill>
                <a:srgbClr val="000000"/>
              </a:solidFill>
            </a:endParaRPr>
          </a:p>
          <a:p>
            <a:pPr marL="0" indent="0">
              <a:spcBef>
                <a:spcPts val="1200"/>
              </a:spcBef>
              <a:buClr>
                <a:srgbClr val="000000"/>
              </a:buClr>
              <a:buNone/>
            </a:pPr>
            <a:r>
              <a:rPr lang="hu-HU" altLang="hu-HU" sz="2400" b="1" i="1" dirty="0">
                <a:solidFill>
                  <a:srgbClr val="000000"/>
                </a:solidFill>
              </a:rPr>
              <a:t>A köztársasági elnök és a Kormány viszonya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hu-HU" altLang="hu-HU" sz="2400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köztársasági elnök</a:t>
            </a:r>
          </a:p>
        </p:txBody>
      </p:sp>
    </p:spTree>
    <p:extLst>
      <p:ext uri="{BB962C8B-B14F-4D97-AF65-F5344CB8AC3E}">
        <p14:creationId xmlns:p14="http://schemas.microsoft.com/office/powerpoint/2010/main" val="2829368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485602"/>
            <a:ext cx="8507288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Az alkotmányosság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Az alkotmányosság elveinek 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alkotmányban is meg kell jelennie,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gyakorlatban is érvényesülniük kell (tartalmi követelmény).</a:t>
            </a:r>
          </a:p>
          <a:p>
            <a:pPr marL="0" lvl="1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0" lvl="1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altLang="hu-HU" b="1" dirty="0">
                <a:latin typeface="+mj-lt"/>
                <a:cs typeface="Times New Roman" panose="02020603050405020304" pitchFamily="18" charset="0"/>
              </a:rPr>
              <a:t>Az alkotmányosság elvei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Népszuverenitás,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hatalommegosztás,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Jogállamiság,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alapvető jogok biztosítása,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Demokrácia elve,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Pluralizmus.</a:t>
            </a:r>
          </a:p>
          <a:p>
            <a:pPr marL="0" indent="0">
              <a:buNone/>
              <a:defRPr/>
            </a:pPr>
            <a:endParaRPr lang="hu-HU" altLang="hu-HU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79502834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274320"/>
            <a:ext cx="8229600" cy="985312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kormányzás intézményi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és eljárási rendje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772816"/>
            <a:ext cx="8229600" cy="4751809"/>
          </a:xfrm>
        </p:spPr>
        <p:txBody>
          <a:bodyPr rtlCol="0">
            <a:normAutofit/>
          </a:bodyPr>
          <a:lstStyle/>
          <a:p>
            <a:pPr>
              <a:buClr>
                <a:schemeClr val="tx1"/>
              </a:buClr>
              <a:defRPr/>
            </a:pPr>
            <a:r>
              <a:rPr lang="hu-HU" sz="2400" dirty="0"/>
              <a:t>Politikai kompetencia és jogi hatáskör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Egységes vagy megosztott hatalom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Összehangolt tevékenység a parlament, az államfő és a kormány között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Kormányzóképesség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A politikaformálás központja a Kormány</a:t>
            </a:r>
          </a:p>
        </p:txBody>
      </p:sp>
    </p:spTree>
    <p:extLst>
      <p:ext uri="{BB962C8B-B14F-4D97-AF65-F5344CB8AC3E}">
        <p14:creationId xmlns:p14="http://schemas.microsoft.com/office/powerpoint/2010/main" val="10404217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Kormány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feladat- és hatásköre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1894114" y="1825625"/>
            <a:ext cx="8556172" cy="4351338"/>
          </a:xfrm>
        </p:spPr>
        <p:txBody>
          <a:bodyPr rtlCol="0">
            <a:noAutofit/>
          </a:bodyPr>
          <a:lstStyle/>
          <a:p>
            <a:pPr>
              <a:buClr>
                <a:schemeClr val="tx1"/>
              </a:buClr>
              <a:defRPr/>
            </a:pPr>
            <a:r>
              <a:rPr lang="hu-HU" sz="2400" dirty="0"/>
              <a:t>A végrehajtó hatalom általános és az Országgyűlésnek felelős szerve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Feladata minden, ami nem tartozik más szerv feladatkörébe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A közigazgatás legfőbb szerve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Jogalkotó hatáskör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Irányítás és felügyelet</a:t>
            </a:r>
          </a:p>
          <a:p>
            <a:pPr>
              <a:buClr>
                <a:schemeClr val="tx1"/>
              </a:buClr>
              <a:defRPr/>
            </a:pPr>
            <a:r>
              <a:rPr lang="hu-HU" sz="2400" dirty="0"/>
              <a:t>Koordináció és együttműködés</a:t>
            </a:r>
          </a:p>
        </p:txBody>
      </p:sp>
    </p:spTree>
    <p:extLst>
      <p:ext uri="{BB962C8B-B14F-4D97-AF65-F5344CB8AC3E}">
        <p14:creationId xmlns:p14="http://schemas.microsoft.com/office/powerpoint/2010/main" val="38579651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Kormány megbízatása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992313" y="1700808"/>
            <a:ext cx="8229600" cy="4680942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miniszterelnök megválasztása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miniszterek kinevezése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miniszterek megbízatásának megszűnése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Kormány megbízatásának megszűnése</a:t>
            </a:r>
          </a:p>
          <a:p>
            <a:pPr>
              <a:lnSpc>
                <a:spcPct val="150000"/>
              </a:lnSpc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konstruktív bizalmatlanság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tx1"/>
              </a:buClr>
              <a:buNone/>
              <a:defRPr/>
            </a:pPr>
            <a:endParaRPr lang="hu-HU" dirty="0"/>
          </a:p>
          <a:p>
            <a:pPr>
              <a:lnSpc>
                <a:spcPct val="150000"/>
              </a:lnSpc>
              <a:defRPr/>
            </a:pP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846942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 Kormány szervezete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600200"/>
            <a:ext cx="8229600" cy="4997152"/>
          </a:xfrm>
        </p:spPr>
        <p:txBody>
          <a:bodyPr rtlCol="0">
            <a:noAutofit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miniszterelnök típusú kormány jellemzői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Miniszterek és államtitkárok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Miniszterelnökség, a Miniszterelnöki Kabinetiroda, a Miniszterelnöki Kormányiroda, a miniszterelnök politikai igazgatója és a miniszterelnök nemzetbiztonsági főtanácsadója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Kormány döntés-előkészítő mechanizmusai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Kormány ülései és működési formái</a:t>
            </a:r>
          </a:p>
          <a:p>
            <a:pPr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sz="2400" dirty="0"/>
              <a:t>A Kormány általános hatáskörű területi államigazgatási szervei</a:t>
            </a:r>
          </a:p>
        </p:txBody>
      </p:sp>
    </p:spTree>
    <p:extLst>
      <p:ext uri="{BB962C8B-B14F-4D97-AF65-F5344CB8AC3E}">
        <p14:creationId xmlns:p14="http://schemas.microsoft.com/office/powerpoint/2010/main" val="10715418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Alkotmánybíróság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894114" y="1825625"/>
            <a:ext cx="9459686" cy="4351338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sz="2400" b="1" dirty="0"/>
              <a:t>Az alkotmánybíráskodás lényege és típusai 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endParaRPr lang="hu-HU" sz="1000" b="1" dirty="0"/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sz="2400" b="1" dirty="0"/>
              <a:t>Az Alkotmánybíróság feladat- és hatásköre: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előzetes normakontroll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utólagos normakontroll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egyedi normakontroll bírói kezdeményezés alapján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jogi norma nemzetközi szerződésbe ütközésének vizsgálata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endParaRPr lang="hu-HU" dirty="0"/>
          </a:p>
          <a:p>
            <a:pPr lvl="2">
              <a:buClr>
                <a:schemeClr val="accent3"/>
              </a:buClr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721630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Az Alkotmánybíróság</a:t>
            </a:r>
          </a:p>
        </p:txBody>
      </p:sp>
      <p:sp>
        <p:nvSpPr>
          <p:cNvPr id="19459" name="Tartalom helye 2"/>
          <p:cNvSpPr>
            <a:spLocks noGrp="1"/>
          </p:cNvSpPr>
          <p:nvPr>
            <p:ph idx="1"/>
          </p:nvPr>
        </p:nvSpPr>
        <p:spPr>
          <a:xfrm>
            <a:off x="1991544" y="1825625"/>
            <a:ext cx="9362256" cy="43513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alkotmányjogi panasz elbírálása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népszavazás elrendelésével összefüggő határozat felülvizsgálata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képviselő-testület feloszlatásával kapcsolatos vélemény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a köztársasági elnök tisztségétől való megfosztás 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hatásköri összeütközések feloldása</a:t>
            </a:r>
          </a:p>
          <a:p>
            <a:pPr eaLnBrk="1" hangingPunct="1">
              <a:lnSpc>
                <a:spcPct val="150000"/>
              </a:lnSpc>
            </a:pPr>
            <a:r>
              <a:rPr lang="hu-HU" altLang="hu-HU" sz="2400" dirty="0"/>
              <a:t>az Alaptörvény értelmezése</a:t>
            </a:r>
          </a:p>
          <a:p>
            <a:pPr eaLnBrk="1" hangingPunct="1">
              <a:lnSpc>
                <a:spcPct val="150000"/>
              </a:lnSpc>
            </a:pPr>
            <a:endParaRPr lang="hu-HU" altLang="hu-HU" sz="2400" dirty="0"/>
          </a:p>
        </p:txBody>
      </p:sp>
    </p:spTree>
    <p:extLst>
      <p:ext uri="{BB962C8B-B14F-4D97-AF65-F5344CB8AC3E}">
        <p14:creationId xmlns:p14="http://schemas.microsoft.com/office/powerpoint/2010/main" val="14855326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16632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600" dirty="0">
                <a:solidFill>
                  <a:srgbClr val="C00000"/>
                </a:solidFill>
              </a:rPr>
              <a:t>Az Alkotmánybíróság tagjai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91544" y="1825625"/>
            <a:ext cx="9362256" cy="4351338"/>
          </a:xfrm>
        </p:spPr>
        <p:txBody>
          <a:bodyPr rtlCol="0">
            <a:normAutofit/>
          </a:bodyPr>
          <a:lstStyle/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sz="2400" b="1" dirty="0"/>
              <a:t>Az Alkotmánybíróság elnöke</a:t>
            </a:r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endParaRPr lang="hu-HU" sz="1000" dirty="0"/>
          </a:p>
          <a:p>
            <a:pPr marL="0" indent="0">
              <a:spcBef>
                <a:spcPts val="1800"/>
              </a:spcBef>
              <a:buClr>
                <a:schemeClr val="tx1"/>
              </a:buClr>
              <a:buNone/>
              <a:defRPr/>
            </a:pPr>
            <a:r>
              <a:rPr lang="hu-HU" sz="2400" b="1" dirty="0"/>
              <a:t>Az alkotmánybírák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megválasztás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függetlenség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mentelmi jog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defRPr/>
            </a:pPr>
            <a:r>
              <a:rPr lang="hu-HU" dirty="0"/>
              <a:t>a tisztség megszűnése</a:t>
            </a:r>
          </a:p>
        </p:txBody>
      </p:sp>
    </p:spTree>
    <p:extLst>
      <p:ext uri="{BB962C8B-B14F-4D97-AF65-F5344CB8AC3E}">
        <p14:creationId xmlns:p14="http://schemas.microsoft.com/office/powerpoint/2010/main" val="14992495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1991543" y="261256"/>
            <a:ext cx="8471805" cy="1223528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 bíróság az államszervezetben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981200" y="1484784"/>
            <a:ext cx="8002460" cy="5257800"/>
          </a:xfrm>
        </p:spPr>
        <p:txBody>
          <a:bodyPr>
            <a:noAutofit/>
          </a:bodyPr>
          <a:lstStyle/>
          <a:p>
            <a:pPr marL="0" indent="0">
              <a:spcBef>
                <a:spcPts val="1800"/>
              </a:spcBef>
              <a:buClr>
                <a:prstClr val="black"/>
              </a:buClr>
              <a:buNone/>
              <a:defRPr/>
            </a:pPr>
            <a:r>
              <a:rPr lang="hu-HU" sz="2400" b="1" dirty="0">
                <a:solidFill>
                  <a:prstClr val="black"/>
                </a:solidFill>
              </a:rPr>
              <a:t>Az igazságszolgáltatás jellemzői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jogvita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 err="1">
                <a:solidFill>
                  <a:prstClr val="black"/>
                </a:solidFill>
              </a:rPr>
              <a:t>kontradiktórius</a:t>
            </a:r>
            <a:r>
              <a:rPr lang="hu-HU" dirty="0">
                <a:solidFill>
                  <a:prstClr val="black"/>
                </a:solidFill>
              </a:rPr>
              <a:t> eljárás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függetlenség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jogalkalmazás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törvény előtti egyenlőség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jog a törvényes bíróhoz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defRPr/>
            </a:pPr>
            <a:r>
              <a:rPr lang="hu-HU" dirty="0">
                <a:solidFill>
                  <a:prstClr val="black"/>
                </a:solidFill>
              </a:rPr>
              <a:t>tisztességes eljárás</a:t>
            </a:r>
          </a:p>
          <a:p>
            <a:pPr marL="0" indent="0">
              <a:buNone/>
              <a:defRPr/>
            </a:pPr>
            <a:endParaRPr lang="hu-HU" sz="2400" b="1" dirty="0">
              <a:solidFill>
                <a:prstClr val="black"/>
              </a:solidFill>
            </a:endParaRPr>
          </a:p>
          <a:p>
            <a:pPr marL="0" indent="0">
              <a:buNone/>
              <a:defRPr/>
            </a:pPr>
            <a:r>
              <a:rPr lang="hu-HU" sz="2400" b="1" dirty="0">
                <a:solidFill>
                  <a:prstClr val="black"/>
                </a:solidFill>
              </a:rPr>
              <a:t>A bírói út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4484474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/>
          </p:nvPr>
        </p:nvSpPr>
        <p:spPr>
          <a:xfrm>
            <a:off x="1991544" y="365760"/>
            <a:ext cx="8229600" cy="89387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 bíróság az államszervezetben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2135560" y="1600201"/>
            <a:ext cx="8075240" cy="4525963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buClr>
                <a:prstClr val="black"/>
              </a:buClr>
              <a:defRPr/>
            </a:pPr>
            <a:r>
              <a:rPr lang="hu-HU" sz="2400" b="1" dirty="0">
                <a:solidFill>
                  <a:prstClr val="black"/>
                </a:solidFill>
              </a:rPr>
              <a:t>A bírósági szervezet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járásbíróságok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törvényszékek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ítélőtáblák</a:t>
            </a:r>
          </a:p>
          <a:p>
            <a:pPr lvl="1">
              <a:spcBef>
                <a:spcPts val="600"/>
              </a:spcBef>
              <a:buClr>
                <a:prstClr val="black"/>
              </a:buClr>
              <a:buFont typeface="Times New Roman" panose="02020603050405020304" pitchFamily="18" charset="0"/>
              <a:buChar char="-"/>
              <a:defRPr/>
            </a:pPr>
            <a:r>
              <a:rPr lang="hu-HU" dirty="0">
                <a:solidFill>
                  <a:prstClr val="black"/>
                </a:solidFill>
              </a:rPr>
              <a:t>a Kúria</a:t>
            </a:r>
          </a:p>
          <a:p>
            <a:pPr>
              <a:spcBef>
                <a:spcPts val="1200"/>
              </a:spcBef>
              <a:defRPr/>
            </a:pPr>
            <a:r>
              <a:rPr lang="hu-HU" sz="2400" b="1" dirty="0"/>
              <a:t>A Kúria mint jogorvoslati és jogegységesítő fórum</a:t>
            </a:r>
          </a:p>
          <a:p>
            <a:pPr>
              <a:spcBef>
                <a:spcPts val="1200"/>
              </a:spcBef>
              <a:defRPr/>
            </a:pPr>
            <a:r>
              <a:rPr lang="hu-HU" sz="2400" b="1" dirty="0"/>
              <a:t>A bíróságok igazgatása</a:t>
            </a:r>
          </a:p>
          <a:p>
            <a:pPr>
              <a:spcBef>
                <a:spcPts val="1200"/>
              </a:spcBef>
              <a:defRPr/>
            </a:pPr>
            <a:r>
              <a:rPr lang="hu-HU" sz="2400" b="1" dirty="0"/>
              <a:t>A bírák jogállása és függetlenségük garanciái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28763592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Az ügyészség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775520" y="1484784"/>
            <a:ext cx="8712968" cy="4997450"/>
          </a:xfrm>
        </p:spPr>
        <p:txBody>
          <a:bodyPr>
            <a:noAutofit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i="1" dirty="0"/>
              <a:t>A kormányzati büntetőpolitika végrehajtója vagy a törvényesség független biztosítéka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i="1" dirty="0"/>
              <a:t>Az ügyészség hatásköreinek történeti alakulása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i="1" dirty="0"/>
              <a:t>Az ügyészség funkciói</a:t>
            </a:r>
          </a:p>
          <a:p>
            <a:pPr lvl="1">
              <a:spcBef>
                <a:spcPts val="0"/>
              </a:spcBef>
              <a:buFont typeface="Times New Roman" panose="02020603050405020304" pitchFamily="18" charset="0"/>
              <a:buChar char="-"/>
              <a:defRPr/>
            </a:pPr>
            <a:r>
              <a:rPr lang="hu-HU" dirty="0"/>
              <a:t>nyomozás, a felderítés törvényességének felügyelete, és a vizsgálat irányítása</a:t>
            </a:r>
          </a:p>
          <a:p>
            <a:pPr lvl="1">
              <a:spcBef>
                <a:spcPts val="0"/>
              </a:spcBef>
              <a:buFont typeface="Times New Roman" panose="02020603050405020304" pitchFamily="18" charset="0"/>
              <a:buChar char="-"/>
              <a:defRPr/>
            </a:pPr>
            <a:r>
              <a:rPr lang="hu-HU" dirty="0"/>
              <a:t>vádképviselet</a:t>
            </a:r>
          </a:p>
          <a:p>
            <a:pPr lvl="1">
              <a:spcBef>
                <a:spcPts val="0"/>
              </a:spcBef>
              <a:buFont typeface="Times New Roman" panose="02020603050405020304" pitchFamily="18" charset="0"/>
              <a:buChar char="-"/>
              <a:defRPr/>
            </a:pPr>
            <a:r>
              <a:rPr lang="hu-HU" dirty="0"/>
              <a:t>szerepe a büntetés-végrehajtás törvényességének biztosításában</a:t>
            </a:r>
          </a:p>
          <a:p>
            <a:pPr lvl="1">
              <a:spcBef>
                <a:spcPts val="0"/>
              </a:spcBef>
              <a:buFont typeface="Times New Roman" panose="02020603050405020304" pitchFamily="18" charset="0"/>
              <a:buChar char="-"/>
              <a:defRPr/>
            </a:pPr>
            <a:r>
              <a:rPr lang="hu-HU" dirty="0"/>
              <a:t>közérdekvédelmi feladatok: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részvétel peres és nem peres eljárásokban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törvényességi felügyelet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szabálysértési ügyek</a:t>
            </a:r>
          </a:p>
          <a:p>
            <a:pPr lvl="2"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hu-HU" sz="2400" dirty="0"/>
              <a:t>jogi személyek működésének törvényességi ellenőrzése</a:t>
            </a:r>
          </a:p>
          <a:p>
            <a:pPr lvl="2"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endParaRPr lang="hu-HU" dirty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155719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4" y="1556792"/>
            <a:ext cx="8229600" cy="50149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Népszuverenitás</a:t>
            </a:r>
          </a:p>
          <a:p>
            <a:pPr algn="ctr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000000"/>
              </a:solidFill>
              <a:latin typeface="+mj-lt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Közhatalom forrása a nép</a:t>
            </a: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 [Alaptörvény B) cikk]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Választott képviselők útján (közvetett)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Közvetlenül (népszavazás)</a:t>
            </a: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Clr>
                <a:schemeClr val="tx1"/>
              </a:buClr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A közvetlen hatalomgyakorlás sajátosságai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Kivételes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képviseleti hatalomgyakorlás felett áll (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Országgyűlés csak végrehajtó)</a:t>
            </a:r>
            <a:endParaRPr lang="hu-HU" altLang="hu-HU" dirty="0">
              <a:latin typeface="+mj-lt"/>
              <a:cs typeface="Times New Roman" panose="02020603050405020304" pitchFamily="18" charset="0"/>
            </a:endParaRP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Tiltott tárgykörök (Alaptörvény </a:t>
            </a:r>
            <a:r>
              <a:rPr lang="hu-HU" dirty="0">
                <a:latin typeface="+mj-lt"/>
                <a:cs typeface="Times New Roman" panose="02020603050405020304" pitchFamily="18" charset="0"/>
              </a:rPr>
              <a:t>8. cikk (2) bekezdés)</a:t>
            </a:r>
          </a:p>
          <a:p>
            <a:pPr marL="640080" lvl="1">
              <a:lnSpc>
                <a:spcPct val="8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Kezdeményezés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altLang="hu-HU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50812368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Az ügyészség</a:t>
            </a:r>
          </a:p>
        </p:txBody>
      </p:sp>
      <p:sp>
        <p:nvSpPr>
          <p:cNvPr id="22532" name="Tartalom helye 3"/>
          <p:cNvSpPr>
            <a:spLocks noGrp="1"/>
          </p:cNvSpPr>
          <p:nvPr>
            <p:ph sz="half" idx="2"/>
          </p:nvPr>
        </p:nvSpPr>
        <p:spPr>
          <a:xfrm>
            <a:off x="2063552" y="1600201"/>
            <a:ext cx="8147248" cy="4525963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400" b="1" i="1" dirty="0"/>
              <a:t>Szervezet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járási ügyészség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főügyészség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fellebbviteli főügyészség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Legfőbb Ügyészség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hu-HU" altLang="hu-HU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hu-HU" altLang="hu-HU" sz="2400" b="1" i="1" dirty="0">
                <a:solidFill>
                  <a:srgbClr val="000000"/>
                </a:solidFill>
              </a:rPr>
              <a:t>Az ügyészek jogállása</a:t>
            </a:r>
          </a:p>
          <a:p>
            <a:pPr lvl="1" eaLnBrk="1" hangingPunct="1">
              <a:buFont typeface="Arial" pitchFamily="34" charset="0"/>
              <a:buChar char="•"/>
            </a:pPr>
            <a:endParaRPr lang="hu-HU" altLang="hu-HU" dirty="0"/>
          </a:p>
          <a:p>
            <a:pPr lvl="1" eaLnBrk="1" hangingPunct="1">
              <a:buFont typeface="Arial" pitchFamily="34" charset="0"/>
              <a:buChar char="•"/>
            </a:pPr>
            <a:endParaRPr lang="hu-HU" altLang="hu-HU" dirty="0"/>
          </a:p>
        </p:txBody>
      </p:sp>
    </p:spTree>
    <p:extLst>
      <p:ext uri="{BB962C8B-B14F-4D97-AF65-F5344CB8AC3E}">
        <p14:creationId xmlns:p14="http://schemas.microsoft.com/office/powerpoint/2010/main" val="26656259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Az alapvető jogok biztosa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06916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hu-HU" sz="2400" b="1" dirty="0"/>
              <a:t>Az ombudsman-eszme és intézményesülése</a:t>
            </a:r>
          </a:p>
          <a:p>
            <a:pPr marL="0" indent="0">
              <a:buNone/>
              <a:defRPr/>
            </a:pPr>
            <a:r>
              <a:rPr lang="hu-HU" sz="2400" b="1" dirty="0"/>
              <a:t>Az ombudsman jogállásának elemei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megválasztása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függetlensége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mentelmi joga</a:t>
            </a:r>
          </a:p>
          <a:p>
            <a:pPr marL="0" indent="0">
              <a:buNone/>
              <a:defRPr/>
            </a:pPr>
            <a:r>
              <a:rPr lang="hu-HU" sz="2400" b="1" dirty="0">
                <a:solidFill>
                  <a:prstClr val="black"/>
                </a:solidFill>
              </a:rPr>
              <a:t>Feladatai és hatásköre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az alapvető jogokkal kapcsolatos visszásság fogalma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a vizsgálható szervek tartománya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</a:rPr>
              <a:t>a panasz és a panaszos</a:t>
            </a:r>
          </a:p>
          <a:p>
            <a:pPr marL="0" indent="0">
              <a:buNone/>
              <a:defRPr/>
            </a:pPr>
            <a:r>
              <a:rPr lang="hu-HU" sz="2400" b="1" dirty="0">
                <a:solidFill>
                  <a:prstClr val="black"/>
                </a:solidFill>
              </a:rPr>
              <a:t>Intézkedések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hu-HU" dirty="0"/>
              <a:t>Egyenlő bánásmóddal kapcsolatos ügyekben hatósági jogkör!</a:t>
            </a:r>
          </a:p>
        </p:txBody>
      </p:sp>
    </p:spTree>
    <p:extLst>
      <p:ext uri="{BB962C8B-B14F-4D97-AF65-F5344CB8AC3E}">
        <p14:creationId xmlns:p14="http://schemas.microsoft.com/office/powerpoint/2010/main" val="398855070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Helyi önkormányzatok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342145"/>
            <a:ext cx="8424936" cy="5255207"/>
          </a:xfrm>
        </p:spPr>
        <p:txBody>
          <a:bodyPr>
            <a:noAutofit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Az önkormányzati alapjogok</a:t>
            </a:r>
          </a:p>
          <a:p>
            <a:pPr lvl="1" eaLnBrk="1" hangingPunct="1">
              <a:defRPr/>
            </a:pPr>
            <a:r>
              <a:rPr lang="hu-HU" dirty="0"/>
              <a:t>helyi közügyek intézése</a:t>
            </a:r>
          </a:p>
          <a:p>
            <a:pPr lvl="1" eaLnBrk="1" hangingPunct="1">
              <a:defRPr/>
            </a:pPr>
            <a:r>
              <a:rPr lang="hu-HU" dirty="0"/>
              <a:t>szabályozási, szervezeti, gazdasági önállóság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prstClr val="black"/>
                </a:solidFill>
              </a:rPr>
              <a:t>Kötelező és szabadon vállalható feladatok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prstClr val="black"/>
                </a:solidFill>
              </a:rPr>
              <a:t>Az önkormányzatok törvényességi és pénzügyi felügyelete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prstClr val="black"/>
                </a:solidFill>
              </a:rPr>
              <a:t>Az önkormányzatok kapcsolata a központi állami szervekkel</a:t>
            </a:r>
          </a:p>
          <a:p>
            <a:pPr lvl="1" eaLnBrk="1" hangingPunct="1">
              <a:defRPr/>
            </a:pPr>
            <a:r>
              <a:rPr lang="hu-HU" dirty="0">
                <a:solidFill>
                  <a:prstClr val="black"/>
                </a:solidFill>
              </a:rPr>
              <a:t>Országgyűlés</a:t>
            </a:r>
          </a:p>
          <a:p>
            <a:pPr lvl="1" eaLnBrk="1" hangingPunct="1">
              <a:defRPr/>
            </a:pPr>
            <a:r>
              <a:rPr lang="hu-HU" dirty="0">
                <a:solidFill>
                  <a:prstClr val="black"/>
                </a:solidFill>
              </a:rPr>
              <a:t>Köztársasági elnök</a:t>
            </a:r>
          </a:p>
          <a:p>
            <a:pPr lvl="1" eaLnBrk="1" hangingPunct="1">
              <a:defRPr/>
            </a:pPr>
            <a:r>
              <a:rPr lang="hu-HU" dirty="0">
                <a:solidFill>
                  <a:prstClr val="black"/>
                </a:solidFill>
              </a:rPr>
              <a:t>Kormány</a:t>
            </a:r>
          </a:p>
          <a:p>
            <a:pPr lvl="1" eaLnBrk="1" hangingPunct="1">
              <a:defRPr/>
            </a:pPr>
            <a:r>
              <a:rPr lang="hu-HU" dirty="0">
                <a:solidFill>
                  <a:prstClr val="black"/>
                </a:solidFill>
              </a:rPr>
              <a:t>Alkotmánybíróság és Kúria</a:t>
            </a:r>
          </a:p>
          <a:p>
            <a:pPr lvl="1" eaLnBrk="1" hangingPunct="1">
              <a:defRPr/>
            </a:pPr>
            <a:r>
              <a:rPr lang="hu-HU" dirty="0">
                <a:solidFill>
                  <a:prstClr val="black"/>
                </a:solidFill>
              </a:rPr>
              <a:t>Állami Számvevőszék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798412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>
          <a:xfrm>
            <a:off x="1991544" y="82183"/>
            <a:ext cx="8229600" cy="1143000"/>
          </a:xfrm>
        </p:spPr>
        <p:txBody>
          <a:bodyPr/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 közpénzek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91544" y="1825625"/>
            <a:ext cx="9362256" cy="4351338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A központi költségvetés megállapítása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A zárszámadás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A költségvetési korlát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A nemzeti vagyon és közpénz fogalma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Magyar Nemzeti Bank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Költségvetési Tanács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hu-HU" sz="2400" b="1" dirty="0"/>
              <a:t>Állami Számvevőszék</a:t>
            </a:r>
          </a:p>
          <a:p>
            <a:pPr lvl="1" eaLnBrk="1" hangingPunct="1">
              <a:defRPr/>
            </a:pPr>
            <a:r>
              <a:rPr lang="hu-HU" dirty="0"/>
              <a:t>hatáskörök</a:t>
            </a:r>
          </a:p>
          <a:p>
            <a:pPr lvl="1" eaLnBrk="1" hangingPunct="1">
              <a:defRPr/>
            </a:pPr>
            <a:r>
              <a:rPr lang="hu-HU" dirty="0"/>
              <a:t>szervezet és működés</a:t>
            </a:r>
          </a:p>
          <a:p>
            <a:pPr lvl="1" eaLnBrk="1" hangingPunct="1">
              <a:defRPr/>
            </a:pPr>
            <a:r>
              <a:rPr lang="hu-HU" dirty="0"/>
              <a:t>vizsgálat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642092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ím 1"/>
          <p:cNvSpPr>
            <a:spLocks noGrp="1"/>
          </p:cNvSpPr>
          <p:nvPr>
            <p:ph type="title"/>
          </p:nvPr>
        </p:nvSpPr>
        <p:spPr>
          <a:xfrm>
            <a:off x="1991544" y="352696"/>
            <a:ext cx="8229600" cy="1319349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 rendőrség és a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nemzetbiztonsági szolgálatok</a:t>
            </a:r>
          </a:p>
        </p:txBody>
      </p:sp>
      <p:sp>
        <p:nvSpPr>
          <p:cNvPr id="26627" name="Tartalom helye 2"/>
          <p:cNvSpPr>
            <a:spLocks noGrp="1"/>
          </p:cNvSpPr>
          <p:nvPr>
            <p:ph idx="1"/>
          </p:nvPr>
        </p:nvSpPr>
        <p:spPr>
          <a:xfrm>
            <a:off x="1991544" y="1825625"/>
            <a:ext cx="9362256" cy="4351338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2400" b="1" i="1" dirty="0"/>
              <a:t>A rendőrség feladatai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a bűncselekmények megakadályozása, felderítése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a közbiztonság, a közrend és az államhatár védelme, </a:t>
            </a:r>
            <a:r>
              <a:rPr lang="hu-HU" dirty="0"/>
              <a:t>valamint részvétel az illegális migráció megakadályozásában</a:t>
            </a:r>
            <a:endParaRPr lang="hu-HU" altLang="hu-HU" dirty="0"/>
          </a:p>
          <a:p>
            <a:pPr marL="0" indent="0">
              <a:buNone/>
            </a:pPr>
            <a:endParaRPr lang="hu-HU" altLang="hu-HU" sz="2400" dirty="0"/>
          </a:p>
          <a:p>
            <a:pPr marL="0" indent="0">
              <a:buNone/>
            </a:pPr>
            <a:r>
              <a:rPr lang="hu-HU" altLang="hu-HU" sz="2400" b="1" i="1" dirty="0"/>
              <a:t>A nemzetbiztonsági szolgálatok feladatai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az ország függetlenségének és törvényes rendjének védelme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hu-HU" altLang="hu-HU" dirty="0"/>
              <a:t>az ország nemzetbiztonsági érdekeinek érvényesítése</a:t>
            </a:r>
          </a:p>
        </p:txBody>
      </p:sp>
    </p:spTree>
    <p:extLst>
      <p:ext uri="{BB962C8B-B14F-4D97-AF65-F5344CB8AC3E}">
        <p14:creationId xmlns:p14="http://schemas.microsoft.com/office/powerpoint/2010/main" val="367186596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/>
          </p:nvPr>
        </p:nvSpPr>
        <p:spPr>
          <a:xfrm>
            <a:off x="1991544" y="300445"/>
            <a:ext cx="8229600" cy="1112332"/>
          </a:xfrm>
        </p:spPr>
        <p:txBody>
          <a:bodyPr>
            <a:normAutofit/>
          </a:bodyPr>
          <a:lstStyle/>
          <a:p>
            <a:pPr eaLnBrk="1" hangingPunct="1"/>
            <a:r>
              <a:rPr lang="hu-HU" altLang="hu-HU" sz="3600" dirty="0">
                <a:solidFill>
                  <a:srgbClr val="C00000"/>
                </a:solidFill>
              </a:rPr>
              <a:t>A különleges jogrend </a:t>
            </a:r>
            <a:br>
              <a:rPr lang="hu-HU" altLang="hu-HU" sz="3600" dirty="0">
                <a:solidFill>
                  <a:srgbClr val="C00000"/>
                </a:solidFill>
              </a:rPr>
            </a:br>
            <a:r>
              <a:rPr lang="hu-HU" altLang="hu-HU" sz="3600" dirty="0">
                <a:solidFill>
                  <a:srgbClr val="C00000"/>
                </a:solidFill>
              </a:rPr>
              <a:t>és intézményei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847528" y="1412777"/>
            <a:ext cx="4392488" cy="4525963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u-HU" sz="2400" b="1" dirty="0"/>
              <a:t>A különleges jogrend mint alkotmánybiztosíték</a:t>
            </a:r>
          </a:p>
          <a:p>
            <a:pPr marL="0" indent="0">
              <a:buNone/>
              <a:defRPr/>
            </a:pPr>
            <a:endParaRPr lang="hu-HU" sz="2400" dirty="0"/>
          </a:p>
          <a:p>
            <a:pPr marL="0" indent="0">
              <a:buNone/>
              <a:defRPr/>
            </a:pPr>
            <a:r>
              <a:rPr lang="hu-HU" sz="2400" b="1" dirty="0"/>
              <a:t>A különleges jogrend fajtái: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Hadiállapot 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Szükségállapot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hu-HU" dirty="0"/>
              <a:t>Veszélyhelyzet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837809" y="1412777"/>
            <a:ext cx="4392488" cy="4525963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hu-HU" sz="2400" b="1" dirty="0"/>
              <a:t>A különleges jogrend alapvető kérdései:</a:t>
            </a:r>
          </a:p>
          <a:p>
            <a:pPr>
              <a:defRPr/>
            </a:pPr>
            <a:r>
              <a:rPr lang="hu-HU" sz="2400" dirty="0"/>
              <a:t>Kihirdetés </a:t>
            </a:r>
          </a:p>
          <a:p>
            <a:pPr lvl="1">
              <a:defRPr/>
            </a:pPr>
            <a:r>
              <a:rPr lang="hu-HU" sz="2000" dirty="0"/>
              <a:t>Alapját képező esetek</a:t>
            </a:r>
          </a:p>
          <a:p>
            <a:pPr lvl="1">
              <a:defRPr/>
            </a:pPr>
            <a:r>
              <a:rPr lang="hu-HU" sz="2000" dirty="0"/>
              <a:t>Az arról való döntéshozatalban részt vevő szerv(</a:t>
            </a:r>
            <a:r>
              <a:rPr lang="hu-HU" sz="2000" dirty="0" err="1"/>
              <a:t>ek</a:t>
            </a:r>
            <a:r>
              <a:rPr lang="hu-HU" sz="2000" dirty="0"/>
              <a:t>)</a:t>
            </a:r>
          </a:p>
          <a:p>
            <a:pPr>
              <a:defRPr/>
            </a:pPr>
            <a:r>
              <a:rPr lang="hu-HU" sz="2400" dirty="0"/>
              <a:t>Megszüntetés</a:t>
            </a:r>
          </a:p>
          <a:p>
            <a:pPr>
              <a:defRPr/>
            </a:pPr>
            <a:r>
              <a:rPr lang="hu-HU" sz="2400" dirty="0"/>
              <a:t>Hatalomkoncentráció vs. garanciák</a:t>
            </a:r>
          </a:p>
          <a:p>
            <a:pPr marL="0" indent="0">
              <a:buNone/>
              <a:defRPr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4442600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154559"/>
          </a:xfrm>
        </p:spPr>
        <p:txBody>
          <a:bodyPr/>
          <a:lstStyle/>
          <a:p>
            <a:pPr>
              <a:defRPr/>
            </a:pPr>
            <a:r>
              <a:rPr lang="hu-HU" altLang="hu-HU" sz="4000" dirty="0">
                <a:solidFill>
                  <a:srgbClr val="C00000"/>
                </a:solidFill>
                <a:cs typeface="Times New Roman" panose="02020603050405020304" pitchFamily="18" charset="0"/>
              </a:rPr>
              <a:t>3. fejezet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2209799" y="3140968"/>
            <a:ext cx="8482781" cy="17526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u-HU" altLang="hu-HU" sz="4000" b="1" dirty="0">
                <a:solidFill>
                  <a:srgbClr val="C00000"/>
                </a:solidFill>
                <a:cs typeface="Times New Roman" panose="02020603050405020304" pitchFamily="18" charset="0"/>
              </a:rPr>
              <a:t>A közigazgatás az államifunkciók rendszerében </a:t>
            </a:r>
          </a:p>
        </p:txBody>
      </p:sp>
    </p:spTree>
    <p:extLst>
      <p:ext uri="{BB962C8B-B14F-4D97-AF65-F5344CB8AC3E}">
        <p14:creationId xmlns:p14="http://schemas.microsoft.com/office/powerpoint/2010/main" val="6148861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2207568" y="353961"/>
            <a:ext cx="7344816" cy="1274839"/>
          </a:xfrm>
        </p:spPr>
        <p:txBody>
          <a:bodyPr>
            <a:normAutofit fontScale="90000"/>
          </a:bodyPr>
          <a:lstStyle/>
          <a:p>
            <a:r>
              <a:rPr lang="hu-HU" sz="3600" dirty="0">
                <a:solidFill>
                  <a:srgbClr val="C00000"/>
                </a:solidFill>
              </a:rPr>
              <a:t>A közigazgatás fogalma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és helye az államszervezetben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207568" y="1628801"/>
            <a:ext cx="7546032" cy="4497363"/>
          </a:xfrm>
        </p:spPr>
        <p:txBody>
          <a:bodyPr/>
          <a:lstStyle/>
          <a:p>
            <a:pPr marL="0" indent="0">
              <a:buNone/>
            </a:pPr>
            <a:r>
              <a:rPr lang="hu-HU" sz="2400" b="1" i="1" dirty="0"/>
              <a:t>A közigazgatás fogalmának tartalmi elemei</a:t>
            </a:r>
          </a:p>
          <a:p>
            <a:r>
              <a:rPr lang="hu-HU" sz="2400" dirty="0"/>
              <a:t>közhatalmi tevékenység, közügyek, közszolgáltatások, állami célok megvalósítása (közigazgatás-tudomány)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hu-HU" sz="2400" b="1" i="1" dirty="0"/>
              <a:t>A közigazgatás működésének kizárólag egyetlen célja lehet, a közérdek érvényre juttatása.</a:t>
            </a:r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35011430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5472" y="116633"/>
            <a:ext cx="11710218" cy="1145451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rgbClr val="C00000"/>
                </a:solidFill>
              </a:rPr>
              <a:t>A közigazgatás helye az államszervezetben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2650" y="1028702"/>
            <a:ext cx="7886700" cy="5148263"/>
          </a:xfrm>
        </p:spPr>
        <p:txBody>
          <a:bodyPr/>
          <a:lstStyle/>
          <a:p>
            <a:pPr marL="0" indent="0">
              <a:buNone/>
            </a:pP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161381"/>
              </p:ext>
            </p:extLst>
          </p:nvPr>
        </p:nvGraphicFramePr>
        <p:xfrm>
          <a:off x="265472" y="1262084"/>
          <a:ext cx="11710218" cy="5486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05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97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9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5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05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törvényhozás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végrehajtó hatalom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igazságszolgáltatás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35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kormányzás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közigazgatás 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76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legmagasabb szintű, általános magatartási szabályok megalkotása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hatalomgyakorlás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ország-vezetés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politikai célkitűzések meghatározása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mindennapi adminisztrációs tevékenység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ügyintézés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jogszabályok és politikai döntések végrehajtása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a politikai célok megvalósítása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az általános és mindenkire nézve kötelező jogszabályok egyedi esetekben történő alkalmazása,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jogviták megoldása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5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parlament (Országgyűlés)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kormányzati szervek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közigazgatási szervek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bíróságok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2541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2207569" y="265471"/>
            <a:ext cx="7772265" cy="1238864"/>
          </a:xfrm>
        </p:spPr>
        <p:txBody>
          <a:bodyPr>
            <a:normAutofit/>
          </a:bodyPr>
          <a:lstStyle/>
          <a:p>
            <a:r>
              <a:rPr lang="hu-HU" sz="3200" dirty="0">
                <a:solidFill>
                  <a:srgbClr val="C00000"/>
                </a:solidFill>
              </a:rPr>
              <a:t>A közigazgatás funkciói és feladatai</a:t>
            </a: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068989"/>
              </p:ext>
            </p:extLst>
          </p:nvPr>
        </p:nvGraphicFramePr>
        <p:xfrm>
          <a:off x="2207569" y="1628800"/>
          <a:ext cx="7772265" cy="447315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059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27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3200" b="1" dirty="0">
                          <a:effectLst/>
                        </a:rPr>
                        <a:t>Az igazgatás funkciói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07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tx1"/>
                          </a:solidFill>
                          <a:effectLst/>
                        </a:rPr>
                        <a:t>Igazgatástudomány 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tx1"/>
                          </a:solidFill>
                          <a:effectLst/>
                        </a:rPr>
                        <a:t>Jogtudomány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376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hu-HU" sz="2400" b="1" u="none" dirty="0">
                          <a:solidFill>
                            <a:schemeClr val="tx1"/>
                          </a:solidFill>
                          <a:effectLst/>
                        </a:rPr>
                        <a:t>Az</a:t>
                      </a:r>
                      <a:r>
                        <a:rPr lang="hu-HU" sz="2400" b="1" u="none" baseline="0" dirty="0">
                          <a:solidFill>
                            <a:schemeClr val="tx1"/>
                          </a:solidFill>
                          <a:effectLst/>
                        </a:rPr>
                        <a:t> igazgatás funkciói</a:t>
                      </a:r>
                      <a:endParaRPr lang="hu-HU" sz="2400" b="1" u="non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Tervezés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Szervezés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Személyzeti ügyek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Parancsolás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Koordináció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Ellenőrzés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Pénzügyek (POSDCORB)</a:t>
                      </a:r>
                      <a:endParaRPr lang="hu-H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tx1"/>
                          </a:solidFill>
                          <a:effectLst/>
                        </a:rPr>
                        <a:t>A közigazgatás funkciója:</a:t>
                      </a:r>
                    </a:p>
                    <a:p>
                      <a:pPr marL="0" indent="0" algn="just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</a:rPr>
                        <a:t>Végrehajtás</a:t>
                      </a:r>
                    </a:p>
                    <a:p>
                      <a:pPr marL="34290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Jogalkotás</a:t>
                      </a:r>
                    </a:p>
                    <a:p>
                      <a:pPr marL="34290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Jogalkalmazás</a:t>
                      </a:r>
                    </a:p>
                    <a:p>
                      <a:pPr marL="34290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4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Szervezés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70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81200" y="1561654"/>
            <a:ext cx="8229600" cy="438762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hu-HU" sz="2400" b="1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 hatalommegosztás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endParaRPr lang="hu-HU" altLang="hu-HU" sz="800" b="1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Alaptörvény C) cikk (1) bekezdése deklarálja.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Nincs korlátlan és korlátozhatatlan hatalom.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 hatalmi ágak egymást korlátozzák, ellenőrzik, de együttműködnek.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Államszervezet egésze gyakorolja a főhatalmat.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Nem hermetikus szeparálás!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20421018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207568" y="1484784"/>
            <a:ext cx="8280920" cy="4824536"/>
          </a:xfrm>
        </p:spPr>
        <p:txBody>
          <a:bodyPr/>
          <a:lstStyle/>
          <a:p>
            <a:pPr marL="0" indent="0">
              <a:buNone/>
            </a:pPr>
            <a:r>
              <a:rPr lang="pt-BR" sz="2400" b="1" i="1" dirty="0"/>
              <a:t>A közigazgatás funkciói és feladatai</a:t>
            </a:r>
          </a:p>
          <a:p>
            <a:pPr marL="0" indent="0">
              <a:buNone/>
            </a:pPr>
            <a:endParaRPr lang="hu-HU" sz="1000" dirty="0"/>
          </a:p>
          <a:p>
            <a:pPr marL="0" indent="0">
              <a:buNone/>
            </a:pPr>
            <a:r>
              <a:rPr lang="hu-HU" sz="2400" b="1" dirty="0"/>
              <a:t>A közigazgatás feladatai</a:t>
            </a:r>
          </a:p>
          <a:p>
            <a:r>
              <a:rPr lang="hu-HU" sz="2400" dirty="0"/>
              <a:t>Jogi szabályozás</a:t>
            </a:r>
          </a:p>
          <a:p>
            <a:r>
              <a:rPr lang="hu-HU" sz="2400" dirty="0"/>
              <a:t>Feladatkataszter</a:t>
            </a:r>
          </a:p>
          <a:p>
            <a:r>
              <a:rPr lang="hu-HU" sz="2400" dirty="0" err="1"/>
              <a:t>Magyary</a:t>
            </a:r>
            <a:r>
              <a:rPr lang="hu-HU" sz="2400" dirty="0"/>
              <a:t> Zoltán Közigazgatás-fejlesztési Program</a:t>
            </a:r>
          </a:p>
          <a:p>
            <a:r>
              <a:rPr lang="hu-HU" sz="2400" dirty="0"/>
              <a:t>Közigazgatás- és Közszolgáltatás-fejlesztési Stratégia </a:t>
            </a:r>
            <a:br>
              <a:rPr lang="hu-HU" sz="2400" dirty="0"/>
            </a:br>
            <a:r>
              <a:rPr lang="hu-HU" sz="2400" dirty="0"/>
              <a:t>2014-2020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2207568" y="339213"/>
            <a:ext cx="8086806" cy="1145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 közigazgatás fogalma és helye az államszervezetben</a:t>
            </a:r>
          </a:p>
        </p:txBody>
      </p:sp>
    </p:spTree>
    <p:extLst>
      <p:ext uri="{BB962C8B-B14F-4D97-AF65-F5344CB8AC3E}">
        <p14:creationId xmlns:p14="http://schemas.microsoft.com/office/powerpoint/2010/main" val="304488802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731479" y="309716"/>
            <a:ext cx="8385915" cy="1031052"/>
          </a:xfrm>
        </p:spPr>
        <p:txBody>
          <a:bodyPr>
            <a:normAutofit fontScale="90000"/>
          </a:bodyPr>
          <a:lstStyle/>
          <a:p>
            <a:pPr algn="just"/>
            <a:r>
              <a:rPr lang="hu-HU" sz="3600" dirty="0">
                <a:solidFill>
                  <a:srgbClr val="C00000"/>
                </a:solidFill>
              </a:rPr>
              <a:t>A közigazgatás az állami </a:t>
            </a:r>
            <a:br>
              <a:rPr lang="hu-HU" sz="3600" dirty="0">
                <a:solidFill>
                  <a:srgbClr val="C00000"/>
                </a:solidFill>
              </a:rPr>
            </a:br>
            <a:r>
              <a:rPr lang="hu-HU" sz="3600" dirty="0">
                <a:solidFill>
                  <a:srgbClr val="C00000"/>
                </a:solidFill>
              </a:rPr>
              <a:t>funkciók rendszerében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731479" y="1307368"/>
            <a:ext cx="8685001" cy="52179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400" b="1" i="1" dirty="0"/>
              <a:t>A fejezetben megismert legfontosabb fogalmak:</a:t>
            </a:r>
          </a:p>
          <a:p>
            <a:r>
              <a:rPr lang="hu-HU" sz="2400" b="1" dirty="0"/>
              <a:t>A közigazgatás</a:t>
            </a:r>
            <a:r>
              <a:rPr lang="hu-HU" sz="2400" dirty="0"/>
              <a:t>: a közügyek vitelének, intézésének azon működési kerete, amelyet a legtágabb értelemben vett közszolgáltatások együttese alkot, és amelyek megfelelő biztosítása egyúttal a politikai vezetés által meghatározott állami célok megvalósítását is jelenti.</a:t>
            </a:r>
          </a:p>
          <a:p>
            <a:endParaRPr lang="hu-HU" sz="800" dirty="0"/>
          </a:p>
          <a:p>
            <a:r>
              <a:rPr lang="hu-HU" sz="2400" b="1" dirty="0"/>
              <a:t>A közigazgatás funkciói</a:t>
            </a:r>
            <a:r>
              <a:rPr lang="hu-HU" sz="2400" dirty="0"/>
              <a:t>: a közigazgatás társadalmi rendeltetése. </a:t>
            </a:r>
          </a:p>
          <a:p>
            <a:endParaRPr lang="hu-HU" sz="800" dirty="0"/>
          </a:p>
          <a:p>
            <a:r>
              <a:rPr lang="hu-HU" sz="2400" dirty="0"/>
              <a:t> </a:t>
            </a:r>
            <a:r>
              <a:rPr lang="hu-HU" sz="2400" b="1" dirty="0"/>
              <a:t>Állami feladatkataszter</a:t>
            </a:r>
            <a:r>
              <a:rPr lang="hu-HU" sz="2400" dirty="0"/>
              <a:t>: az egyes közigazgatási szervek jogszabályokban meghatározott feladatainak összefoglalása, amely a feladatokat szakmai munkamegosztást követve ágazatokba és azokon belül </a:t>
            </a:r>
            <a:r>
              <a:rPr lang="hu-HU" sz="2400" dirty="0" err="1"/>
              <a:t>alágazatokba</a:t>
            </a:r>
            <a:r>
              <a:rPr lang="hu-HU" sz="2400" dirty="0"/>
              <a:t> sorolva határozza meg.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9698657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2209800" y="2130426"/>
            <a:ext cx="7772400" cy="1154559"/>
          </a:xfrm>
        </p:spPr>
        <p:txBody>
          <a:bodyPr/>
          <a:lstStyle/>
          <a:p>
            <a:pPr>
              <a:defRPr/>
            </a:pPr>
            <a:r>
              <a:rPr lang="hu-HU" altLang="hu-HU" sz="4000" dirty="0">
                <a:solidFill>
                  <a:srgbClr val="C00000"/>
                </a:solidFill>
                <a:cs typeface="Times New Roman" panose="02020603050405020304" pitchFamily="18" charset="0"/>
              </a:rPr>
              <a:t>4. fejezet</a:t>
            </a:r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2209799" y="3140968"/>
            <a:ext cx="8482781" cy="1752600"/>
          </a:xfrm>
        </p:spPr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hu-HU" sz="4000" b="1" dirty="0">
                <a:solidFill>
                  <a:srgbClr val="C00000"/>
                </a:solidFill>
                <a:cs typeface="Times New Roman" panose="02020603050405020304" pitchFamily="18" charset="0"/>
              </a:rPr>
              <a:t>A közigazgatás szervezetrendszere</a:t>
            </a:r>
            <a:endParaRPr lang="hu-HU" altLang="hu-HU" sz="40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11224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2123768" y="383458"/>
            <a:ext cx="8303342" cy="1173334"/>
          </a:xfrm>
        </p:spPr>
        <p:txBody>
          <a:bodyPr>
            <a:normAutofit/>
          </a:bodyPr>
          <a:lstStyle/>
          <a:p>
            <a:pPr algn="just"/>
            <a:r>
              <a:rPr lang="hu-HU" sz="3600" dirty="0">
                <a:solidFill>
                  <a:srgbClr val="C00000"/>
                </a:solidFill>
              </a:rPr>
              <a:t>A közigazgatás szervezeti joga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567608" y="1556792"/>
            <a:ext cx="7131124" cy="454816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hu-HU" sz="2400" b="1" dirty="0"/>
              <a:t>A közigazgatás joghoz kötöttsége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u-HU" sz="2400" dirty="0"/>
              <a:t>↓</a:t>
            </a:r>
          </a:p>
          <a:p>
            <a:pPr algn="ctr">
              <a:lnSpc>
                <a:spcPct val="150000"/>
              </a:lnSpc>
            </a:pPr>
            <a:r>
              <a:rPr lang="hu-HU" sz="2400" b="1" dirty="0"/>
              <a:t>milyen közigazgatási szervek vannak</a:t>
            </a:r>
          </a:p>
          <a:p>
            <a:pPr algn="ctr">
              <a:lnSpc>
                <a:spcPct val="150000"/>
              </a:lnSpc>
            </a:pPr>
            <a:r>
              <a:rPr lang="hu-HU" sz="2400" b="1" dirty="0"/>
              <a:t>ezek egymással milyen viszonyban vannak</a:t>
            </a:r>
          </a:p>
          <a:p>
            <a:pPr algn="ctr">
              <a:lnSpc>
                <a:spcPct val="150000"/>
              </a:lnSpc>
            </a:pPr>
            <a:r>
              <a:rPr lang="hu-HU" sz="2400" b="1" dirty="0"/>
              <a:t>milyen a belső felépítésük, szervezeti rendjük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u-HU" sz="2400" dirty="0"/>
              <a:t>↓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hu-HU" sz="2400" b="1" dirty="0"/>
              <a:t>szervezeti jog</a:t>
            </a:r>
          </a:p>
        </p:txBody>
      </p:sp>
    </p:spTree>
    <p:extLst>
      <p:ext uri="{BB962C8B-B14F-4D97-AF65-F5344CB8AC3E}">
        <p14:creationId xmlns:p14="http://schemas.microsoft.com/office/powerpoint/2010/main" val="65139380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29567765"/>
              </p:ext>
            </p:extLst>
          </p:nvPr>
        </p:nvGraphicFramePr>
        <p:xfrm>
          <a:off x="1553497" y="383458"/>
          <a:ext cx="9108504" cy="611709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48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22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92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269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33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 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  <a:latin typeface="+mn-lt"/>
                        </a:rPr>
                        <a:t> </a:t>
                      </a:r>
                      <a:endParaRPr lang="hu-HU" sz="20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 közigazgatási szervek rendszere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149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 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 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pattFill prst="wdUpDiag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Államigazgatás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Helyi önkormányzatok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Új típusú, egyéb (atipikus) közigazgatási szervek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8950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+mn-lt"/>
                        </a:rPr>
                        <a:t>Központi igazgatás</a:t>
                      </a:r>
                      <a:endParaRPr lang="hu-HU" sz="20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Központi államigazgatás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Ø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Köztestületek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8950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Helyi igazgatás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Területi igazgatás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Helyi </a:t>
                      </a:r>
                      <a:r>
                        <a:rPr lang="hu-HU" sz="20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állam-igazga-tás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200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Területi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Vármegyei önkormányzat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Egyéb kvázi államigazgatási szervek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0668"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</a:rPr>
                        <a:t>Helyi igazgatás</a:t>
                      </a:r>
                      <a:endParaRPr lang="hu-HU" sz="20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hu-HU" sz="24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Helyi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Települési önkormányzat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97469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68710070"/>
              </p:ext>
            </p:extLst>
          </p:nvPr>
        </p:nvGraphicFramePr>
        <p:xfrm>
          <a:off x="235974" y="914399"/>
          <a:ext cx="11769212" cy="58373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88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3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98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16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5571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Államigazgatás</a:t>
                      </a:r>
                      <a:endParaRPr lang="hu-H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</a:rPr>
                        <a:t>Helyi </a:t>
                      </a:r>
                      <a:r>
                        <a:rPr lang="hu-HU" sz="2000" b="1" dirty="0" err="1">
                          <a:effectLst/>
                        </a:rPr>
                        <a:t>önkor-mányzat</a:t>
                      </a:r>
                      <a:endParaRPr lang="hu-H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>
                          <a:effectLst/>
                        </a:rPr>
                        <a:t>Új típusú, egyéb (atipikus) közigazgatási szervek</a:t>
                      </a:r>
                      <a:endParaRPr lang="hu-HU" sz="20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21066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Központi államigazgatás</a:t>
                      </a:r>
                      <a:endParaRPr lang="hu-H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Területi állam-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igazgatás</a:t>
                      </a:r>
                      <a:endParaRPr lang="hu-H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Helyi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állam-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0" dirty="0">
                          <a:effectLst/>
                        </a:rPr>
                        <a:t>Igazgatás</a:t>
                      </a:r>
                      <a:endParaRPr lang="hu-HU" sz="20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4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Alaptörvény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15-22. cikk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17. cikk (3) </a:t>
                      </a:r>
                      <a:r>
                        <a:rPr lang="hu-HU" sz="2000" dirty="0" err="1">
                          <a:effectLst/>
                        </a:rPr>
                        <a:t>bek</a:t>
                      </a:r>
                      <a:r>
                        <a:rPr lang="hu-HU" sz="2000" dirty="0">
                          <a:effectLst/>
                        </a:rPr>
                        <a:t>.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31-35. cikk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23. cikk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51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Törvények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egységes: </a:t>
                      </a:r>
                      <a:r>
                        <a:rPr lang="hu-HU" sz="2000" dirty="0" err="1">
                          <a:effectLst/>
                        </a:rPr>
                        <a:t>Ksztv</a:t>
                      </a:r>
                      <a:r>
                        <a:rPr lang="hu-HU" sz="2000" dirty="0">
                          <a:effectLst/>
                        </a:rPr>
                        <a:t>. és Kit.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egységes: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Kit.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egységes: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Kit.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egységes: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effectLst/>
                        </a:rPr>
                        <a:t>Mötv</a:t>
                      </a:r>
                      <a:r>
                        <a:rPr lang="hu-HU" sz="2000" dirty="0">
                          <a:effectLst/>
                        </a:rPr>
                        <a:t>.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nem egységes: sarkalatos törvények és törvények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89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Kormány- rendeletek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központi hivatalok</a:t>
                      </a:r>
                      <a:r>
                        <a:rPr lang="hu-HU" sz="2000" baseline="0" dirty="0">
                          <a:effectLst/>
                        </a:rPr>
                        <a:t> </a:t>
                      </a:r>
                      <a:r>
                        <a:rPr lang="hu-HU" sz="2000" dirty="0">
                          <a:effectLst/>
                        </a:rPr>
                        <a:t>létesítése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568/2022. (XII. 23.) Korm. rendelet</a:t>
                      </a: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568/2022. (XII. 23.) Korm. rendelet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Ø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 Ø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ím 1"/>
          <p:cNvSpPr txBox="1">
            <a:spLocks/>
          </p:cNvSpPr>
          <p:nvPr/>
        </p:nvSpPr>
        <p:spPr bwMode="auto">
          <a:xfrm>
            <a:off x="1631504" y="235974"/>
            <a:ext cx="8928992" cy="67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+mn-lt"/>
              </a:rPr>
              <a:t>A közigazgatás szervezeti joga</a:t>
            </a:r>
          </a:p>
        </p:txBody>
      </p:sp>
    </p:spTree>
    <p:extLst>
      <p:ext uri="{BB962C8B-B14F-4D97-AF65-F5344CB8AC3E}">
        <p14:creationId xmlns:p14="http://schemas.microsoft.com/office/powerpoint/2010/main" val="90080922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2129052" y="309716"/>
            <a:ext cx="7855380" cy="959044"/>
          </a:xfrm>
        </p:spPr>
        <p:txBody>
          <a:bodyPr>
            <a:normAutofit fontScale="90000"/>
          </a:bodyPr>
          <a:lstStyle/>
          <a:p>
            <a:r>
              <a:rPr lang="hu-HU" sz="4000" dirty="0">
                <a:solidFill>
                  <a:srgbClr val="C00000"/>
                </a:solidFill>
              </a:rPr>
              <a:t>Az államigazgatás szervezete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129052" y="1282934"/>
            <a:ext cx="7855380" cy="311208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b="1" dirty="0"/>
              <a:t>Központi államigazgatási szervek (</a:t>
            </a:r>
            <a:r>
              <a:rPr lang="hu-HU" b="1" dirty="0" err="1"/>
              <a:t>Ksztv</a:t>
            </a:r>
            <a:r>
              <a:rPr lang="hu-HU" b="1" dirty="0"/>
              <a:t>. és Kit.):</a:t>
            </a:r>
            <a:endParaRPr lang="hu-HU" dirty="0"/>
          </a:p>
          <a:p>
            <a:pPr lvl="0"/>
            <a:r>
              <a:rPr lang="hu-HU" dirty="0"/>
              <a:t>központi kormányzati igazgatási szervek</a:t>
            </a:r>
          </a:p>
          <a:p>
            <a:pPr lvl="1"/>
            <a:r>
              <a:rPr lang="hu-HU" dirty="0"/>
              <a:t>Kormány</a:t>
            </a:r>
          </a:p>
          <a:p>
            <a:pPr lvl="1"/>
            <a:r>
              <a:rPr lang="hu-HU" dirty="0"/>
              <a:t>minisztériumok</a:t>
            </a:r>
          </a:p>
          <a:p>
            <a:pPr lvl="1"/>
            <a:r>
              <a:rPr lang="hu-HU" dirty="0"/>
              <a:t>kormányzati </a:t>
            </a:r>
            <a:r>
              <a:rPr lang="hu-HU" dirty="0" err="1"/>
              <a:t>főhivatalok</a:t>
            </a:r>
            <a:endParaRPr lang="hu-HU" dirty="0"/>
          </a:p>
          <a:p>
            <a:pPr lvl="1"/>
            <a:r>
              <a:rPr lang="hu-HU" dirty="0"/>
              <a:t>központi hivatalok</a:t>
            </a:r>
          </a:p>
          <a:p>
            <a:pPr lvl="0"/>
            <a:r>
              <a:rPr lang="hu-HU" dirty="0"/>
              <a:t>autonóm államigazgatási szervek </a:t>
            </a:r>
          </a:p>
          <a:p>
            <a:pPr lvl="0"/>
            <a:r>
              <a:rPr lang="hu-HU" dirty="0"/>
              <a:t>önálló szabályozó szervek</a:t>
            </a:r>
          </a:p>
          <a:p>
            <a:pPr lvl="0"/>
            <a:r>
              <a:rPr lang="hu-HU" dirty="0"/>
              <a:t>rendvédelmi szervek és Katonai Nemzetbiztonsági Szolgálat</a:t>
            </a:r>
          </a:p>
          <a:p>
            <a:pPr marL="0" indent="0">
              <a:spcBef>
                <a:spcPts val="0"/>
              </a:spcBef>
              <a:buNone/>
            </a:pPr>
            <a:endParaRPr lang="hu-HU" sz="2400" dirty="0"/>
          </a:p>
        </p:txBody>
      </p:sp>
      <p:sp>
        <p:nvSpPr>
          <p:cNvPr id="5" name="Tartalom helye 2"/>
          <p:cNvSpPr txBox="1">
            <a:spLocks/>
          </p:cNvSpPr>
          <p:nvPr/>
        </p:nvSpPr>
        <p:spPr bwMode="auto">
          <a:xfrm>
            <a:off x="2129052" y="4409192"/>
            <a:ext cx="7203132" cy="2153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400" b="1" dirty="0">
                <a:latin typeface="+mj-lt"/>
              </a:rPr>
              <a:t>T</a:t>
            </a:r>
            <a:r>
              <a:rPr lang="pt-BR" sz="2400" b="1" dirty="0">
                <a:latin typeface="+mj-lt"/>
              </a:rPr>
              <a:t>erületi és helyi államigazgatás</a:t>
            </a:r>
            <a:r>
              <a:rPr lang="hu-HU" sz="2400" b="1" dirty="0">
                <a:latin typeface="+mj-lt"/>
              </a:rPr>
              <a:t>:</a:t>
            </a:r>
          </a:p>
          <a:p>
            <a:pPr>
              <a:spcBef>
                <a:spcPts val="0"/>
              </a:spcBef>
            </a:pPr>
            <a:r>
              <a:rPr lang="hu-HU" sz="2200" dirty="0">
                <a:latin typeface="+mj-lt"/>
              </a:rPr>
              <a:t>fővárosi és vármegyei kormányhivatal (Kit.)</a:t>
            </a:r>
          </a:p>
          <a:p>
            <a:pPr>
              <a:spcBef>
                <a:spcPts val="0"/>
              </a:spcBef>
            </a:pPr>
            <a:r>
              <a:rPr lang="hu-HU" sz="2200" dirty="0">
                <a:latin typeface="+mj-lt"/>
              </a:rPr>
              <a:t>NAV területi és helyi szervei (2010. évi CXXII. tv.)</a:t>
            </a:r>
          </a:p>
          <a:p>
            <a:pPr>
              <a:spcBef>
                <a:spcPts val="0"/>
              </a:spcBef>
            </a:pPr>
            <a:r>
              <a:rPr lang="hu-HU" sz="2200" dirty="0">
                <a:latin typeface="+mj-lt"/>
              </a:rPr>
              <a:t>egyéb területi és helyi államigazgatási szervek</a:t>
            </a:r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10366437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91544" y="1556792"/>
            <a:ext cx="8568952" cy="5040560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/>
              <a:t>A Kormány</a:t>
            </a:r>
          </a:p>
          <a:p>
            <a:r>
              <a:rPr lang="pt-BR" sz="2400" dirty="0"/>
              <a:t>a végrehajtó hatalom általános szerve</a:t>
            </a:r>
            <a:endParaRPr lang="hu-HU" sz="2400" dirty="0"/>
          </a:p>
          <a:p>
            <a:r>
              <a:rPr lang="hu-HU" sz="2400" dirty="0"/>
              <a:t>az államigazgatás csúcsszerve</a:t>
            </a:r>
          </a:p>
          <a:p>
            <a:r>
              <a:rPr lang="hu-HU" sz="2400" dirty="0"/>
              <a:t>jogalkotás</a:t>
            </a:r>
          </a:p>
          <a:p>
            <a:r>
              <a:rPr lang="hu-HU" sz="2400" dirty="0"/>
              <a:t>kormányzás</a:t>
            </a:r>
          </a:p>
          <a:p>
            <a:r>
              <a:rPr lang="hu-HU" sz="2400" dirty="0"/>
              <a:t>szervezetirányítás, koordináció</a:t>
            </a:r>
          </a:p>
          <a:p>
            <a:r>
              <a:rPr lang="hu-HU" sz="2400" dirty="0"/>
              <a:t>a közigazgatás egységének és az egységes kormánypolitika érvényesülésének a biztosítása</a:t>
            </a:r>
          </a:p>
          <a:p>
            <a:endParaRPr lang="hu-HU" sz="2400" dirty="0"/>
          </a:p>
          <a:p>
            <a:pPr marL="0" indent="0">
              <a:buNone/>
            </a:pPr>
            <a:r>
              <a:rPr lang="hu-HU" sz="2400" b="1" dirty="0"/>
              <a:t>Miniszterelnök központi szerepe</a:t>
            </a:r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2124278" y="235974"/>
            <a:ext cx="7786637" cy="1165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332270828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099048" y="1628801"/>
            <a:ext cx="8317432" cy="46831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Kormány működését közvetlenül segítő </a:t>
            </a:r>
          </a:p>
          <a:p>
            <a:pPr marL="0" indent="0">
              <a:buNone/>
            </a:pPr>
            <a:r>
              <a:rPr lang="hu-HU" sz="2400" b="1" dirty="0"/>
              <a:t>államigazgatási szervek:</a:t>
            </a:r>
          </a:p>
          <a:p>
            <a:r>
              <a:rPr lang="hu-HU" sz="2400" dirty="0"/>
              <a:t>Kabinet</a:t>
            </a:r>
          </a:p>
          <a:p>
            <a:r>
              <a:rPr lang="hu-HU" sz="2400" dirty="0"/>
              <a:t>Kormánybizottság</a:t>
            </a:r>
          </a:p>
          <a:p>
            <a:r>
              <a:rPr lang="hu-HU" sz="2400" dirty="0"/>
              <a:t>Egyéb testületi segédszervek</a:t>
            </a:r>
          </a:p>
          <a:p>
            <a:r>
              <a:rPr lang="hu-HU" sz="2400" dirty="0"/>
              <a:t>Kormánybiztos</a:t>
            </a:r>
          </a:p>
          <a:p>
            <a:r>
              <a:rPr lang="hu-HU" sz="2400" dirty="0"/>
              <a:t>Miniszterelnök politikai igazgatója</a:t>
            </a:r>
          </a:p>
          <a:p>
            <a:r>
              <a:rPr lang="hu-HU" sz="2400" dirty="0"/>
              <a:t>Miniszterelnök nemzetbiztonsági főtanácsadója</a:t>
            </a:r>
          </a:p>
          <a:p>
            <a:r>
              <a:rPr lang="hu-HU" sz="2400" dirty="0"/>
              <a:t>Miniszterelnöki biztos</a:t>
            </a:r>
          </a:p>
          <a:p>
            <a:r>
              <a:rPr lang="hu-HU" sz="2400" dirty="0"/>
              <a:t>Miniszterelnöki megbízott</a:t>
            </a:r>
          </a:p>
          <a:p>
            <a:endParaRPr lang="hu-HU" sz="2400" dirty="0"/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2099048" y="309716"/>
            <a:ext cx="7590642" cy="1319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237030619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096960" y="1307368"/>
            <a:ext cx="78867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minisztériumok</a:t>
            </a:r>
          </a:p>
          <a:p>
            <a:r>
              <a:rPr lang="hu-HU" sz="2400" dirty="0"/>
              <a:t>a Kormány irányítása alatt áll </a:t>
            </a:r>
          </a:p>
          <a:p>
            <a:r>
              <a:rPr lang="hu-HU" sz="2400" dirty="0"/>
              <a:t>különös hatáskörű központi államigazgatási szerv</a:t>
            </a:r>
          </a:p>
          <a:p>
            <a:r>
              <a:rPr lang="hu-HU" sz="2400" dirty="0"/>
              <a:t>a miniszter munkaszerve</a:t>
            </a:r>
          </a:p>
          <a:p>
            <a:r>
              <a:rPr lang="hu-HU" sz="2400" dirty="0"/>
              <a:t>egyszemélyi vezetés elve</a:t>
            </a:r>
          </a:p>
          <a:p>
            <a:r>
              <a:rPr lang="hu-HU" sz="2400" dirty="0"/>
              <a:t>miniszteri felelősség elve</a:t>
            </a:r>
          </a:p>
          <a:p>
            <a:r>
              <a:rPr lang="hu-HU" sz="2400" i="1" dirty="0"/>
              <a:t>2022. évi II. tv. </a:t>
            </a:r>
            <a:r>
              <a:rPr lang="hu-HU" sz="2400" dirty="0"/>
              <a:t>– a minisztériumok felsorolása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2096960" y="0"/>
            <a:ext cx="7666472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697020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>
          <a:xfrm>
            <a:off x="1991544" y="1484784"/>
            <a:ext cx="8229600" cy="4925144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Jogállamiság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hu-HU" altLang="hu-HU" sz="8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Clr>
                <a:schemeClr val="tx1"/>
              </a:buClr>
              <a:buNone/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Alaptörvény B) cikk (1) bekezdése deklarálja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jog uralma/törvényesség biztosítása,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jogbiztonság követelménye,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önkényesség tilalma,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jog a bírói úthoz,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az emberi jogok védelme,</a:t>
            </a:r>
          </a:p>
          <a:p>
            <a:pPr marL="697230" lvl="1" indent="-342900"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dirty="0">
                <a:latin typeface="+mj-lt"/>
                <a:cs typeface="Times New Roman" panose="02020603050405020304" pitchFamily="18" charset="0"/>
              </a:rPr>
              <a:t>a törvény előtti egyenlőség elve.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39940904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91544" y="1412777"/>
            <a:ext cx="7886700" cy="5224463"/>
          </a:xfrm>
        </p:spPr>
        <p:txBody>
          <a:bodyPr/>
          <a:lstStyle/>
          <a:p>
            <a:pPr marL="0" indent="0">
              <a:buNone/>
            </a:pPr>
            <a:r>
              <a:rPr lang="hu-HU" sz="2400" b="1" dirty="0"/>
              <a:t>Miniszter:</a:t>
            </a:r>
          </a:p>
          <a:p>
            <a:r>
              <a:rPr lang="hu-HU" sz="2400" dirty="0"/>
              <a:t>Számuk → két modell</a:t>
            </a:r>
          </a:p>
          <a:p>
            <a:r>
              <a:rPr lang="hu-HU" sz="2400" dirty="0"/>
              <a:t>Funkciója</a:t>
            </a:r>
          </a:p>
          <a:p>
            <a:r>
              <a:rPr lang="hu-HU" sz="2400" dirty="0"/>
              <a:t>Feladat- és hatásköre (általános) - 182/2022. (V. 14.) Korm. rendelet </a:t>
            </a:r>
          </a:p>
          <a:p>
            <a:r>
              <a:rPr lang="hu-HU" sz="2400" dirty="0"/>
              <a:t>Kit.:</a:t>
            </a:r>
          </a:p>
          <a:p>
            <a:pPr lvl="1"/>
            <a:r>
              <a:rPr lang="hu-HU" dirty="0"/>
              <a:t>Miniszter és segédszervei</a:t>
            </a:r>
          </a:p>
          <a:p>
            <a:pPr lvl="1"/>
            <a:r>
              <a:rPr lang="hu-HU" dirty="0"/>
              <a:t>A miniszter munkáját segítő állami vezetők</a:t>
            </a:r>
          </a:p>
          <a:p>
            <a:pPr lvl="1"/>
            <a:r>
              <a:rPr lang="hu-HU" dirty="0"/>
              <a:t>Belső szervezeti felépítés</a:t>
            </a:r>
          </a:p>
          <a:p>
            <a:pPr>
              <a:buFontTx/>
              <a:buChar char="-"/>
            </a:pPr>
            <a:endParaRPr lang="hu-HU" sz="2400" dirty="0"/>
          </a:p>
          <a:p>
            <a:pPr>
              <a:buFontTx/>
              <a:buChar char="-"/>
            </a:pPr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991544" y="383457"/>
            <a:ext cx="7886700" cy="1029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40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422327861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31318" y="1097922"/>
            <a:ext cx="8127081" cy="55402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/>
              <a:t>A Kormányzati Központ</a:t>
            </a:r>
            <a:endParaRPr lang="hu-HU" dirty="0"/>
          </a:p>
          <a:p>
            <a:pPr lvl="0"/>
            <a:r>
              <a:rPr lang="hu-HU" b="1" dirty="0"/>
              <a:t>Miniszterelnökség</a:t>
            </a:r>
            <a:endParaRPr lang="hu-HU" dirty="0"/>
          </a:p>
          <a:p>
            <a:pPr lvl="1"/>
            <a:r>
              <a:rPr lang="hu-HU" dirty="0"/>
              <a:t>minisztérium</a:t>
            </a:r>
          </a:p>
          <a:p>
            <a:pPr lvl="1"/>
            <a:r>
              <a:rPr lang="hu-HU" dirty="0"/>
              <a:t>elsősorban koordinációs funkciói vannak, de ágazati feladatokat is ellát</a:t>
            </a:r>
          </a:p>
          <a:p>
            <a:pPr lvl="0"/>
            <a:r>
              <a:rPr lang="hu-HU" b="1" dirty="0"/>
              <a:t>Miniszterelnöki Kabinetiroda</a:t>
            </a:r>
            <a:endParaRPr lang="hu-HU" dirty="0"/>
          </a:p>
          <a:p>
            <a:pPr lvl="1"/>
            <a:r>
              <a:rPr lang="hu-HU" dirty="0"/>
              <a:t>minisztérium</a:t>
            </a:r>
          </a:p>
          <a:p>
            <a:pPr lvl="1"/>
            <a:r>
              <a:rPr lang="hu-HU" dirty="0"/>
              <a:t>miniszterelnök politikai munkaszervezete</a:t>
            </a:r>
          </a:p>
          <a:p>
            <a:pPr lvl="1"/>
            <a:r>
              <a:rPr lang="hu-HU" dirty="0"/>
              <a:t>általános politikai koordinációs, kommunikációs feladatok, néhány szakpolitikai funkcióval kiegészítve</a:t>
            </a:r>
          </a:p>
          <a:p>
            <a:pPr lvl="0"/>
            <a:r>
              <a:rPr lang="hu-HU" b="1" dirty="0"/>
              <a:t>Miniszterelnöki Kormányiroda</a:t>
            </a:r>
            <a:endParaRPr lang="hu-HU" dirty="0"/>
          </a:p>
          <a:p>
            <a:pPr lvl="1"/>
            <a:r>
              <a:rPr lang="hu-HU" dirty="0"/>
              <a:t>Minisztériumnak nem minősülő központi kormányzati igazgatási szerv, élén közigazgatási államtitkárral</a:t>
            </a:r>
          </a:p>
          <a:p>
            <a:pPr lvl="1"/>
            <a:r>
              <a:rPr lang="hu-HU" dirty="0"/>
              <a:t>koordinációs funkciók, a kormányzati személyügyi igazgatás központi szerve</a:t>
            </a:r>
          </a:p>
          <a:p>
            <a:r>
              <a:rPr lang="hu-HU" b="1" dirty="0"/>
              <a:t>Miniszterelnök politikai igazgatója</a:t>
            </a:r>
          </a:p>
          <a:p>
            <a:pPr lvl="1"/>
            <a:r>
              <a:rPr lang="hu-HU" dirty="0" err="1"/>
              <a:t>felelősa</a:t>
            </a:r>
            <a:r>
              <a:rPr lang="hu-HU" dirty="0"/>
              <a:t> miniszterelnök munkájához kapcsolódóan szükséges háttéranyagok, felkészítők, elemzések elkészítéséért, továbbá</a:t>
            </a:r>
          </a:p>
          <a:p>
            <a:pPr lvl="1"/>
            <a:r>
              <a:rPr lang="hu-HU" dirty="0"/>
              <a:t>a miniszterelnök nemzetközi tevékenységének koordinálásáért</a:t>
            </a:r>
          </a:p>
          <a:p>
            <a:pPr lvl="0"/>
            <a:r>
              <a:rPr lang="hu-HU" b="1" dirty="0"/>
              <a:t>Miniszterelnök nemzetbiztonsági főtanácsadója</a:t>
            </a:r>
          </a:p>
          <a:p>
            <a:pPr lvl="1"/>
            <a:r>
              <a:rPr lang="hu-HU" dirty="0"/>
              <a:t>a polgári nemzetbiztonsági és hírszerzési tevékenység, rendészeti, bűnmegelőzési, bűnügyi, közbiztonsági feladatok, valamint honvédelmi kérdések kapcsán tanácsával, illetve véleményével segíti a miniszterelnök, illetve a Kormány tevékenységét és döntéseinek előkészítését</a:t>
            </a:r>
          </a:p>
          <a:p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2030153" y="368710"/>
            <a:ext cx="7689033" cy="9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25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40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3169425911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847528" y="1412777"/>
            <a:ext cx="8568952" cy="5300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Kormányzati </a:t>
            </a:r>
            <a:r>
              <a:rPr lang="hu-HU" sz="2400" b="1" dirty="0" err="1"/>
              <a:t>főhivatalok</a:t>
            </a:r>
            <a:endParaRPr lang="hu-HU" sz="2400" b="1" dirty="0"/>
          </a:p>
          <a:p>
            <a:r>
              <a:rPr lang="hu-HU" sz="2400" dirty="0"/>
              <a:t>törvény hozza létre</a:t>
            </a:r>
          </a:p>
          <a:p>
            <a:r>
              <a:rPr lang="hu-HU" sz="2400" dirty="0"/>
              <a:t>a Kormány irányítása alatt áll</a:t>
            </a:r>
          </a:p>
          <a:p>
            <a:r>
              <a:rPr lang="hu-HU" sz="2400" dirty="0"/>
              <a:t>felügyelet: a Kormány által kijelölt miniszter</a:t>
            </a:r>
          </a:p>
          <a:p>
            <a:r>
              <a:rPr lang="hu-HU" sz="2400" dirty="0"/>
              <a:t>törvényben meghatározott feladatkörében nem utasítható</a:t>
            </a:r>
          </a:p>
          <a:p>
            <a:r>
              <a:rPr lang="hu-HU" sz="2400" dirty="0"/>
              <a:t>rendelkezhet területi (</a:t>
            </a:r>
            <a:r>
              <a:rPr lang="hu-HU" sz="2400" dirty="0" err="1"/>
              <a:t>dekoncentrált</a:t>
            </a:r>
            <a:r>
              <a:rPr lang="hu-HU" sz="2400" dirty="0"/>
              <a:t>) szervekkel</a:t>
            </a:r>
          </a:p>
          <a:p>
            <a:pPr marL="0" indent="0">
              <a:buNone/>
            </a:pPr>
            <a:r>
              <a:rPr lang="hu-HU" sz="2400" b="1" dirty="0"/>
              <a:t>Kit.:</a:t>
            </a:r>
          </a:p>
          <a:p>
            <a:r>
              <a:rPr lang="hu-HU" sz="2400" dirty="0"/>
              <a:t>Központi Statisztikai Hivatal</a:t>
            </a:r>
          </a:p>
          <a:p>
            <a:r>
              <a:rPr lang="hu-HU" sz="2400" dirty="0"/>
              <a:t>Szellemi Tulajdon Nemzeti Hivatala</a:t>
            </a:r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847528" y="0"/>
            <a:ext cx="7827414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30316204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19536" y="1268760"/>
            <a:ext cx="8208912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hu-HU" sz="2400" b="1" dirty="0"/>
          </a:p>
          <a:p>
            <a:pPr marL="0" indent="0">
              <a:buNone/>
            </a:pPr>
            <a:r>
              <a:rPr lang="hu-HU" sz="2400" b="1" dirty="0"/>
              <a:t>Központi hivatalok</a:t>
            </a:r>
          </a:p>
          <a:p>
            <a:r>
              <a:rPr lang="hu-HU" sz="2200" dirty="0"/>
              <a:t>Kormányrendelet, vagy – fegyveres szerv esetében – törvény hozza létre</a:t>
            </a:r>
          </a:p>
          <a:p>
            <a:r>
              <a:rPr lang="hu-HU" sz="2200" dirty="0"/>
              <a:t>miniszter irányítása alatt áll</a:t>
            </a:r>
          </a:p>
          <a:p>
            <a:r>
              <a:rPr lang="hu-HU" sz="2200" dirty="0"/>
              <a:t>Területi (</a:t>
            </a:r>
            <a:r>
              <a:rPr lang="hu-HU" sz="2200" dirty="0" err="1"/>
              <a:t>dekoncentrált</a:t>
            </a:r>
            <a:r>
              <a:rPr lang="hu-HU" sz="2200" dirty="0"/>
              <a:t>) szervekkel rendelkezhet, </a:t>
            </a:r>
          </a:p>
          <a:p>
            <a:pPr marL="0" indent="0">
              <a:buNone/>
            </a:pPr>
            <a:r>
              <a:rPr lang="hu-HU" sz="2200" dirty="0"/>
              <a:t>     ha a létesítéséről szóló jogszabály így rendelkezik</a:t>
            </a:r>
          </a:p>
          <a:p>
            <a:r>
              <a:rPr lang="hu-HU" sz="2200" dirty="0"/>
              <a:t>nincs jogszabályba foglalt felsorolás, néhány példa: </a:t>
            </a:r>
          </a:p>
          <a:p>
            <a:pPr lvl="1"/>
            <a:r>
              <a:rPr lang="hu-HU" sz="2000" dirty="0"/>
              <a:t>Országos Kórházi Főigazgatóság,</a:t>
            </a:r>
          </a:p>
          <a:p>
            <a:pPr lvl="1"/>
            <a:r>
              <a:rPr lang="hu-HU" sz="2000" dirty="0"/>
              <a:t>Magyar Államkincstár,</a:t>
            </a:r>
          </a:p>
          <a:p>
            <a:pPr lvl="1"/>
            <a:r>
              <a:rPr lang="hu-HU" sz="2000" dirty="0"/>
              <a:t>Nemzeti Adó- és Vámhivatal</a:t>
            </a:r>
          </a:p>
          <a:p>
            <a:pPr lvl="1"/>
            <a:r>
              <a:rPr lang="hu-HU" sz="2000" dirty="0"/>
              <a:t>Oktatási Hivatal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919536" y="0"/>
            <a:ext cx="7829148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411129086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80769024"/>
              </p:ext>
            </p:extLst>
          </p:nvPr>
        </p:nvGraphicFramePr>
        <p:xfrm>
          <a:off x="294968" y="1022632"/>
          <a:ext cx="11651226" cy="56688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96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4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5548">
                <a:tc gridSpan="2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chemeClr val="tx1"/>
                          </a:solidFill>
                          <a:effectLst/>
                        </a:rPr>
                        <a:t>A Kormány irányítása alól kivett államigazgatási szervek</a:t>
                      </a:r>
                      <a:endParaRPr lang="hu-H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624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Autonóm államigazgatási szerv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Önálló szabályozó szerv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solidFill>
                            <a:schemeClr val="tx1"/>
                          </a:solidFill>
                          <a:effectLst/>
                        </a:rPr>
                        <a:t>Ksztv</a:t>
                      </a: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Törvények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Alaptörvény 23. cikk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 err="1">
                          <a:solidFill>
                            <a:schemeClr val="tx1"/>
                          </a:solidFill>
                          <a:effectLst/>
                        </a:rPr>
                        <a:t>Ksztv</a:t>
                      </a: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Sarkalatos törvények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92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elsődleges elvárás a politikamentes, szakmai szempontokat követő,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közérdekű és jogszerű döntéshozatal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9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Jogalkalmazás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Jogalkotás és jogalkalmazás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9790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Közbeszerzési Hatóság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Integritás Hatóság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Gazdasági Versenyhivatal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Nemzeti Adatvédelmi és Információszabadság Hatóság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</a:rPr>
                        <a:t>Nemzeti Választási Iroda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Európai Támogatásokat</a:t>
                      </a:r>
                      <a:r>
                        <a:rPr lang="hu-HU" sz="1800" baseline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 Auditáló Főigazgatóság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baseline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Calibri" panose="020F0502020204030204" pitchFamily="34" charset="0"/>
                        </a:rPr>
                        <a:t>Szuverenitásvédelmi Hivatal</a:t>
                      </a:r>
                      <a:endParaRPr lang="hu-HU" sz="18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Nemzeti Média- és Hírközlési Hatóság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Magyar Energetikai és Közmű-szabályozási Hivatal</a:t>
                      </a:r>
                      <a:endParaRPr lang="hu-HU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Szabályozott Tevékenységek Felügyeleti Hatósága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2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Országos Atomenergia Hivatal</a:t>
                      </a: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Cím 1"/>
          <p:cNvSpPr txBox="1">
            <a:spLocks/>
          </p:cNvSpPr>
          <p:nvPr/>
        </p:nvSpPr>
        <p:spPr bwMode="auto">
          <a:xfrm>
            <a:off x="294968" y="0"/>
            <a:ext cx="11651226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320695142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667508" y="1017639"/>
            <a:ext cx="9216802" cy="56517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 </a:t>
            </a:r>
            <a:r>
              <a:rPr lang="hu-HU" sz="2400" b="1" dirty="0" err="1"/>
              <a:t>dekoncentrált</a:t>
            </a:r>
            <a:r>
              <a:rPr lang="hu-HU" sz="2400" b="1" dirty="0"/>
              <a:t> szervek rendszere</a:t>
            </a:r>
          </a:p>
          <a:p>
            <a:r>
              <a:rPr lang="hu-HU" sz="2400" dirty="0"/>
              <a:t>a fővárosi és vármegyei kormányhivatalok (Kit.)</a:t>
            </a:r>
          </a:p>
          <a:p>
            <a:r>
              <a:rPr lang="hu-HU" sz="2400" dirty="0"/>
              <a:t>NAV területi és helyi szervei (2010. évi CXXII. tv.)</a:t>
            </a:r>
          </a:p>
          <a:p>
            <a:r>
              <a:rPr lang="hu-HU" sz="2400" dirty="0"/>
              <a:t>Nem integrált területi államigazgatási szervek:</a:t>
            </a:r>
          </a:p>
          <a:p>
            <a:pPr lvl="1">
              <a:spcBef>
                <a:spcPts val="0"/>
              </a:spcBef>
            </a:pPr>
            <a:r>
              <a:rPr lang="hu-HU" dirty="0"/>
              <a:t>Vármegyei illetékesség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dirty="0"/>
              <a:t>    </a:t>
            </a:r>
            <a:r>
              <a:rPr lang="hu-HU" sz="2000" dirty="0"/>
              <a:t>(rendőr-főkapitányságok, a Magyar Államkincstár vármegyei igazgatóságai,  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sz="2000" dirty="0"/>
              <a:t>      Szociális és Gyermekvédelmi Főigazgatóság kirendeltségei)</a:t>
            </a:r>
          </a:p>
          <a:p>
            <a:pPr lvl="1">
              <a:spcBef>
                <a:spcPts val="0"/>
              </a:spcBef>
            </a:pPr>
            <a:r>
              <a:rPr lang="hu-HU" dirty="0"/>
              <a:t>Egy vármegyén belül több központ </a:t>
            </a:r>
            <a:r>
              <a:rPr lang="hu-HU" sz="2000" dirty="0"/>
              <a:t>(</a:t>
            </a:r>
            <a:r>
              <a:rPr lang="hu-HU" sz="2000" dirty="0" err="1"/>
              <a:t>Klebersberg</a:t>
            </a:r>
            <a:r>
              <a:rPr lang="hu-HU" sz="2000" dirty="0"/>
              <a:t> Központ tankerületei) </a:t>
            </a:r>
          </a:p>
          <a:p>
            <a:pPr lvl="1">
              <a:spcBef>
                <a:spcPts val="0"/>
              </a:spcBef>
            </a:pPr>
            <a:r>
              <a:rPr lang="hu-HU" dirty="0"/>
              <a:t>Regionális struktúrában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dirty="0"/>
              <a:t>    </a:t>
            </a:r>
            <a:r>
              <a:rPr lang="hu-HU" sz="2000" dirty="0"/>
              <a:t>(Országos Idegenrendészeti Főigazgatóság regionális igazgatóságai)</a:t>
            </a:r>
          </a:p>
          <a:p>
            <a:pPr lvl="1">
              <a:spcBef>
                <a:spcPts val="0"/>
              </a:spcBef>
            </a:pPr>
            <a:r>
              <a:rPr lang="hu-HU" dirty="0"/>
              <a:t>Területközi struktúra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dirty="0"/>
              <a:t>     </a:t>
            </a:r>
            <a:r>
              <a:rPr lang="hu-HU" sz="2000" dirty="0"/>
              <a:t>(Országos Vízügyi Főigazgatóság 12 vízügyi igazgatósága és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hu-HU" sz="2000" dirty="0"/>
              <a:t>       10 nemzeti park igazgatóság)</a:t>
            </a:r>
          </a:p>
          <a:p>
            <a:endParaRPr lang="hu-HU" sz="2400" dirty="0"/>
          </a:p>
          <a:p>
            <a:endParaRPr lang="hu-HU" sz="2400" dirty="0"/>
          </a:p>
          <a:p>
            <a:endParaRPr lang="hu-HU" sz="2400" dirty="0"/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784555" y="250722"/>
            <a:ext cx="8790039" cy="101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186423649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19536" y="1484785"/>
            <a:ext cx="8496944" cy="5237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fővárosi és vármegyei kormányhivatal </a:t>
            </a:r>
            <a:r>
              <a:rPr lang="hu-HU" sz="2400" dirty="0"/>
              <a:t>a Kormány általános hatáskörű területi államigazgatási szerve.</a:t>
            </a:r>
          </a:p>
          <a:p>
            <a:pPr marL="0" indent="0">
              <a:buNone/>
            </a:pPr>
            <a:endParaRPr lang="hu-HU" sz="1100" dirty="0"/>
          </a:p>
          <a:p>
            <a:pPr marL="0" indent="0">
              <a:buNone/>
            </a:pPr>
            <a:r>
              <a:rPr lang="hu-HU" sz="2400" b="1" dirty="0"/>
              <a:t>Irányítása: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Szervezetirányítás: Kormány a közigazgatási és területfejlesztési miniszter útján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400" dirty="0"/>
              <a:t>Szakmai irányítás: szakmai irányító miniszter (egyes szakigazgatási feladatok tekintetében)</a:t>
            </a:r>
          </a:p>
          <a:p>
            <a:pPr marL="0" indent="0">
              <a:buNone/>
            </a:pPr>
            <a:endParaRPr lang="hu-HU" sz="1100" dirty="0"/>
          </a:p>
          <a:p>
            <a:pPr marL="0" indent="0">
              <a:buNone/>
            </a:pPr>
            <a:r>
              <a:rPr lang="hu-HU" sz="2400" b="1" dirty="0"/>
              <a:t>Vezetése: </a:t>
            </a:r>
            <a:r>
              <a:rPr lang="hu-HU" sz="2400" dirty="0"/>
              <a:t>főispán - a miniszterelnöknek politikai, az irányító miniszternek szakmai felelősséggel tartozik. 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919535" y="427702"/>
            <a:ext cx="8330593" cy="84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268947326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739516" y="1321697"/>
            <a:ext cx="899731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200" b="1" dirty="0"/>
              <a:t>A fővárosi és vármegyei kormányhivatal </a:t>
            </a:r>
            <a:r>
              <a:rPr lang="hu-HU" sz="2200" dirty="0"/>
              <a:t>a jogszabályoknak és a Kormány döntéseinek megfelelően összehangolja és elősegíti a kormányzati feladatok területi végrehajtását.</a:t>
            </a:r>
          </a:p>
          <a:p>
            <a:pPr marL="0" indent="0">
              <a:buNone/>
            </a:pPr>
            <a:r>
              <a:rPr lang="hu-HU" sz="2200" b="1" dirty="0"/>
              <a:t>Feladat- és hatásköre: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Koordináció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Ellenőrzés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Véleményezési jogkör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Hatósági feladatok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Informatikai tevékenység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Közigazgatási szakemberképzés, továbbképzés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Ügyfélszolgálati feladatok, integrált ügyfélszolgálat (kormányablakok) működtetése a járásokban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sz="2200" dirty="0"/>
              <a:t>Törvényességi felügyelet a helyi önkormányzatok felett</a:t>
            </a:r>
          </a:p>
          <a:p>
            <a:endParaRPr lang="hu-HU" sz="22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739516" y="427702"/>
            <a:ext cx="8640960" cy="841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+mj-lt"/>
              </a:rPr>
              <a:t>Az államigazgatás szervezete</a:t>
            </a:r>
          </a:p>
        </p:txBody>
      </p:sp>
    </p:spTree>
    <p:extLst>
      <p:ext uri="{BB962C8B-B14F-4D97-AF65-F5344CB8AC3E}">
        <p14:creationId xmlns:p14="http://schemas.microsoft.com/office/powerpoint/2010/main" val="238683818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2286000" y="0"/>
            <a:ext cx="7124700" cy="1268760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rgbClr val="C00000"/>
                </a:solidFill>
              </a:rPr>
              <a:t>A helyi önkormányzatok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2093632" y="1556793"/>
            <a:ext cx="7886700" cy="5173663"/>
          </a:xfrm>
        </p:spPr>
        <p:txBody>
          <a:bodyPr/>
          <a:lstStyle/>
          <a:p>
            <a:r>
              <a:rPr lang="hu-HU" sz="2400" dirty="0"/>
              <a:t>Nem központi szervek - csak helyi szintű működés</a:t>
            </a:r>
          </a:p>
          <a:p>
            <a:r>
              <a:rPr lang="hu-HU" sz="2400" dirty="0"/>
              <a:t>Alaptörvényi jogállás</a:t>
            </a:r>
          </a:p>
          <a:p>
            <a:r>
              <a:rPr lang="hu-HU" sz="2400" dirty="0"/>
              <a:t>Sarkalatos törvényi  szabályozás – 2011. évi CLXXXIX. törvény (</a:t>
            </a:r>
            <a:r>
              <a:rPr lang="hu-HU" sz="2400" dirty="0" err="1"/>
              <a:t>Mötv</a:t>
            </a:r>
            <a:r>
              <a:rPr lang="hu-HU" sz="2400" dirty="0"/>
              <a:t>.)</a:t>
            </a:r>
          </a:p>
          <a:p>
            <a:r>
              <a:rPr lang="hu-HU" sz="2400" dirty="0"/>
              <a:t>Autonómia a törvény keretei között</a:t>
            </a:r>
          </a:p>
          <a:p>
            <a:r>
              <a:rPr lang="hu-HU" sz="2400" dirty="0"/>
              <a:t>Törvényességi felügyelet</a:t>
            </a:r>
          </a:p>
          <a:p>
            <a:r>
              <a:rPr lang="hu-HU" sz="2400" dirty="0"/>
              <a:t>Helyi közügyek intézése és helyi közhatalom gyakorlása</a:t>
            </a:r>
          </a:p>
          <a:p>
            <a:r>
              <a:rPr lang="hu-HU" sz="2400" dirty="0"/>
              <a:t>Kétszintű rendszer: települési és területi önkormányzat</a:t>
            </a:r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5238116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91544" y="1268761"/>
            <a:ext cx="7886700" cy="54448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/>
              <a:t>A helyi önkormányzatok szervezete a képviselő-testületből és szerveiből áll.</a:t>
            </a:r>
          </a:p>
          <a:p>
            <a:pPr marL="0" indent="0">
              <a:buNone/>
            </a:pPr>
            <a:r>
              <a:rPr lang="hu-HU" sz="2400" b="1" dirty="0"/>
              <a:t>A képviselő-testület és szervei:</a:t>
            </a:r>
          </a:p>
          <a:p>
            <a:r>
              <a:rPr lang="hu-HU" sz="2400" dirty="0"/>
              <a:t>polgármester (főpolgármester, vármegyei közgyűlés elnöke)</a:t>
            </a:r>
          </a:p>
          <a:p>
            <a:r>
              <a:rPr lang="hu-HU" sz="2400" dirty="0"/>
              <a:t>a képviselő-testület bizottságai</a:t>
            </a:r>
          </a:p>
          <a:p>
            <a:r>
              <a:rPr lang="hu-HU" sz="2400" dirty="0"/>
              <a:t>a részönkormányzat testülete</a:t>
            </a:r>
          </a:p>
          <a:p>
            <a:r>
              <a:rPr lang="hu-HU" sz="2400" dirty="0"/>
              <a:t>a polgármesteri hivatal (főpolgármesteri hivatal, vármegyei önkormányzat hivatala) - a közös önkormányzati hivatal</a:t>
            </a:r>
          </a:p>
          <a:p>
            <a:r>
              <a:rPr lang="hu-HU" sz="2400" dirty="0"/>
              <a:t>jegyző</a:t>
            </a:r>
          </a:p>
          <a:p>
            <a:r>
              <a:rPr lang="hu-HU" sz="2400" dirty="0"/>
              <a:t>társulás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991544" y="0"/>
            <a:ext cx="7419156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hu-HU" sz="3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helyi önkormányzatok</a:t>
            </a:r>
          </a:p>
        </p:txBody>
      </p:sp>
    </p:spTree>
    <p:extLst>
      <p:ext uri="{BB962C8B-B14F-4D97-AF65-F5344CB8AC3E}">
        <p14:creationId xmlns:p14="http://schemas.microsoft.com/office/powerpoint/2010/main" val="631779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hu-HU" altLang="hu-HU" sz="2400" b="1" dirty="0">
                <a:latin typeface="+mj-lt"/>
                <a:cs typeface="Times New Roman" panose="02020603050405020304" pitchFamily="18" charset="0"/>
              </a:rPr>
              <a:t>Az alapvető jogok biztosítása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hu-HU" altLang="hu-HU" sz="2400" dirty="0">
              <a:latin typeface="+mj-lt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Az alapjogok deklarálása szükséges, de nem elégséges.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Alaptörvény I. cikk (1) bekezdése.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Az egyes alapjogok biztosítását szolgáló törvények.</a:t>
            </a:r>
          </a:p>
          <a:p>
            <a:pPr>
              <a:lnSpc>
                <a:spcPct val="150000"/>
              </a:lnSpc>
              <a:buClr>
                <a:schemeClr val="tx1"/>
              </a:buClr>
              <a:defRPr/>
            </a:pPr>
            <a:r>
              <a:rPr lang="hu-HU" altLang="hu-HU" sz="2400" dirty="0">
                <a:latin typeface="+mj-lt"/>
                <a:cs typeface="Times New Roman" panose="02020603050405020304" pitchFamily="18" charset="0"/>
              </a:rPr>
              <a:t>Alapjogvédelmi intézményrendszer felállítása és működtetése.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16632"/>
            <a:ext cx="82296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u-HU" b="1" dirty="0">
                <a:solidFill>
                  <a:srgbClr val="C00000"/>
                </a:solidFill>
                <a:cs typeface="Times New Roman" panose="02020603050405020304" pitchFamily="18" charset="0"/>
              </a:rPr>
              <a:t>Magyarország Alaptörvénye</a:t>
            </a:r>
          </a:p>
        </p:txBody>
      </p:sp>
    </p:spTree>
    <p:extLst>
      <p:ext uri="{BB962C8B-B14F-4D97-AF65-F5344CB8AC3E}">
        <p14:creationId xmlns:p14="http://schemas.microsoft.com/office/powerpoint/2010/main" val="96729323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39213" y="1474803"/>
            <a:ext cx="6044819" cy="517672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hu-HU" sz="2000" dirty="0"/>
              <a:t>rendeletet alkot;</a:t>
            </a:r>
          </a:p>
          <a:p>
            <a:r>
              <a:rPr lang="hu-HU" sz="2000" dirty="0"/>
              <a:t>határozatot hoz;</a:t>
            </a:r>
          </a:p>
          <a:p>
            <a:r>
              <a:rPr lang="hu-HU" sz="2000" dirty="0"/>
              <a:t>önállóan igazgat;</a:t>
            </a:r>
          </a:p>
          <a:p>
            <a:r>
              <a:rPr lang="hu-HU" sz="2000" dirty="0"/>
              <a:t>meghatározza szervezeti és működési rendjét;</a:t>
            </a:r>
          </a:p>
          <a:p>
            <a:r>
              <a:rPr lang="hu-HU" sz="2000" dirty="0"/>
              <a:t>gyakorolja az önkormányzati tulajdon tekintetében a tulajdonost megillető jogokat;</a:t>
            </a:r>
          </a:p>
          <a:p>
            <a:r>
              <a:rPr lang="hu-HU" sz="2000" dirty="0"/>
              <a:t>meghatározza költségvetését, annak alapján önállóan gazdálkodik;</a:t>
            </a:r>
          </a:p>
          <a:p>
            <a:r>
              <a:rPr lang="hu-HU" sz="2000" dirty="0"/>
              <a:t>e célra felhasználható vagyonával és bevételeivel kötelező feladatai ellátásának veszélyeztetése nélkül vállalkozást folytathat;</a:t>
            </a:r>
          </a:p>
          <a:p>
            <a:r>
              <a:rPr lang="hu-HU" sz="2000" dirty="0"/>
              <a:t>dönt a helyi adók fajtájáról és mértékéről;</a:t>
            </a:r>
          </a:p>
          <a:p>
            <a:endParaRPr lang="hu-HU" sz="2200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2"/>
          </p:nvPr>
        </p:nvSpPr>
        <p:spPr>
          <a:xfrm>
            <a:off x="6456040" y="1474802"/>
            <a:ext cx="5504902" cy="5176721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hu-HU" sz="2000" dirty="0"/>
              <a:t>önkormányzati jelképeket alkothat, helyi kitüntetéseket és elismerő címeket alapíthat;</a:t>
            </a:r>
          </a:p>
          <a:p>
            <a:r>
              <a:rPr lang="hu-HU" sz="2000" dirty="0"/>
              <a:t>a feladat- és hatáskörrel rendelkező szervtől tájékoztatást kérhet, döntést kezdeményezhet, véleményt nyilváníthat;</a:t>
            </a:r>
          </a:p>
          <a:p>
            <a:r>
              <a:rPr lang="hu-HU" sz="2000" dirty="0"/>
              <a:t>szabadon társulhat más helyi önkormányzattal, érdek-képviseleti szövetséget hozhat létre, feladat- és hatáskörében együttműködhet más országok helyi önkormányzatával, és tagja lehet nemzetközi önkormányzati szervezetnek;</a:t>
            </a:r>
          </a:p>
          <a:p>
            <a:r>
              <a:rPr lang="hu-HU" sz="2000" dirty="0"/>
              <a:t>törvényben meghatározott további feladat- és hatásköröket gyakorol</a:t>
            </a:r>
          </a:p>
          <a:p>
            <a:endParaRPr lang="hu-HU" sz="2100" dirty="0"/>
          </a:p>
        </p:txBody>
      </p:sp>
      <p:sp>
        <p:nvSpPr>
          <p:cNvPr id="4" name="Téglalap 3"/>
          <p:cNvSpPr/>
          <p:nvPr/>
        </p:nvSpPr>
        <p:spPr>
          <a:xfrm>
            <a:off x="339213" y="766917"/>
            <a:ext cx="116217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latin typeface="+mj-lt"/>
              </a:rPr>
              <a:t>A helyi önkormányzat a helyi közügyek intézése körében a törvény keretei között:</a:t>
            </a:r>
            <a:endParaRPr lang="hu-HU" sz="2000" dirty="0">
              <a:latin typeface="+mj-lt"/>
            </a:endParaRPr>
          </a:p>
        </p:txBody>
      </p: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339213" y="162233"/>
            <a:ext cx="11621729" cy="604684"/>
          </a:xfrm>
        </p:spPr>
        <p:txBody>
          <a:bodyPr>
            <a:normAutofit/>
          </a:bodyPr>
          <a:lstStyle/>
          <a:p>
            <a:pPr algn="ctr"/>
            <a:r>
              <a:rPr lang="hu-HU" sz="3600" dirty="0">
                <a:solidFill>
                  <a:srgbClr val="C00000"/>
                </a:solidFill>
              </a:rPr>
              <a:t>A helyi önkormányzatok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956517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70544"/>
              </p:ext>
            </p:extLst>
          </p:nvPr>
        </p:nvGraphicFramePr>
        <p:xfrm>
          <a:off x="206477" y="1343953"/>
          <a:ext cx="11783961" cy="53797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39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7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6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7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hu-HU" sz="2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186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200" b="1" dirty="0">
                          <a:solidFill>
                            <a:schemeClr val="tx1"/>
                          </a:solidFill>
                          <a:effectLst/>
                        </a:rPr>
                        <a:t>Önkormányzati feladatok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helyi közügyek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felelőse a képviselő-testület</a:t>
                      </a:r>
                      <a:endParaRPr lang="hu-H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200" b="1" dirty="0">
                          <a:solidFill>
                            <a:schemeClr val="tx1"/>
                          </a:solidFill>
                          <a:effectLst/>
                        </a:rPr>
                        <a:t>Államigazgatási feladatok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állami feladatok helyi szinten végrehajtva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felelőse: polgármester, jegyző</a:t>
                      </a:r>
                      <a:endParaRPr lang="hu-H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34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Kötelező önkormányzati feladatok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kötelező ellátni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kizárólag törvényben lehet meghatározni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finanszírozása állami forrásból </a:t>
                      </a:r>
                      <a:endParaRPr lang="hu-H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Önként vállalt önkormányzati feladatok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minden olyan helyi közügy, amelyet jogszabály nem utal más szerv kizárólagos hatáskörébe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helyi népszavazás vagy </a:t>
                      </a:r>
                      <a:r>
                        <a:rPr lang="hu-HU" sz="1900" dirty="0" err="1">
                          <a:solidFill>
                            <a:schemeClr val="tx1"/>
                          </a:solidFill>
                          <a:effectLst/>
                        </a:rPr>
                        <a:t>képv</a:t>
                      </a: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. testület döntése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finanszírozása a saját bevételből vagy külön forrásból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900" b="1" dirty="0">
                          <a:solidFill>
                            <a:schemeClr val="tx1"/>
                          </a:solidFill>
                          <a:effectLst/>
                        </a:rPr>
                        <a:t>Speciális típusa: </a:t>
                      </a: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helyi közbiztonsággal kapcsolatos önkormányzati feladatok</a:t>
                      </a:r>
                      <a:endParaRPr lang="hu-H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Előírhatja: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törvény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törvényi felhatalmazáson alapuló kormányrendelet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1900" dirty="0">
                          <a:solidFill>
                            <a:schemeClr val="tx1"/>
                          </a:solidFill>
                          <a:effectLst/>
                        </a:rPr>
                        <a:t>a helyi önkormányzat és az állam külön megállapodása</a:t>
                      </a:r>
                    </a:p>
                    <a:p>
                      <a:pPr marL="0" lvl="0" indent="0"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</a:rPr>
                        <a:t>Finanszírozás állami forrásból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206477" y="68432"/>
            <a:ext cx="116659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>
                <a:solidFill>
                  <a:srgbClr val="C00000"/>
                </a:solidFill>
                <a:latin typeface="+mj-lt"/>
              </a:rPr>
              <a:t>A helyi önkormányzatok       által ellátott feladatok</a:t>
            </a:r>
            <a:endParaRPr lang="hu-HU" sz="3600" b="1" dirty="0">
              <a:solidFill>
                <a:srgbClr val="C0000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81132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10508135"/>
              </p:ext>
            </p:extLst>
          </p:nvPr>
        </p:nvGraphicFramePr>
        <p:xfrm>
          <a:off x="200514" y="1484784"/>
          <a:ext cx="11754462" cy="548473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90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5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441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6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195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33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b="1" dirty="0">
                          <a:effectLst/>
                          <a:latin typeface="+mn-lt"/>
                        </a:rPr>
                        <a:t>Helyi önkormányzatok kapcsolata az állami szervekkel</a:t>
                      </a:r>
                      <a:endParaRPr lang="hu-HU" sz="20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667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Köztársa-sági elnök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terület-szervezés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Országgyűlés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szabályozás (törvényalkotás)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területszervezés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képviselő-testület feloszlatása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Kormány</a:t>
                      </a:r>
                      <a:r>
                        <a:rPr lang="hu-HU" sz="1800" dirty="0">
                          <a:effectLst/>
                          <a:latin typeface="+mn-lt"/>
                        </a:rPr>
                        <a:t>              </a:t>
                      </a:r>
                      <a:r>
                        <a:rPr lang="hu-HU" sz="2000" b="1" dirty="0">
                          <a:effectLst/>
                          <a:latin typeface="+mn-lt"/>
                        </a:rPr>
                        <a:t>→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Törvényességi felügyelet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            ↓</a:t>
                      </a: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Bíróságok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Kúria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Rendeletek felülvizsgálata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Határozatok felülvizsgálata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Mulasztás megállapítása</a:t>
                      </a: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Alkotmány-bíróság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Rendeletek felülvizsgálata</a:t>
                      </a: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671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 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Közigazgatási és  ↑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területfejlesztési miniszter   ↓</a:t>
                      </a: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48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Állami Számvevőszék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Gazdálkodás ellenőrzése</a:t>
                      </a: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Fővárosi és vármegyei ↑                      kormányhivatal    →    </a:t>
                      </a: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Törvényszék</a:t>
                      </a: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 </a:t>
                      </a: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3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Közigazgatási és területfejlesztési</a:t>
                      </a: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 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07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b="1" dirty="0">
                          <a:effectLst/>
                          <a:latin typeface="+mn-lt"/>
                        </a:rPr>
                        <a:t>Ágazati (szak)miniszterek</a:t>
                      </a:r>
                      <a:endParaRPr lang="hu-HU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>
                          <a:effectLst/>
                          <a:latin typeface="+mn-lt"/>
                        </a:rPr>
                        <a:t> </a:t>
                      </a:r>
                      <a:endParaRPr lang="hu-HU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  <a:latin typeface="+mn-lt"/>
                        </a:rPr>
                        <a:t> </a:t>
                      </a:r>
                      <a:endParaRPr lang="hu-HU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églalap 1"/>
          <p:cNvSpPr/>
          <p:nvPr/>
        </p:nvSpPr>
        <p:spPr>
          <a:xfrm>
            <a:off x="200513" y="289657"/>
            <a:ext cx="11754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200" b="1" dirty="0">
                <a:solidFill>
                  <a:srgbClr val="C00000"/>
                </a:solidFill>
                <a:latin typeface="+mj-lt"/>
              </a:rPr>
              <a:t>A helyi önkormányzatok kapcsolata </a:t>
            </a:r>
          </a:p>
          <a:p>
            <a:pPr algn="ctr"/>
            <a:r>
              <a:rPr lang="hu-HU" sz="3200" b="1" dirty="0">
                <a:solidFill>
                  <a:srgbClr val="C00000"/>
                </a:solidFill>
                <a:latin typeface="+mj-lt"/>
              </a:rPr>
              <a:t>az állami szervekkel</a:t>
            </a:r>
          </a:p>
        </p:txBody>
      </p:sp>
    </p:spTree>
    <p:extLst>
      <p:ext uri="{BB962C8B-B14F-4D97-AF65-F5344CB8AC3E}">
        <p14:creationId xmlns:p14="http://schemas.microsoft.com/office/powerpoint/2010/main" val="1173634344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775520" y="1307367"/>
            <a:ext cx="8712968" cy="54229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sz="1800" b="1" dirty="0"/>
              <a:t>A törvényességi felügyelet eszközei (példák):</a:t>
            </a:r>
          </a:p>
          <a:p>
            <a:pPr lvl="0"/>
            <a:r>
              <a:rPr lang="hu-HU" sz="1700" dirty="0"/>
              <a:t>törvényességi felhívás;</a:t>
            </a:r>
          </a:p>
          <a:p>
            <a:pPr lvl="0"/>
            <a:r>
              <a:rPr lang="hu-HU" sz="1700" dirty="0"/>
              <a:t>a képviselő-testület és a társulási tanács ülésének összehívása;</a:t>
            </a:r>
          </a:p>
          <a:p>
            <a:pPr lvl="0"/>
            <a:r>
              <a:rPr lang="hu-HU" sz="1700" dirty="0"/>
              <a:t>önkormányzati rendelet Alaptörvénybe ütközése esetére alkotmánybírósági felülvizsgálat kezdeményezésének indítványozása;</a:t>
            </a:r>
          </a:p>
          <a:p>
            <a:pPr lvl="0"/>
            <a:r>
              <a:rPr lang="hu-HU" sz="1700" dirty="0"/>
              <a:t>az önkormányzati határozat elleni bírósági eljárás kezdeményezése;</a:t>
            </a:r>
          </a:p>
          <a:p>
            <a:pPr lvl="0"/>
            <a:r>
              <a:rPr lang="hu-HU" sz="1700" dirty="0"/>
              <a:t>az önkormányzati határozathozatali és feladat-ellátási kötelezettség elmulasztásának megállapítása;</a:t>
            </a:r>
          </a:p>
          <a:p>
            <a:pPr lvl="0"/>
            <a:r>
              <a:rPr lang="hu-HU" sz="1700" dirty="0"/>
              <a:t>az Alaptörvénnyel ellentétesen működő képviselő-testület feloszlatásának kezdeményezésére irányuló javaslattétel;</a:t>
            </a:r>
          </a:p>
          <a:p>
            <a:r>
              <a:rPr lang="hu-HU" sz="1700" dirty="0"/>
              <a:t>törvényességi felügyeleti bírság megállapítása.</a:t>
            </a:r>
          </a:p>
          <a:p>
            <a:pPr marL="0" indent="0">
              <a:buNone/>
            </a:pPr>
            <a:r>
              <a:rPr lang="hu-HU" sz="1800" b="1" dirty="0"/>
              <a:t>Törvényességi felügyeleti eszközökön kívüli egyéb hatáskörök, amelyek a helyi önkormányzatok jogszerű működésének biztosítását, helyreállítását segítik:</a:t>
            </a:r>
          </a:p>
          <a:p>
            <a:r>
              <a:rPr lang="hu-HU" sz="1700" dirty="0"/>
              <a:t>információkérés,</a:t>
            </a:r>
          </a:p>
          <a:p>
            <a:r>
              <a:rPr lang="hu-HU" sz="1700" dirty="0"/>
              <a:t>önkormányzati rendelet jogszabállyal való összhangja bírósági felülvizsgálatának kezdeményezése a Kúria előtt,</a:t>
            </a:r>
          </a:p>
          <a:p>
            <a:r>
              <a:rPr lang="hu-HU" sz="1700" dirty="0"/>
              <a:t>a helyi önkormányzat jogalkotási kötelezettsége elmulasztásának megállapításának kezdeményezése a Kúria előtt,</a:t>
            </a:r>
          </a:p>
          <a:p>
            <a:r>
              <a:rPr lang="hu-HU" sz="1700" dirty="0"/>
              <a:t>a helyi önkormányzat törvényen alapuló jogalkotási kötelezettsége pótlása a Kúria döntése alapján.</a:t>
            </a:r>
          </a:p>
          <a:p>
            <a:endParaRPr lang="hu-HU" sz="2400" dirty="0"/>
          </a:p>
        </p:txBody>
      </p:sp>
      <p:sp>
        <p:nvSpPr>
          <p:cNvPr id="4" name="Cím 1"/>
          <p:cNvSpPr txBox="1">
            <a:spLocks/>
          </p:cNvSpPr>
          <p:nvPr/>
        </p:nvSpPr>
        <p:spPr bwMode="auto">
          <a:xfrm>
            <a:off x="1775520" y="0"/>
            <a:ext cx="7635180" cy="1268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hu-HU" sz="3600" b="1" dirty="0">
                <a:solidFill>
                  <a:srgbClr val="C00000"/>
                </a:solidFill>
                <a:latin typeface="+mj-lt"/>
              </a:rPr>
              <a:t>A helyi önkormányzatok</a:t>
            </a:r>
          </a:p>
        </p:txBody>
      </p:sp>
    </p:spTree>
    <p:extLst>
      <p:ext uri="{BB962C8B-B14F-4D97-AF65-F5344CB8AC3E}">
        <p14:creationId xmlns:p14="http://schemas.microsoft.com/office/powerpoint/2010/main" val="2025199582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235676" y="0"/>
            <a:ext cx="8570560" cy="1666568"/>
          </a:xfrm>
        </p:spPr>
        <p:txBody>
          <a:bodyPr>
            <a:normAutofit/>
          </a:bodyPr>
          <a:lstStyle/>
          <a:p>
            <a:pPr algn="just"/>
            <a:r>
              <a:rPr lang="hu-HU" sz="3600" dirty="0">
                <a:solidFill>
                  <a:srgbClr val="C00000"/>
                </a:solidFill>
              </a:rPr>
              <a:t>A kvázi-államigazgatási szervek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19536" y="1556793"/>
            <a:ext cx="7886700" cy="5055047"/>
          </a:xfrm>
        </p:spPr>
        <p:txBody>
          <a:bodyPr>
            <a:normAutofit lnSpcReduction="10000"/>
          </a:bodyPr>
          <a:lstStyle/>
          <a:p>
            <a:r>
              <a:rPr lang="hu-HU" sz="2400" dirty="0"/>
              <a:t>nem alkotnak egységes alrendszert</a:t>
            </a:r>
          </a:p>
          <a:p>
            <a:r>
              <a:rPr lang="hu-HU" sz="2400" dirty="0"/>
              <a:t>összefoglaló név: kvázi-államigazgatási szervek</a:t>
            </a:r>
          </a:p>
          <a:p>
            <a:r>
              <a:rPr lang="hu-HU" sz="2400" dirty="0"/>
              <a:t>jogi szabályozásuk heterogén: közjogi szabályozás magánjogi elemekkel keveredve</a:t>
            </a:r>
          </a:p>
          <a:p>
            <a:r>
              <a:rPr lang="hu-HU" sz="2400" dirty="0"/>
              <a:t>közfeladatokat látnak el</a:t>
            </a:r>
          </a:p>
          <a:p>
            <a:r>
              <a:rPr lang="hu-HU" sz="2400" dirty="0"/>
              <a:t>nem illeszkednek az államigazgatás hierarchikus rendjébe</a:t>
            </a:r>
          </a:p>
          <a:p>
            <a:r>
              <a:rPr lang="hu-HU" sz="2400" dirty="0"/>
              <a:t>bizonyos fokú autonómiával rendelkeznek</a:t>
            </a:r>
          </a:p>
          <a:p>
            <a:r>
              <a:rPr lang="hu-HU" sz="2400" dirty="0"/>
              <a:t>főszabály a testületi működés és a vegyes összetétel (paritásos alapon)</a:t>
            </a:r>
          </a:p>
          <a:p>
            <a:r>
              <a:rPr lang="hu-HU" sz="2400" b="1" dirty="0"/>
              <a:t>Funkciójuk: </a:t>
            </a:r>
            <a:r>
              <a:rPr lang="hu-HU" sz="2400" dirty="0"/>
              <a:t>véleményezés, tanácsadás, hatósági jogalkalmazás, szolgáltatás, érdekképviselet</a:t>
            </a:r>
          </a:p>
        </p:txBody>
      </p:sp>
    </p:spTree>
    <p:extLst>
      <p:ext uri="{BB962C8B-B14F-4D97-AF65-F5344CB8AC3E}">
        <p14:creationId xmlns:p14="http://schemas.microsoft.com/office/powerpoint/2010/main" val="335274577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 bwMode="auto">
          <a:xfrm>
            <a:off x="221226" y="0"/>
            <a:ext cx="11739716" cy="980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hu-HU" sz="3600" b="1" dirty="0">
                <a:solidFill>
                  <a:srgbClr val="C00000"/>
                </a:solidFill>
                <a:latin typeface="Verdana (Címsorok)"/>
              </a:rPr>
              <a:t>A kvázi-államigazgatási szervek</a:t>
            </a:r>
          </a:p>
        </p:txBody>
      </p:sp>
      <p:graphicFrame>
        <p:nvGraphicFramePr>
          <p:cNvPr id="7" name="Tartalom hely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799914"/>
              </p:ext>
            </p:extLst>
          </p:nvPr>
        </p:nvGraphicFramePr>
        <p:xfrm>
          <a:off x="221226" y="1005722"/>
          <a:ext cx="11739716" cy="57302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19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476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7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Köztestületek</a:t>
                      </a:r>
                      <a:endParaRPr lang="hu-H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dirty="0">
                          <a:effectLst/>
                        </a:rPr>
                        <a:t>Egyéb kvázi-államigazgatási szervek</a:t>
                      </a:r>
                      <a:endParaRPr lang="hu-HU" sz="2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40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törvény hozza létre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önkormányzat és nyilvántartott tagság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kötelező közfeladat ellátás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kényszertagság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MTA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Kamarák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Hegyközségek és hegyközségi tanácsok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Magyar Szabványügyi Testület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MOB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 err="1">
                          <a:effectLst/>
                        </a:rPr>
                        <a:t>Sportköztestületek</a:t>
                      </a:r>
                      <a:endParaRPr lang="hu-HU" sz="2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 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jellemzően testületi működés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létrehozása: ágazati törvények vagy kormányrendeletek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funkció: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államigazgatási szervek munkájának támogatása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szakmai szempontok érvényesítése a döntéshozatalban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konzultatív, véleményező, javaslattevő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szakmai érdekképviselet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településrendezési tervtanácsok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térségi fejlesztési tanácsok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békéltető testületek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regionális idegenforgalmi bizottságok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Times New Roman" panose="02020603050405020304" pitchFamily="18" charset="0"/>
                        <a:buChar char="-"/>
                      </a:pPr>
                      <a:r>
                        <a:rPr lang="hu-HU" sz="2200" dirty="0">
                          <a:effectLst/>
                        </a:rPr>
                        <a:t>nemzetiségi önkormányzatok</a:t>
                      </a:r>
                      <a:endParaRPr lang="hu-HU" sz="2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58745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991544" y="0"/>
            <a:ext cx="7200800" cy="1268760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rgbClr val="C00000"/>
                </a:solidFill>
              </a:rPr>
              <a:t>A közigazgatás szervezetrendszere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991544" y="155679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b="1" dirty="0"/>
              <a:t>A fejezetben megismert legfontosabb fogalmak:</a:t>
            </a:r>
          </a:p>
          <a:p>
            <a:pPr>
              <a:spcBef>
                <a:spcPts val="1200"/>
              </a:spcBef>
            </a:pPr>
            <a:r>
              <a:rPr lang="hu-HU" sz="2400" b="1" dirty="0"/>
              <a:t>Központi igazgatás</a:t>
            </a:r>
            <a:r>
              <a:rPr lang="hu-HU" sz="2400" dirty="0"/>
              <a:t>: azok a közigazgatási szervek, amelyek országos illetékességgel rendelkeznek, feladataikat az egész ország területén jogosultak ellátni, döntéseik érvényesülnek az ország egész területén</a:t>
            </a:r>
          </a:p>
          <a:p>
            <a:pPr>
              <a:spcBef>
                <a:spcPts val="1200"/>
              </a:spcBef>
            </a:pPr>
            <a:r>
              <a:rPr lang="hu-HU" sz="2400" b="1" dirty="0"/>
              <a:t>Helyi igazgatás</a:t>
            </a:r>
            <a:r>
              <a:rPr lang="hu-HU" sz="2400" dirty="0"/>
              <a:t>: azok a közigazgatási szervek, amelyek illetékességi területe csak az ország egy meghatározott területére terjed ki</a:t>
            </a:r>
          </a:p>
          <a:p>
            <a:pPr>
              <a:spcBef>
                <a:spcPts val="1200"/>
              </a:spcBef>
            </a:pPr>
            <a:r>
              <a:rPr lang="hu-HU" sz="2400" b="1" dirty="0" err="1"/>
              <a:t>Dekoncentrált</a:t>
            </a:r>
            <a:r>
              <a:rPr lang="hu-HU" sz="2400" b="1" dirty="0"/>
              <a:t> szerv</a:t>
            </a:r>
            <a:r>
              <a:rPr lang="hu-HU" sz="2400" dirty="0"/>
              <a:t>: az államigazgatás területi és helyi szervei</a:t>
            </a:r>
          </a:p>
        </p:txBody>
      </p:sp>
    </p:spTree>
    <p:extLst>
      <p:ext uri="{BB962C8B-B14F-4D97-AF65-F5344CB8AC3E}">
        <p14:creationId xmlns:p14="http://schemas.microsoft.com/office/powerpoint/2010/main" val="181263236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 idx="4294967295"/>
          </p:nvPr>
        </p:nvSpPr>
        <p:spPr>
          <a:xfrm>
            <a:off x="1932039" y="0"/>
            <a:ext cx="7260305" cy="1268760"/>
          </a:xfrm>
        </p:spPr>
        <p:txBody>
          <a:bodyPr>
            <a:normAutofit/>
          </a:bodyPr>
          <a:lstStyle/>
          <a:p>
            <a:r>
              <a:rPr lang="hu-HU" sz="3600" dirty="0">
                <a:solidFill>
                  <a:srgbClr val="C00000"/>
                </a:solidFill>
              </a:rPr>
              <a:t>A közigazgatás szervezetrendszere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4294967295"/>
          </p:nvPr>
        </p:nvSpPr>
        <p:spPr>
          <a:xfrm>
            <a:off x="1775520" y="1061883"/>
            <a:ext cx="8640960" cy="5619135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hu-HU" sz="2400" b="1" dirty="0"/>
              <a:t>Autonómia</a:t>
            </a:r>
            <a:r>
              <a:rPr lang="hu-HU" sz="2400" dirty="0"/>
              <a:t>: az államhatalomtól való viszonylagos függetlenség, a szervezet kialakításának és működtetésének, valamint a feladatok ellátásának szabadsága törvény keretei között.</a:t>
            </a:r>
          </a:p>
          <a:p>
            <a:pPr algn="just">
              <a:spcBef>
                <a:spcPts val="1200"/>
              </a:spcBef>
            </a:pPr>
            <a:r>
              <a:rPr lang="hu-HU" sz="2400" b="1" dirty="0"/>
              <a:t>Törvényességi felügyelet</a:t>
            </a:r>
            <a:r>
              <a:rPr lang="hu-HU" sz="2400" dirty="0"/>
              <a:t>: az erre feljogosított állami szervek ellenőrzik, hogy a felügyelt szerv működése összhangban van-e a jogszabályok előírásaival és törvénysértő működés esetén az erre feljogosított államigazgatási szervek intézkedhetnek, beavatkozhatnak a jogszerű működés helyreállítása érdekében. Az intézkedések ellen az érintett jogorvoslattal élhet bíróság előtt.</a:t>
            </a:r>
          </a:p>
          <a:p>
            <a:pPr algn="just">
              <a:spcBef>
                <a:spcPts val="1200"/>
              </a:spcBef>
            </a:pPr>
            <a:r>
              <a:rPr lang="hu-HU" sz="2400" b="1" dirty="0"/>
              <a:t>Kvázi-államigazgatási szerv</a:t>
            </a:r>
            <a:r>
              <a:rPr lang="hu-HU" sz="2400" dirty="0"/>
              <a:t>: olyan közigazgatási szervek, amelyek nem sorolhatók sem az államigazgatás, sem a helyi önkormányzatok alrendszerébe. </a:t>
            </a:r>
          </a:p>
          <a:p>
            <a:pPr marL="0" indent="0">
              <a:buNone/>
            </a:pPr>
            <a:endParaRPr lang="hu-HU" sz="2400" dirty="0"/>
          </a:p>
          <a:p>
            <a:endParaRPr lang="hu-HU" sz="2400" dirty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00214047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 txBox="1">
            <a:spLocks/>
          </p:cNvSpPr>
          <p:nvPr/>
        </p:nvSpPr>
        <p:spPr>
          <a:xfrm>
            <a:off x="1524000" y="1268760"/>
            <a:ext cx="9144000" cy="4032448"/>
          </a:xfrm>
          <a:prstGeom prst="rect">
            <a:avLst/>
          </a:prstGeom>
        </p:spPr>
        <p:txBody>
          <a:bodyPr anchor="ctr"/>
          <a:lstStyle>
            <a:lvl1pPr marL="484188" algn="r" rtl="0" fontAlgn="base">
              <a:spcBef>
                <a:spcPct val="0"/>
              </a:spcBef>
              <a:spcAft>
                <a:spcPct val="0"/>
              </a:spcAft>
              <a:defRPr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FF965C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2pPr>
            <a:lvl3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3pPr>
            <a:lvl4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4pPr>
            <a:lvl5pPr marL="4841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5pPr>
            <a:lvl6pPr marL="9413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6pPr>
            <a:lvl7pPr marL="13985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7pPr>
            <a:lvl8pPr marL="18557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8pPr>
            <a:lvl9pPr marL="2312988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rgbClr val="FF965C"/>
                </a:solidFill>
                <a:latin typeface="Century Gothic" pitchFamily="34" charset="0"/>
              </a:defRPr>
            </a:lvl9pPr>
          </a:lstStyle>
          <a:p>
            <a:pPr marL="484632" algn="ctr" fontAlgn="auto">
              <a:spcAft>
                <a:spcPts val="0"/>
              </a:spcAft>
              <a:defRPr/>
            </a:pPr>
            <a:r>
              <a:rPr lang="hu-HU" sz="32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köszönöm megtisztelő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32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figyelmüket!</a:t>
            </a:r>
          </a:p>
          <a:p>
            <a:pPr marL="484632" algn="ctr" fontAlgn="auto">
              <a:spcAft>
                <a:spcPts val="0"/>
              </a:spcAft>
              <a:defRPr/>
            </a:pPr>
            <a:endParaRPr lang="hu-HU" sz="20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endParaRPr lang="hu-HU" sz="2400" b="1" cap="all" dirty="0">
              <a:ln w="6350">
                <a:solidFill>
                  <a:srgbClr val="FE8637">
                    <a:shade val="43000"/>
                  </a:srgbClr>
                </a:solidFill>
              </a:ln>
              <a:solidFill>
                <a:srgbClr val="C0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sikeres felkészülést </a:t>
            </a:r>
          </a:p>
          <a:p>
            <a:pPr marL="484632" algn="ctr" fontAlgn="auto">
              <a:spcAft>
                <a:spcPts val="0"/>
              </a:spcAft>
              <a:defRPr/>
            </a:pPr>
            <a:r>
              <a:rPr lang="hu-HU" sz="2400" b="1" cap="all" dirty="0">
                <a:ln w="6350">
                  <a:solidFill>
                    <a:srgbClr val="FE8637">
                      <a:shade val="43000"/>
                    </a:srgbClr>
                  </a:solidFill>
                </a:ln>
                <a:solidFill>
                  <a:srgbClr val="C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kívánok!</a:t>
            </a:r>
          </a:p>
        </p:txBody>
      </p:sp>
      <p:pic>
        <p:nvPicPr>
          <p:cNvPr id="7" name="Kép 1"/>
          <p:cNvPicPr>
            <a:picLocks noChangeAspect="1"/>
          </p:cNvPicPr>
          <p:nvPr/>
        </p:nvPicPr>
        <p:blipFill>
          <a:blip r:embed="rId2" cstate="print"/>
          <a:srcRect l="34082" t="8434" r="33728" b="47385"/>
          <a:stretch>
            <a:fillRect/>
          </a:stretch>
        </p:blipFill>
        <p:spPr bwMode="auto">
          <a:xfrm>
            <a:off x="9299320" y="1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02712509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130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1. egyéni séma">
      <a:dk1>
        <a:sysClr val="windowText" lastClr="000000"/>
      </a:dk1>
      <a:lt1>
        <a:sysClr val="window" lastClr="FFFFFF"/>
      </a:lt1>
      <a:dk2>
        <a:srgbClr val="C19A5E"/>
      </a:dk2>
      <a:lt2>
        <a:srgbClr val="F2F2F2"/>
      </a:lt2>
      <a:accent1>
        <a:srgbClr val="0C0C0C"/>
      </a:accent1>
      <a:accent2>
        <a:srgbClr val="F1C98B"/>
      </a:accent2>
      <a:accent3>
        <a:srgbClr val="9E8042"/>
      </a:accent3>
      <a:accent4>
        <a:srgbClr val="EEB563"/>
      </a:accent4>
      <a:accent5>
        <a:srgbClr val="D9332A"/>
      </a:accent5>
      <a:accent6>
        <a:srgbClr val="64AD80"/>
      </a:accent6>
      <a:hlink>
        <a:srgbClr val="0563C1"/>
      </a:hlink>
      <a:folHlink>
        <a:srgbClr val="954F72"/>
      </a:folHlink>
    </a:clrScheme>
    <a:fontScheme name="1. egyéni sém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CDED76E5-98E3-4581-BEAF-820A155584A4}" vid="{4544E563-C049-42F6-824C-8BFA254D6E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NKE_prezentációs sablon_magyar</Template>
  <TotalTime>967</TotalTime>
  <Words>4665</Words>
  <Application>Microsoft Office PowerPoint</Application>
  <PresentationFormat>Szélesvásznú</PresentationFormat>
  <Paragraphs>1144</Paragraphs>
  <Slides>99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99</vt:i4>
      </vt:variant>
    </vt:vector>
  </HeadingPairs>
  <TitlesOfParts>
    <vt:vector size="106" baseType="lpstr">
      <vt:lpstr>Arial</vt:lpstr>
      <vt:lpstr>Symbol</vt:lpstr>
      <vt:lpstr>Times New Roman</vt:lpstr>
      <vt:lpstr>Verdana</vt:lpstr>
      <vt:lpstr>Verdana (Címsorok)</vt:lpstr>
      <vt:lpstr>Wingdings</vt:lpstr>
      <vt:lpstr>Office-téma</vt:lpstr>
      <vt:lpstr>  KÖZIGAZGATÁSI SZAKVIZSGA Általános közigazgatási ismeretek  I. modul Központi állami szervek rendszere</vt:lpstr>
      <vt:lpstr>PowerPoint-bemutató</vt:lpstr>
      <vt:lpstr>1. fejezet  Magyarország alkotmányos berendezkedése 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Magyarország Alaptörvénye</vt:lpstr>
      <vt:lpstr>2. fejezet</vt:lpstr>
      <vt:lpstr>Az állam helye az Alaptörvényben  és az állam alkotmányos értékei</vt:lpstr>
      <vt:lpstr>Az Országgyűlés általános jellemzői</vt:lpstr>
      <vt:lpstr>Az Országgyűlés funkciói,  feladat- és hatáskörei</vt:lpstr>
      <vt:lpstr>Az Országgyűlés funkciói,  feladat- és hatáskörei</vt:lpstr>
      <vt:lpstr>Az Országgyűlés megbízatása</vt:lpstr>
      <vt:lpstr>Az Országgyűlési képviselők  jogállása</vt:lpstr>
      <vt:lpstr>Az Országgyűlés szervezete</vt:lpstr>
      <vt:lpstr>Az Országgyűlés működése</vt:lpstr>
      <vt:lpstr>Az országos népszavazás</vt:lpstr>
      <vt:lpstr>Az országos népszavazás</vt:lpstr>
      <vt:lpstr>A köztársasági elnök</vt:lpstr>
      <vt:lpstr>A köztársasági elnök</vt:lpstr>
      <vt:lpstr>A köztársasági elnök</vt:lpstr>
      <vt:lpstr>A kormányzás intézményi  és eljárási rendje</vt:lpstr>
      <vt:lpstr>A Kormány  feladat- és hatásköre</vt:lpstr>
      <vt:lpstr>A Kormány megbízatása</vt:lpstr>
      <vt:lpstr>A Kormány szervezete</vt:lpstr>
      <vt:lpstr>Az Alkotmánybíróság</vt:lpstr>
      <vt:lpstr>Az Alkotmánybíróság</vt:lpstr>
      <vt:lpstr>Az Alkotmánybíróság tagjai</vt:lpstr>
      <vt:lpstr>A bíróság az államszervezetben</vt:lpstr>
      <vt:lpstr>A bíróság az államszervezetben</vt:lpstr>
      <vt:lpstr>Az ügyészség</vt:lpstr>
      <vt:lpstr>Az ügyészség</vt:lpstr>
      <vt:lpstr>Az alapvető jogok biztosa</vt:lpstr>
      <vt:lpstr>Helyi önkormányzatok</vt:lpstr>
      <vt:lpstr>A közpénzek</vt:lpstr>
      <vt:lpstr>A rendőrség és a  nemzetbiztonsági szolgálatok</vt:lpstr>
      <vt:lpstr>A különleges jogrend  és intézményei</vt:lpstr>
      <vt:lpstr>3. fejezet</vt:lpstr>
      <vt:lpstr>A közigazgatás fogalma  és helye az államszervezetben</vt:lpstr>
      <vt:lpstr>A közigazgatás helye az államszervezetben</vt:lpstr>
      <vt:lpstr>A közigazgatás funkciói és feladatai</vt:lpstr>
      <vt:lpstr>PowerPoint-bemutató</vt:lpstr>
      <vt:lpstr>A közigazgatás az állami  funkciók rendszerében</vt:lpstr>
      <vt:lpstr>4. fejezet</vt:lpstr>
      <vt:lpstr>A közigazgatás szervezeti joga</vt:lpstr>
      <vt:lpstr>PowerPoint-bemutató</vt:lpstr>
      <vt:lpstr>PowerPoint-bemutató</vt:lpstr>
      <vt:lpstr>Az államigazgatás szervezete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A helyi önkormányzatok</vt:lpstr>
      <vt:lpstr>PowerPoint-bemutató</vt:lpstr>
      <vt:lpstr>A helyi önkormányzatok</vt:lpstr>
      <vt:lpstr>PowerPoint-bemutató</vt:lpstr>
      <vt:lpstr>PowerPoint-bemutató</vt:lpstr>
      <vt:lpstr>PowerPoint-bemutató</vt:lpstr>
      <vt:lpstr>A kvázi-államigazgatási szervek</vt:lpstr>
      <vt:lpstr>PowerPoint-bemutató</vt:lpstr>
      <vt:lpstr>A közigazgatás szervezetrendszere</vt:lpstr>
      <vt:lpstr>A közigazgatás szervezetrendszere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Albert Máté Tibor</dc:creator>
  <cp:lastModifiedBy>Kukorelli András</cp:lastModifiedBy>
  <cp:revision>36</cp:revision>
  <dcterms:created xsi:type="dcterms:W3CDTF">2020-01-30T10:32:07Z</dcterms:created>
  <dcterms:modified xsi:type="dcterms:W3CDTF">2025-03-06T12:08:08Z</dcterms:modified>
</cp:coreProperties>
</file>