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0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25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60" r:id="rId22"/>
    <p:sldId id="261" r:id="rId23"/>
    <p:sldId id="262" r:id="rId24"/>
    <p:sldId id="373" r:id="rId25"/>
    <p:sldId id="379" r:id="rId26"/>
    <p:sldId id="374" r:id="rId27"/>
    <p:sldId id="375" r:id="rId28"/>
    <p:sldId id="376" r:id="rId29"/>
    <p:sldId id="360" r:id="rId30"/>
    <p:sldId id="377" r:id="rId31"/>
    <p:sldId id="378" r:id="rId32"/>
    <p:sldId id="361" r:id="rId33"/>
    <p:sldId id="362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1" r:id="rId43"/>
    <p:sldId id="312" r:id="rId44"/>
    <p:sldId id="371" r:id="rId45"/>
    <p:sldId id="365" r:id="rId46"/>
    <p:sldId id="366" r:id="rId47"/>
    <p:sldId id="313" r:id="rId48"/>
    <p:sldId id="315" r:id="rId49"/>
    <p:sldId id="317" r:id="rId50"/>
    <p:sldId id="356" r:id="rId51"/>
    <p:sldId id="319" r:id="rId52"/>
    <p:sldId id="320" r:id="rId53"/>
    <p:sldId id="367" r:id="rId54"/>
    <p:sldId id="368" r:id="rId55"/>
    <p:sldId id="285" r:id="rId56"/>
    <p:sldId id="278" r:id="rId57"/>
    <p:sldId id="322" r:id="rId58"/>
    <p:sldId id="324" r:id="rId59"/>
    <p:sldId id="326" r:id="rId60"/>
    <p:sldId id="369" r:id="rId61"/>
    <p:sldId id="328" r:id="rId62"/>
    <p:sldId id="329" r:id="rId63"/>
    <p:sldId id="330" r:id="rId64"/>
    <p:sldId id="286" r:id="rId65"/>
    <p:sldId id="281" r:id="rId66"/>
    <p:sldId id="287" r:id="rId67"/>
    <p:sldId id="288" r:id="rId68"/>
    <p:sldId id="332" r:id="rId69"/>
    <p:sldId id="334" r:id="rId70"/>
    <p:sldId id="284" r:id="rId71"/>
    <p:sldId id="289" r:id="rId72"/>
    <p:sldId id="290" r:id="rId73"/>
    <p:sldId id="335" r:id="rId74"/>
    <p:sldId id="370" r:id="rId75"/>
    <p:sldId id="338" r:id="rId76"/>
    <p:sldId id="292" r:id="rId77"/>
    <p:sldId id="293" r:id="rId78"/>
    <p:sldId id="294" r:id="rId79"/>
    <p:sldId id="297" r:id="rId80"/>
    <p:sldId id="298" r:id="rId81"/>
    <p:sldId id="299" r:id="rId82"/>
    <p:sldId id="339" r:id="rId83"/>
    <p:sldId id="340" r:id="rId84"/>
    <p:sldId id="341" r:id="rId85"/>
    <p:sldId id="372" r:id="rId86"/>
    <p:sldId id="345" r:id="rId87"/>
    <p:sldId id="359" r:id="rId88"/>
    <p:sldId id="301" r:id="rId89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2916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9F668-2A0A-4608-9D5A-901802EE2B23}" type="datetimeFigureOut">
              <a:rPr lang="hu-HU" smtClean="0"/>
              <a:t>2018.09.06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3286F-00E1-4EDF-A445-EB966A590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795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4234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286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323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283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5409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1811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8434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2803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2764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1265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055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70386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86462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7377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5996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56777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6838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7351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51057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5021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7215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9286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12668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92863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92863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9955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9621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2417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71817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45224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96881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04436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117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56249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93347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23377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4000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57911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82019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270835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98925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24269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661036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49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64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453072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50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919811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51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6065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52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600585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53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0342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54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246565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55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10398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56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151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304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7994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643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286F-00E1-4EDF-A445-EB966A590C8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18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17E-CF0F-491A-A6CF-1A88BF7E97BE}" type="datetime1">
              <a:rPr lang="hu-HU" smtClean="0"/>
              <a:t>2018.09.06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149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FF2-B563-4D45-9C3A-001CD11139AE}" type="datetime1">
              <a:rPr lang="hu-HU" smtClean="0"/>
              <a:t>2018.09.06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62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8579-E26A-42F6-AEF6-7EC0915884E0}" type="datetime1">
              <a:rPr lang="hu-HU" smtClean="0"/>
              <a:t>2018.09.06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88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6830-AB7C-464C-A520-3D47ABEEF265}" type="datetime1">
              <a:rPr lang="hu-HU" smtClean="0"/>
              <a:t>2018.09.06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65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7A69-C172-4F54-9815-13D0C73BCA1B}" type="datetime1">
              <a:rPr lang="hu-HU" smtClean="0"/>
              <a:t>2018.09.06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473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D3E2-C5F2-4295-88BB-BF17A2132E22}" type="datetime1">
              <a:rPr lang="hu-HU" smtClean="0"/>
              <a:t>2018.09.06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32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CFC9-B0A1-4FE3-8521-CD31FAE567E8}" type="datetime1">
              <a:rPr lang="hu-HU" smtClean="0"/>
              <a:t>2018.09.06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875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10D3-F689-4595-932D-9987E384AA7F}" type="datetime1">
              <a:rPr lang="hu-HU" smtClean="0"/>
              <a:t>2018.09.06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586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22C3-DDAF-438F-B912-E127F7294371}" type="datetime1">
              <a:rPr lang="hu-HU" smtClean="0"/>
              <a:t>2018.09.06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87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D464-674A-49CA-A4E4-53833A3EB706}" type="datetime1">
              <a:rPr lang="hu-HU" smtClean="0"/>
              <a:t>2018.09.06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622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DB7C-E0D2-4ECC-A8EA-318D08A1DB90}" type="datetime1">
              <a:rPr lang="hu-HU" smtClean="0"/>
              <a:t>2018.09.06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335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65BC72B3-0F5D-47DC-B256-102C9BB37D06}" type="datetime1">
              <a:rPr lang="hu-HU" smtClean="0"/>
              <a:t>2018.09.06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A0562B0-F6D4-432C-89C7-AD4E8E1A050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269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Grp="1"/>
          </p:cNvSpPr>
          <p:nvPr>
            <p:ph type="title"/>
          </p:nvPr>
        </p:nvSpPr>
        <p:spPr>
          <a:xfrm>
            <a:off x="-107950" y="24923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altLang="hu-HU" sz="4000" dirty="0" smtClean="0">
                <a:latin typeface="Times New Roman" panose="02020603050405020304" pitchFamily="18" charset="0"/>
              </a:rPr>
              <a:t/>
            </a:r>
            <a:br>
              <a:rPr altLang="hu-HU" sz="4000" dirty="0" smtClean="0">
                <a:latin typeface="Times New Roman" panose="02020603050405020304" pitchFamily="18" charset="0"/>
              </a:rPr>
            </a:br>
            <a:endParaRPr altLang="hu-HU" sz="400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6057827"/>
            <a:ext cx="9144000" cy="70788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altLang="hu-HU" sz="2000" dirty="0">
                <a:latin typeface="Times New Roman" pitchFamily="18" charset="0"/>
                <a:cs typeface="Times New Roman" pitchFamily="18" charset="0"/>
              </a:rPr>
              <a:t>A diasor hatályosítását </a:t>
            </a: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végezte</a:t>
            </a:r>
            <a:r>
              <a:rPr lang="hu-HU" altLang="hu-HU" sz="2000" dirty="0">
                <a:latin typeface="Times New Roman" pitchFamily="18" charset="0"/>
                <a:cs typeface="Times New Roman" pitchFamily="18" charset="0"/>
              </a:rPr>
              <a:t>: Dr. </a:t>
            </a: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Bathó Ferenc </a:t>
            </a:r>
          </a:p>
          <a:p>
            <a:pPr algn="ctr">
              <a:spcBef>
                <a:spcPct val="0"/>
              </a:spcBef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2018. </a:t>
            </a:r>
            <a:r>
              <a:rPr lang="hu-HU" altLang="hu-HU" sz="2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únius 30.</a:t>
            </a:r>
            <a:endParaRPr lang="pt-BR" alt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églalap 5"/>
          <p:cNvSpPr>
            <a:spLocks noChangeArrowheads="1"/>
          </p:cNvSpPr>
          <p:nvPr/>
        </p:nvSpPr>
        <p:spPr bwMode="auto">
          <a:xfrm>
            <a:off x="241301" y="1995902"/>
            <a:ext cx="86423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hu-HU" altLang="hu-HU" sz="4000" b="1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KÖZIGAZGATÁSI </a:t>
            </a:r>
            <a:r>
              <a:rPr lang="hu-HU" altLang="hu-HU" sz="4000" b="1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SZAKVIZSGA</a:t>
            </a:r>
            <a:endParaRPr lang="hu-HU" altLang="hu-HU" sz="4000" b="1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hu-HU" altLang="hu-HU" sz="4000" b="1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Választható </a:t>
            </a:r>
            <a:r>
              <a:rPr lang="hu-HU" altLang="hu-HU" sz="4000" b="1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vizsgatárgy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hu-HU" altLang="hu-HU" sz="4000" b="1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hu-HU" altLang="hu-HU" sz="4000" b="1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hu-HU" altLang="hu-HU" sz="4000" b="1" dirty="0">
                <a:ln>
                  <a:solidFill>
                    <a:srgbClr val="575F6D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Pénzügyi és költségvetési </a:t>
            </a:r>
            <a:r>
              <a:rPr lang="hu-HU" altLang="hu-HU" sz="4000" b="1" dirty="0" smtClean="0">
                <a:ln>
                  <a:solidFill>
                    <a:srgbClr val="575F6D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igazgatás</a:t>
            </a:r>
            <a:endParaRPr lang="en-US" altLang="hu-HU" sz="4000" b="1" dirty="0">
              <a:ln>
                <a:solidFill>
                  <a:srgbClr val="575F6D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Téglalap 1"/>
          <p:cNvSpPr>
            <a:spLocks noChangeArrowheads="1"/>
          </p:cNvSpPr>
          <p:nvPr/>
        </p:nvSpPr>
        <p:spPr bwMode="auto">
          <a:xfrm>
            <a:off x="223839" y="3789363"/>
            <a:ext cx="83327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hu-HU" sz="3600" b="1" dirty="0">
              <a:ln>
                <a:solidFill>
                  <a:srgbClr val="575F6D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589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2734" y="0"/>
            <a:ext cx="6429877" cy="1325563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2. fejezet célkitűzései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0625" y="1551033"/>
            <a:ext cx="7007392" cy="4580774"/>
          </a:xfrm>
        </p:spPr>
        <p:txBody>
          <a:bodyPr>
            <a:normAutofit/>
          </a:bodyPr>
          <a:lstStyle/>
          <a:p>
            <a:pPr marL="114300" lvl="0" indent="0">
              <a:lnSpc>
                <a:spcPct val="100000"/>
              </a:lnSpc>
              <a:spcBef>
                <a:spcPts val="600"/>
              </a:spcBef>
              <a:buSzPct val="100000"/>
              <a:buNone/>
              <a:defRPr/>
            </a:pPr>
            <a:r>
              <a:rPr lang="hu-H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hallgató szerezzen </a:t>
            </a:r>
            <a:r>
              <a:rPr lang="hu-H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ismereteket:</a:t>
            </a:r>
            <a:endParaRPr lang="hu-HU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114300" lvl="0" indent="0">
              <a:lnSpc>
                <a:spcPct val="100000"/>
              </a:lnSpc>
              <a:spcBef>
                <a:spcPts val="200"/>
              </a:spcBef>
              <a:buSzPct val="100000"/>
              <a:buNone/>
              <a:defRPr/>
            </a:pPr>
            <a:endParaRPr lang="hu-HU" sz="9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az adóigazgatás alapelveiről,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az adóhatóságokról,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az adózás rendjének törvényi szabályozásról,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társadalombiztosítás fenntarthatóságának jogi és gazdasági feltételeiről,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központi költségvetés igazgatásáról,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kormány, a kincstár, és a fejezetet irányító szerv feladatairól. </a:t>
            </a:r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748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4978" y="0"/>
            <a:ext cx="6389511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Fiskális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kormányzás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Az adóigazgatás alapelvei és követelményei:</a:t>
            </a:r>
          </a:p>
          <a:p>
            <a:pPr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Az adó </a:t>
            </a:r>
            <a:r>
              <a:rPr lang="hu-H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fogalma</a:t>
            </a:r>
            <a:endParaRPr lang="hu-HU" sz="2400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 pitchFamily="16"/>
              <a:cs typeface="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Az adórendszer fogalma</a:t>
            </a:r>
          </a:p>
          <a:p>
            <a:pPr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Klasszikussá vált alapelvek: az adórendszer legyen általános, olcsó, </a:t>
            </a:r>
            <a:r>
              <a:rPr lang="hu-H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kényelmes.</a:t>
            </a:r>
            <a:endParaRPr lang="hu-HU" sz="2400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 pitchFamily="16"/>
              <a:cs typeface="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Modern alapelvek: létminimum adómentessége (vitatott), semlegesség, elkobzó jellegű (kerülendő), visszamenőleges hatályú jogalkotás tilalma.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1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2400" y="1"/>
            <a:ext cx="6423378" cy="134337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Adóhatóságok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100000"/>
              <a:buNone/>
            </a:pPr>
            <a:r>
              <a:rPr lang="hu-HU" altLang="hu-H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törvény a következő adóhatóságokat különbözteti meg:</a:t>
            </a:r>
          </a:p>
          <a:p>
            <a:pPr marL="457200" lvl="0" indent="-45720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100000"/>
              <a:buAutoNum type="alphaLcParenR"/>
            </a:pPr>
            <a:r>
              <a:rPr lang="hu-HU" altLang="hu-HU" sz="2400" dirty="0">
                <a:solidFill>
                  <a:srgbClr val="000000"/>
                </a:solidFill>
              </a:rPr>
              <a:t>a</a:t>
            </a:r>
            <a:r>
              <a:rPr lang="hu-HU" altLang="hu-HU" sz="2400" dirty="0" smtClean="0">
                <a:solidFill>
                  <a:srgbClr val="000000"/>
                </a:solidFill>
              </a:rPr>
              <a:t> Nemzeti Adó- és Vámhivatal (NAV) adóztatási szerve, mint állami adóhatóság és vámhatóság (továbbiakban: állami adó- és vámhatóság);</a:t>
            </a:r>
          </a:p>
          <a:p>
            <a:pPr marL="457200" lvl="0" indent="-45720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100000"/>
              <a:buAutoNum type="alphaLcParenR"/>
            </a:pPr>
            <a:r>
              <a:rPr lang="hu-HU" altLang="hu-HU" sz="2400" dirty="0">
                <a:solidFill>
                  <a:srgbClr val="000000"/>
                </a:solidFill>
              </a:rPr>
              <a:t>a</a:t>
            </a:r>
            <a:r>
              <a:rPr lang="hu-HU" altLang="hu-H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 önkormányzat jegyzője (továbbiakban: önkormányzati hatóság);</a:t>
            </a:r>
          </a:p>
          <a:p>
            <a:pPr marL="457200" lvl="0" indent="-45720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100000"/>
              <a:buAutoNum type="alphaLcParenR"/>
            </a:pPr>
            <a:r>
              <a:rPr lang="hu-HU" altLang="hu-HU" sz="2400" dirty="0">
                <a:solidFill>
                  <a:srgbClr val="000000"/>
                </a:solidFill>
              </a:rPr>
              <a:t>a</a:t>
            </a:r>
            <a:r>
              <a:rPr lang="hu-HU" altLang="hu-HU" sz="2400" dirty="0" smtClean="0">
                <a:solidFill>
                  <a:srgbClr val="000000"/>
                </a:solidFill>
              </a:rPr>
              <a:t> fővárosi, megyei kormányhivatal, az önkormányzati adóhatóság felettes szerveként eljárva.</a:t>
            </a:r>
            <a:endParaRPr lang="hu-HU" altLang="hu-H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3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0623" y="1309511"/>
            <a:ext cx="8760178" cy="537351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hu-HU" sz="8800" dirty="0"/>
              <a:t>Az adóhatóságok törvényes működése felett az adópolitikáért felelős miniszter gyakorolja a felügyeleti jogot. </a:t>
            </a:r>
            <a:r>
              <a:rPr lang="hu-HU" sz="8800" dirty="0" smtClean="0"/>
              <a:t>A jogkör kiterjed:</a:t>
            </a:r>
            <a:endParaRPr lang="hu-HU" sz="1600" dirty="0" smtClean="0"/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hu-HU" sz="4400" dirty="0"/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hu-HU" sz="8800" dirty="0"/>
              <a:t>az adóztatás, a vámok és a NAV hatáskörébe tartozó nem közösségi adók és díjak kiszabásának, beszedésének törvényességére</a:t>
            </a:r>
            <a:r>
              <a:rPr lang="hu-HU" sz="8800" dirty="0" smtClean="0"/>
              <a:t>,</a:t>
            </a:r>
          </a:p>
          <a:p>
            <a:pPr lvl="0">
              <a:lnSpc>
                <a:spcPts val="2400"/>
              </a:lnSpc>
              <a:spcBef>
                <a:spcPts val="0"/>
              </a:spcBef>
            </a:pPr>
            <a:endParaRPr lang="hu-HU" sz="8800" dirty="0"/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hu-HU" sz="8800" dirty="0"/>
              <a:t>a NAV tevékenységének és vezetésének, a törvények és más jogszabályok végrehajtásának felügyeletére és ellenőrzésére</a:t>
            </a:r>
            <a:r>
              <a:rPr lang="hu-HU" sz="8800" dirty="0" smtClean="0"/>
              <a:t>,</a:t>
            </a:r>
          </a:p>
          <a:p>
            <a:pPr marL="0" lvl="0" indent="0">
              <a:lnSpc>
                <a:spcPts val="2400"/>
              </a:lnSpc>
              <a:spcBef>
                <a:spcPts val="0"/>
              </a:spcBef>
              <a:buNone/>
            </a:pPr>
            <a:endParaRPr lang="hu-HU" sz="8800" dirty="0"/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hu-HU" sz="8800" dirty="0"/>
              <a:t>a NAV szervezeti rendszerére, feladataira vonatkozó törvények, kormányrendeletek előterjesztésére</a:t>
            </a:r>
            <a:r>
              <a:rPr lang="hu-HU" sz="8800" dirty="0" smtClean="0"/>
              <a:t>.</a:t>
            </a:r>
          </a:p>
          <a:p>
            <a:pPr marL="0" lvl="0" indent="0">
              <a:lnSpc>
                <a:spcPts val="2400"/>
              </a:lnSpc>
              <a:spcBef>
                <a:spcPts val="0"/>
              </a:spcBef>
              <a:buNone/>
            </a:pPr>
            <a:endParaRPr lang="hu-HU" sz="8800" dirty="0" smtClean="0"/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hu-HU" sz="8800" dirty="0" smtClean="0"/>
              <a:t>A </a:t>
            </a:r>
            <a:r>
              <a:rPr lang="hu-HU" sz="8800" dirty="0"/>
              <a:t>NAV </a:t>
            </a:r>
            <a:r>
              <a:rPr lang="hu-HU" sz="8800" dirty="0" smtClean="0"/>
              <a:t>felügyeletét a Pénzügyminiszter (PM) gyakorolja</a:t>
            </a:r>
            <a:r>
              <a:rPr lang="hu-HU" sz="8800" dirty="0"/>
              <a:t>. </a:t>
            </a:r>
            <a:endParaRPr lang="hu-HU" sz="8800" dirty="0" smtClean="0"/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hu-HU" sz="8800" dirty="0"/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hu-HU" sz="8800" dirty="0" smtClean="0"/>
              <a:t>Az </a:t>
            </a:r>
            <a:r>
              <a:rPr lang="hu-HU" sz="8800" dirty="0"/>
              <a:t>önkormányzati adóhatóság működése feletti felügyelet </a:t>
            </a:r>
            <a:r>
              <a:rPr lang="hu-HU" sz="8800" dirty="0" smtClean="0"/>
              <a:t>keretében szintén a Pénzügyminiszter </a:t>
            </a:r>
            <a:r>
              <a:rPr lang="hu-HU" sz="8800" dirty="0"/>
              <a:t>ellenőrzi az adóztatás </a:t>
            </a:r>
            <a:r>
              <a:rPr lang="hu-HU" sz="8800" dirty="0" smtClean="0"/>
              <a:t>törvényességét.</a:t>
            </a:r>
            <a:endParaRPr lang="hu-HU" sz="8800" dirty="0"/>
          </a:p>
          <a:p>
            <a:pPr marL="342900" lvl="0" indent="-3429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SzPct val="100000"/>
              <a:buNone/>
            </a:pPr>
            <a:endParaRPr lang="hu-HU" altLang="hu-H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422400" y="0"/>
            <a:ext cx="6423025" cy="129857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Adóhatóságok felügyelete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13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22400" y="1"/>
            <a:ext cx="6423378" cy="1298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422400" y="1"/>
            <a:ext cx="6423378" cy="118533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Adóhatóságok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34294" y="1298223"/>
            <a:ext cx="7886700" cy="4969052"/>
          </a:xfrm>
        </p:spPr>
        <p:txBody>
          <a:bodyPr/>
          <a:lstStyle/>
          <a:p>
            <a:pPr marL="0" indent="0" algn="ctr">
              <a:buNone/>
            </a:pPr>
            <a:r>
              <a:rPr lang="hu-HU" sz="2600" b="1" dirty="0" smtClean="0"/>
              <a:t>NAV szervezeti felépítése</a:t>
            </a:r>
          </a:p>
          <a:p>
            <a:pPr marL="0" indent="0" algn="ctr">
              <a:buNone/>
            </a:pP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14</a:t>
            </a:fld>
            <a:endParaRPr lang="hu-HU"/>
          </a:p>
        </p:txBody>
      </p:sp>
      <p:pic>
        <p:nvPicPr>
          <p:cNvPr id="8" name="Kép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1" y="1851378"/>
            <a:ext cx="8669867" cy="484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8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4978" y="1"/>
            <a:ext cx="6400800" cy="129822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NAV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adóztatási jogkörei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756" y="1444978"/>
            <a:ext cx="8997243" cy="5034844"/>
          </a:xfrm>
        </p:spPr>
        <p:txBody>
          <a:bodyPr>
            <a:noAutofit/>
          </a:bodyPr>
          <a:lstStyle/>
          <a:p>
            <a:pPr lvl="0"/>
            <a:r>
              <a:rPr lang="hu-HU" sz="2200" dirty="0" smtClean="0"/>
              <a:t>Elvégzi </a:t>
            </a:r>
            <a:r>
              <a:rPr lang="hu-HU" sz="2200" b="1" i="1" dirty="0"/>
              <a:t>az adók módjára behajtandó köztartozások végrehajtását</a:t>
            </a:r>
            <a:r>
              <a:rPr lang="hu-HU" sz="2200" dirty="0"/>
              <a:t>, ha a követelés kötelezettje nem </a:t>
            </a:r>
            <a:r>
              <a:rPr lang="hu-HU" sz="2200" dirty="0" smtClean="0"/>
              <a:t>magánszemély.</a:t>
            </a:r>
            <a:endParaRPr lang="hu-HU" sz="2200" dirty="0"/>
          </a:p>
          <a:p>
            <a:pPr lvl="0"/>
            <a:r>
              <a:rPr lang="hu-HU" sz="2200" b="1" i="1" dirty="0"/>
              <a:t>E</a:t>
            </a:r>
            <a:r>
              <a:rPr lang="hu-HU" sz="2200" b="1" i="1" dirty="0" smtClean="0"/>
              <a:t>lbírálja</a:t>
            </a:r>
            <a:r>
              <a:rPr lang="hu-HU" sz="2200" dirty="0" smtClean="0"/>
              <a:t> </a:t>
            </a:r>
            <a:r>
              <a:rPr lang="hu-HU" sz="2200" dirty="0"/>
              <a:t>az állami garancia kiutalásával, visszakövetelésével, a garancia beváltásához kapcsolódó ellenőrzéssel kapcsolatos </a:t>
            </a:r>
            <a:r>
              <a:rPr lang="hu-HU" sz="2200" dirty="0" smtClean="0"/>
              <a:t>ügyeket.</a:t>
            </a:r>
            <a:endParaRPr lang="hu-HU" sz="2200" dirty="0"/>
          </a:p>
          <a:p>
            <a:pPr lvl="0"/>
            <a:r>
              <a:rPr lang="hu-HU" sz="2200" dirty="0"/>
              <a:t>L</a:t>
            </a:r>
            <a:r>
              <a:rPr lang="hu-HU" sz="2200" dirty="0" smtClean="0"/>
              <a:t>efolytatja </a:t>
            </a:r>
            <a:r>
              <a:rPr lang="hu-HU" sz="2200" dirty="0"/>
              <a:t>a szokásos piaci </a:t>
            </a:r>
            <a:r>
              <a:rPr lang="hu-HU" sz="2200" b="1" i="1" dirty="0"/>
              <a:t>ár megállapítása iránti eljárást</a:t>
            </a:r>
            <a:r>
              <a:rPr lang="hu-HU" sz="2200" dirty="0"/>
              <a:t>, és végzi az ezzel kapcsolatos </a:t>
            </a:r>
            <a:r>
              <a:rPr lang="hu-HU" sz="2200" b="1" i="1" dirty="0"/>
              <a:t>nyilvántartási </a:t>
            </a:r>
            <a:r>
              <a:rPr lang="hu-HU" sz="2200" b="1" i="1" dirty="0" smtClean="0"/>
              <a:t>feladatokat.</a:t>
            </a:r>
            <a:endParaRPr lang="hu-HU" sz="2200" dirty="0"/>
          </a:p>
          <a:p>
            <a:pPr lvl="0"/>
            <a:r>
              <a:rPr lang="hu-HU" sz="2200" b="1" i="1" dirty="0"/>
              <a:t>N</a:t>
            </a:r>
            <a:r>
              <a:rPr lang="hu-HU" sz="2200" b="1" i="1" dirty="0" smtClean="0"/>
              <a:t>yilvántartja</a:t>
            </a:r>
            <a:r>
              <a:rPr lang="hu-HU" sz="2200" dirty="0" smtClean="0"/>
              <a:t> </a:t>
            </a:r>
            <a:r>
              <a:rPr lang="hu-HU" sz="2200" dirty="0"/>
              <a:t>a munkáltatók és kifizetők által foglalkoztatott biztosítottakat, és a bejelentett adatokat az illetékes szervek részére </a:t>
            </a:r>
            <a:r>
              <a:rPr lang="hu-HU" sz="2200" dirty="0" smtClean="0"/>
              <a:t>továbbítja.</a:t>
            </a:r>
            <a:endParaRPr lang="hu-HU" sz="2200" dirty="0"/>
          </a:p>
          <a:p>
            <a:pPr lvl="0"/>
            <a:r>
              <a:rPr lang="hu-HU" sz="2200" dirty="0"/>
              <a:t>E</a:t>
            </a:r>
            <a:r>
              <a:rPr lang="hu-HU" sz="2200" dirty="0" smtClean="0"/>
              <a:t>lvégzi </a:t>
            </a:r>
            <a:r>
              <a:rPr lang="hu-HU" sz="2200" dirty="0"/>
              <a:t>a beszedett </a:t>
            </a:r>
            <a:r>
              <a:rPr lang="hu-HU" sz="2200" b="1" i="1" dirty="0"/>
              <a:t>illetékek zárási összesítését</a:t>
            </a:r>
            <a:r>
              <a:rPr lang="hu-HU" sz="2200" dirty="0"/>
              <a:t>, és adatszolgáltatást készít az illetékes szervek </a:t>
            </a:r>
            <a:r>
              <a:rPr lang="hu-HU" sz="2200" dirty="0" smtClean="0"/>
              <a:t>részére.</a:t>
            </a:r>
            <a:endParaRPr lang="hu-HU" sz="2200" dirty="0"/>
          </a:p>
          <a:p>
            <a:pPr lvl="0"/>
            <a:r>
              <a:rPr lang="hu-HU" sz="2200" b="1" i="1" dirty="0" smtClean="0"/>
              <a:t>Hitelezői </a:t>
            </a:r>
            <a:r>
              <a:rPr lang="hu-HU" sz="2200" b="1" i="1" dirty="0"/>
              <a:t>feladatokat lát el </a:t>
            </a:r>
            <a:r>
              <a:rPr lang="hu-HU" sz="2200" dirty="0"/>
              <a:t>csődeljárás, felszámolási eljárás, végelszámolási és kényszertörlési eljárás során. </a:t>
            </a:r>
            <a:endParaRPr lang="hu-HU" sz="2200" dirty="0" smtClean="0"/>
          </a:p>
          <a:p>
            <a:r>
              <a:rPr lang="hu-HU" sz="2200" dirty="0"/>
              <a:t>2017: </a:t>
            </a:r>
            <a:r>
              <a:rPr lang="hu-HU" sz="2200" b="1" i="1" dirty="0"/>
              <a:t>az adóhatóság készíti </a:t>
            </a:r>
            <a:r>
              <a:rPr lang="hu-HU" sz="2200" dirty="0"/>
              <a:t>„a bérből és fizetésből élők” személyi jövedelemadó bevallását</a:t>
            </a:r>
          </a:p>
          <a:p>
            <a:pPr lvl="0"/>
            <a:endParaRPr lang="hu-HU" sz="2200" dirty="0"/>
          </a:p>
          <a:p>
            <a:pPr marL="0" indent="0">
              <a:buNone/>
            </a:pPr>
            <a:endParaRPr lang="hu-HU" sz="22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1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1110" y="0"/>
            <a:ext cx="6445957" cy="1309511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NAV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legfontosabb feladatai vámigazgatási jogkörben 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7689" y="1377244"/>
            <a:ext cx="8300861" cy="5204178"/>
          </a:xfrm>
        </p:spPr>
        <p:txBody>
          <a:bodyPr>
            <a:noAutofit/>
          </a:bodyPr>
          <a:lstStyle/>
          <a:p>
            <a:pPr lvl="0"/>
            <a:endParaRPr lang="hu-HU" sz="1000" dirty="0" smtClean="0"/>
          </a:p>
          <a:p>
            <a:pPr lvl="0"/>
            <a:r>
              <a:rPr lang="hu-HU" sz="2400" dirty="0" smtClean="0"/>
              <a:t>Közösségi </a:t>
            </a:r>
            <a:r>
              <a:rPr lang="hu-HU" sz="2400" dirty="0"/>
              <a:t>vámjog alapján az áruk </a:t>
            </a:r>
            <a:r>
              <a:rPr lang="hu-HU" sz="2400" b="1" i="1" dirty="0"/>
              <a:t>vámeljárás alá </a:t>
            </a:r>
            <a:r>
              <a:rPr lang="hu-HU" sz="2400" b="1" i="1" dirty="0" smtClean="0"/>
              <a:t>vonása</a:t>
            </a:r>
            <a:r>
              <a:rPr lang="hu-HU" sz="2400" dirty="0"/>
              <a:t>.</a:t>
            </a:r>
            <a:endParaRPr lang="hu-HU" sz="2400" dirty="0" smtClean="0"/>
          </a:p>
          <a:p>
            <a:pPr lvl="0"/>
            <a:r>
              <a:rPr lang="hu-HU" sz="2400" dirty="0" smtClean="0"/>
              <a:t>Vámhatáron át lebonyolódó áru és utasforgalom </a:t>
            </a:r>
            <a:r>
              <a:rPr lang="hu-HU" sz="2400" b="1" i="1" dirty="0" smtClean="0"/>
              <a:t>vámellenőrzése</a:t>
            </a:r>
            <a:r>
              <a:rPr lang="hu-HU" sz="2400" dirty="0"/>
              <a:t>.</a:t>
            </a:r>
            <a:endParaRPr lang="hu-HU" sz="2400" dirty="0" smtClean="0"/>
          </a:p>
          <a:p>
            <a:pPr lvl="0"/>
            <a:r>
              <a:rPr lang="hu-HU" sz="2400" b="1" i="1" dirty="0" smtClean="0"/>
              <a:t>Vámtartozások</a:t>
            </a:r>
            <a:r>
              <a:rPr lang="hu-HU" sz="2400" dirty="0" smtClean="0"/>
              <a:t> </a:t>
            </a:r>
            <a:r>
              <a:rPr lang="hu-HU" sz="2400" dirty="0"/>
              <a:t>és a vámeljáráshoz kapcsolódó nemzetek közötti </a:t>
            </a:r>
            <a:r>
              <a:rPr lang="hu-HU" sz="2400" b="1" i="1" dirty="0"/>
              <a:t>adók, díjak kiszabása és </a:t>
            </a:r>
            <a:r>
              <a:rPr lang="hu-HU" sz="2400" b="1" i="1" dirty="0" smtClean="0"/>
              <a:t>beszedése</a:t>
            </a:r>
            <a:r>
              <a:rPr lang="hu-HU" sz="2400" dirty="0"/>
              <a:t>.</a:t>
            </a:r>
          </a:p>
          <a:p>
            <a:pPr lvl="0"/>
            <a:r>
              <a:rPr lang="hu-HU" sz="2400" b="1" i="1" dirty="0"/>
              <a:t>Á</a:t>
            </a:r>
            <a:r>
              <a:rPr lang="hu-HU" sz="2400" b="1" i="1" dirty="0" smtClean="0"/>
              <a:t>ruk </a:t>
            </a:r>
            <a:r>
              <a:rPr lang="hu-HU" sz="2400" b="1" i="1" dirty="0"/>
              <a:t>adózási szempontból történő besorolásának </a:t>
            </a:r>
            <a:r>
              <a:rPr lang="hu-HU" sz="2400" dirty="0"/>
              <a:t>és egyéb jogszabály által meghatározott követelményeknek a </a:t>
            </a:r>
            <a:r>
              <a:rPr lang="hu-HU" sz="2400" dirty="0" smtClean="0"/>
              <a:t>vizsgálata.</a:t>
            </a:r>
            <a:endParaRPr lang="hu-HU" sz="2400" dirty="0"/>
          </a:p>
          <a:p>
            <a:pPr lvl="0"/>
            <a:r>
              <a:rPr lang="hu-HU" sz="2400" dirty="0" smtClean="0"/>
              <a:t>Vámokmányok</a:t>
            </a:r>
            <a:r>
              <a:rPr lang="hu-HU" sz="2400" dirty="0"/>
              <a:t>, vámeljárási adatok vám és statisztikai célú </a:t>
            </a:r>
            <a:r>
              <a:rPr lang="hu-HU" sz="2400" b="1" i="1" dirty="0"/>
              <a:t>ellenőrzése, javítása, nyilvántartása, </a:t>
            </a:r>
            <a:r>
              <a:rPr lang="hu-HU" sz="2400" b="1" i="1" dirty="0" smtClean="0"/>
              <a:t>összesítése.</a:t>
            </a:r>
            <a:endParaRPr lang="hu-HU" sz="2400" dirty="0"/>
          </a:p>
          <a:p>
            <a:pPr lvl="0"/>
            <a:r>
              <a:rPr lang="hu-HU" sz="2400" dirty="0"/>
              <a:t>Európai Mezőgazdasági Garancia Alapból (EMGA) </a:t>
            </a:r>
            <a:r>
              <a:rPr lang="hu-HU" sz="2400" b="1" i="1" dirty="0"/>
              <a:t>finanszírozott kifizetések utólagos </a:t>
            </a:r>
            <a:r>
              <a:rPr lang="hu-HU" sz="2400" b="1" i="1" dirty="0" smtClean="0"/>
              <a:t>ellenőrzése</a:t>
            </a:r>
            <a:r>
              <a:rPr lang="hu-HU" sz="2400" dirty="0" smtClean="0"/>
              <a:t>.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7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3688" y="1"/>
            <a:ext cx="6400801" cy="129822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Az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adózás rendjének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törvényi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szabályai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095" y="1746603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Területi hatály – Tárgyi hatály</a:t>
            </a:r>
          </a:p>
          <a:p>
            <a:pPr marL="0" indent="0">
              <a:buNone/>
            </a:pPr>
            <a:endParaRPr lang="hu-HU" sz="900" dirty="0" smtClean="0"/>
          </a:p>
          <a:p>
            <a:pPr marL="0" indent="0">
              <a:buNone/>
            </a:pPr>
            <a:r>
              <a:rPr lang="hu-HU" sz="2400" b="1" i="1" dirty="0" smtClean="0"/>
              <a:t>Az adóztatás és az adóigazgatás alapelvei: 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 smtClean="0"/>
              <a:t>Megkülönböztetés nélküli eljárás elve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 smtClean="0"/>
              <a:t>Tájékoztatási kötelezettség követelménye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 smtClean="0"/>
              <a:t>Méltányos eljárás elve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 smtClean="0"/>
              <a:t>Szerződések, jogügyletek minősítése,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 smtClean="0"/>
              <a:t>Rendeltetésszerű joggyakorlás elve,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 smtClean="0"/>
              <a:t>Törvénybe, jó erkölcsbe ütköző magatartás adóztatása</a:t>
            </a:r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4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1110" y="1"/>
            <a:ext cx="6423379" cy="1365956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Az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adókötelezettség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főbb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elemei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Bejelentés</a:t>
            </a:r>
          </a:p>
          <a:p>
            <a:r>
              <a:rPr lang="hu-HU" sz="2400" dirty="0" smtClean="0"/>
              <a:t>Nyilvántartásba vétel</a:t>
            </a:r>
          </a:p>
          <a:p>
            <a:r>
              <a:rPr lang="hu-HU" sz="2400" dirty="0" smtClean="0"/>
              <a:t>Adó-megállapítás</a:t>
            </a:r>
          </a:p>
          <a:p>
            <a:r>
              <a:rPr lang="hu-HU" sz="2400" dirty="0" smtClean="0"/>
              <a:t>Bevallás</a:t>
            </a:r>
          </a:p>
          <a:p>
            <a:r>
              <a:rPr lang="hu-HU" sz="2400" dirty="0" smtClean="0"/>
              <a:t>Adó megfizetése</a:t>
            </a:r>
          </a:p>
          <a:p>
            <a:r>
              <a:rPr lang="hu-HU" sz="2400" dirty="0" smtClean="0"/>
              <a:t>Bizonylatok, könyvvezetés, nyilvántartás</a:t>
            </a:r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02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8844" y="0"/>
            <a:ext cx="6366934" cy="1309511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Az ellenőrzési eljárás lényege, fajtái, folyamata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11" y="1433689"/>
            <a:ext cx="8635999" cy="5305778"/>
          </a:xfrm>
        </p:spPr>
        <p:txBody>
          <a:bodyPr>
            <a:normAutofit/>
          </a:bodyPr>
          <a:lstStyle/>
          <a:p>
            <a:pPr marL="0" lv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hu-HU" sz="2300" dirty="0"/>
              <a:t> </a:t>
            </a:r>
            <a:r>
              <a:rPr lang="hu-HU" sz="2300" dirty="0" smtClean="0"/>
              <a:t>a)  Az </a:t>
            </a:r>
            <a:r>
              <a:rPr lang="hu-HU" sz="2300" dirty="0"/>
              <a:t>ellenőrzés lényege</a:t>
            </a:r>
          </a:p>
          <a:p>
            <a:pPr marL="0" lv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hu-HU" sz="2300" dirty="0" smtClean="0"/>
              <a:t> b)  Az </a:t>
            </a:r>
            <a:r>
              <a:rPr lang="hu-HU" sz="2300" dirty="0"/>
              <a:t>ellenőrzés fajtái</a:t>
            </a:r>
          </a:p>
          <a:p>
            <a:pPr lvl="1">
              <a:lnSpc>
                <a:spcPts val="2800"/>
              </a:lnSpc>
            </a:pPr>
            <a:r>
              <a:rPr lang="hu-HU" sz="2300" dirty="0" smtClean="0"/>
              <a:t>Bevallás utólagos vizsgálata</a:t>
            </a:r>
          </a:p>
          <a:p>
            <a:pPr lvl="1">
              <a:lnSpc>
                <a:spcPts val="2800"/>
              </a:lnSpc>
            </a:pPr>
            <a:r>
              <a:rPr lang="hu-HU" sz="2300" dirty="0" smtClean="0"/>
              <a:t>Állami garancia beváltásához kapcsolódó ellenőrzés</a:t>
            </a:r>
          </a:p>
          <a:p>
            <a:pPr lvl="1">
              <a:lnSpc>
                <a:spcPts val="2800"/>
              </a:lnSpc>
            </a:pPr>
            <a:r>
              <a:rPr lang="hu-HU" sz="2300" dirty="0" smtClean="0"/>
              <a:t>Egyes adókötelezettségek teljesítésének ellenőrzése</a:t>
            </a:r>
          </a:p>
          <a:p>
            <a:pPr lvl="1">
              <a:lnSpc>
                <a:spcPts val="2800"/>
              </a:lnSpc>
            </a:pPr>
            <a:r>
              <a:rPr lang="hu-HU" sz="2300" dirty="0" smtClean="0"/>
              <a:t>Adatok gyűjtését célzó, illetőleg</a:t>
            </a:r>
            <a:r>
              <a:rPr lang="hu-HU" sz="2300" dirty="0"/>
              <a:t> </a:t>
            </a:r>
            <a:r>
              <a:rPr lang="hu-HU" sz="2300" dirty="0" smtClean="0"/>
              <a:t>egyes gazdasági események valódiságának vizsgálata</a:t>
            </a:r>
          </a:p>
          <a:p>
            <a:pPr lvl="1">
              <a:lnSpc>
                <a:spcPts val="2800"/>
              </a:lnSpc>
            </a:pPr>
            <a:r>
              <a:rPr lang="hu-HU" sz="2300" dirty="0" smtClean="0"/>
              <a:t>Illetékkötelezettség ellenőrzése</a:t>
            </a:r>
          </a:p>
          <a:p>
            <a:pPr lvl="1">
              <a:lnSpc>
                <a:spcPts val="2800"/>
              </a:lnSpc>
            </a:pPr>
            <a:r>
              <a:rPr lang="hu-HU" sz="2300" dirty="0" smtClean="0"/>
              <a:t>Ismételt ellenőrzés</a:t>
            </a:r>
          </a:p>
          <a:p>
            <a:pPr lvl="1">
              <a:lnSpc>
                <a:spcPts val="2800"/>
              </a:lnSpc>
            </a:pPr>
            <a:r>
              <a:rPr lang="hu-HU" sz="2300" dirty="0" smtClean="0"/>
              <a:t>Az ellenőrzés típusok átfogó szabályai (jegyzőkönyvvezetés, adózók és adóhatóságok jogai és kötelmei) 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hu-HU" sz="2300" dirty="0" smtClean="0"/>
              <a:t> c)  Az </a:t>
            </a:r>
            <a:r>
              <a:rPr lang="hu-HU" sz="2300" dirty="0"/>
              <a:t>ellenőrzés </a:t>
            </a:r>
            <a:r>
              <a:rPr lang="hu-HU" sz="2300" dirty="0" smtClean="0"/>
              <a:t>folyamata</a:t>
            </a:r>
            <a:endParaRPr lang="hu-HU" sz="23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hu-HU" sz="2300" dirty="0" smtClean="0"/>
              <a:t> d)  Az </a:t>
            </a:r>
            <a:r>
              <a:rPr lang="hu-HU" sz="2300" dirty="0"/>
              <a:t>ellenőrzés megindítása, lefolytatása</a:t>
            </a:r>
          </a:p>
          <a:p>
            <a:pPr lvl="1"/>
            <a:endParaRPr lang="hu-HU" sz="2000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18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0" y="333376"/>
            <a:ext cx="9143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1">
            <a:spAutoFit/>
          </a:bodyPr>
          <a:lstStyle>
            <a:lvl1pPr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rgbClr val="000000"/>
                </a:solidFill>
                <a:latin typeface="Palatino Linotype" pitchFamily="18" charset="0"/>
              </a:defRPr>
            </a:lvl1pPr>
            <a:lvl2pPr marL="742950" indent="-285750">
              <a:buSzPct val="100000"/>
              <a:buFont typeface="Arial" charset="0"/>
              <a:buChar char="˃"/>
              <a:defRPr>
                <a:solidFill>
                  <a:srgbClr val="000000"/>
                </a:solidFill>
                <a:latin typeface="Palatino Linotype" pitchFamily="18" charset="0"/>
              </a:defRPr>
            </a:lvl2pPr>
            <a:lvl3pPr marL="1143000" indent="-228600">
              <a:buSzPct val="100000"/>
              <a:buFont typeface="Calibri" pitchFamily="34" charset="0"/>
              <a:buChar char="+"/>
              <a:defRPr>
                <a:solidFill>
                  <a:srgbClr val="000000"/>
                </a:solidFill>
                <a:latin typeface="Palatino Linotype" pitchFamily="18" charset="0"/>
              </a:defRPr>
            </a:lvl3pPr>
            <a:lvl4pPr marL="1600200" indent="-228600">
              <a:buSzPct val="100000"/>
              <a:buFont typeface="Arial" charset="0"/>
              <a:buChar char="–"/>
              <a:defRPr>
                <a:solidFill>
                  <a:srgbClr val="000000"/>
                </a:solidFill>
                <a:latin typeface="Palatino Linotype" pitchFamily="18" charset="0"/>
              </a:defRPr>
            </a:lvl4pPr>
            <a:lvl5pPr marL="2057400" indent="-228600"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A tantárgy tematikája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380541" y="1795380"/>
            <a:ext cx="6913228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rgbClr val="000000"/>
                </a:solidFill>
                <a:latin typeface="Palatino Linotype" pitchFamily="18" charset="0"/>
              </a:defRPr>
            </a:lvl1pPr>
            <a:lvl2pPr marL="742950" indent="-285750">
              <a:buSzPct val="100000"/>
              <a:buFont typeface="Arial" charset="0"/>
              <a:buChar char="˃"/>
              <a:defRPr>
                <a:solidFill>
                  <a:srgbClr val="000000"/>
                </a:solidFill>
                <a:latin typeface="Palatino Linotype" pitchFamily="18" charset="0"/>
              </a:defRPr>
            </a:lvl2pPr>
            <a:lvl3pPr marL="1143000" indent="-228600">
              <a:buSzPct val="100000"/>
              <a:buFont typeface="Calibri" pitchFamily="34" charset="0"/>
              <a:buChar char="+"/>
              <a:defRPr>
                <a:solidFill>
                  <a:srgbClr val="000000"/>
                </a:solidFill>
                <a:latin typeface="Palatino Linotype" pitchFamily="18" charset="0"/>
              </a:defRPr>
            </a:lvl3pPr>
            <a:lvl4pPr marL="1600200" indent="-228600">
              <a:buSzPct val="100000"/>
              <a:buFont typeface="Arial" charset="0"/>
              <a:buChar char="–"/>
              <a:defRPr>
                <a:solidFill>
                  <a:srgbClr val="000000"/>
                </a:solidFill>
                <a:latin typeface="Palatino Linotype" pitchFamily="18" charset="0"/>
              </a:defRPr>
            </a:lvl4pPr>
            <a:lvl5pPr marL="2057400" indent="-228600"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itchFamily="34" charset="-128"/>
              </a:rPr>
              <a:t>A magyar pénzügyi és költségvetési politika fejlődési útja napjainkig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itchFamily="34" charset="-128"/>
              </a:rPr>
              <a:t>Fiskális kormányzás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itchFamily="34" charset="-128"/>
              </a:rPr>
              <a:t>Monetáris kormányzás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itchFamily="34" charset="-128"/>
              </a:rPr>
              <a:t>Operatív állampénzügyi management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itchFamily="34" charset="-128"/>
              </a:rPr>
              <a:t>Állampénzügyi rendszerünk nemzetközi kapcsolódásai 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48279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3689" y="1"/>
            <a:ext cx="6389512" cy="1343378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Ellenőrzés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utáni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események, jogi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lépések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6044" y="1343378"/>
            <a:ext cx="7849306" cy="540737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spcBef>
                <a:spcPts val="1200"/>
              </a:spcBef>
              <a:buNone/>
            </a:pPr>
            <a:r>
              <a:rPr lang="hu-HU" sz="8800" dirty="0" smtClean="0"/>
              <a:t>a) Jegyzőkönyvezés</a:t>
            </a:r>
            <a:endParaRPr lang="hu-HU" sz="8800" dirty="0"/>
          </a:p>
          <a:p>
            <a:pPr marL="0" lvl="0" indent="0">
              <a:spcBef>
                <a:spcPts val="1200"/>
              </a:spcBef>
              <a:buNone/>
            </a:pPr>
            <a:r>
              <a:rPr lang="hu-HU" sz="8800" dirty="0" smtClean="0"/>
              <a:t>b) Hatósági </a:t>
            </a:r>
            <a:r>
              <a:rPr lang="hu-HU" sz="8800" dirty="0"/>
              <a:t>eljárás megindítása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8800" dirty="0" smtClean="0"/>
              <a:t>c) Utólagos </a:t>
            </a:r>
            <a:r>
              <a:rPr lang="hu-HU" sz="8800" dirty="0"/>
              <a:t>adó megállapítás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8800" dirty="0" smtClean="0"/>
              <a:t>d) Jogkövetkezmények</a:t>
            </a:r>
            <a:r>
              <a:rPr lang="hu-HU" sz="8800" dirty="0"/>
              <a:t>: </a:t>
            </a:r>
          </a:p>
          <a:p>
            <a:pPr marL="914400" lvl="3">
              <a:spcBef>
                <a:spcPts val="600"/>
              </a:spcBef>
            </a:pPr>
            <a:r>
              <a:rPr lang="hu-HU" sz="8600" i="1" dirty="0"/>
              <a:t>K</a:t>
            </a:r>
            <a:r>
              <a:rPr lang="hu-HU" sz="8600" i="1" dirty="0" smtClean="0"/>
              <a:t>ésedelmi pótlék</a:t>
            </a:r>
            <a:endParaRPr lang="hu-HU" sz="8600" i="1" dirty="0"/>
          </a:p>
          <a:p>
            <a:pPr marL="914400" lvl="3">
              <a:lnSpc>
                <a:spcPts val="1800"/>
              </a:lnSpc>
              <a:spcBef>
                <a:spcPts val="600"/>
              </a:spcBef>
            </a:pPr>
            <a:r>
              <a:rPr lang="hu-HU" sz="8600" i="1" dirty="0" smtClean="0"/>
              <a:t>Adóbírság</a:t>
            </a:r>
            <a:endParaRPr lang="hu-HU" sz="8600" i="1" dirty="0"/>
          </a:p>
          <a:p>
            <a:pPr marL="914400" lvl="3">
              <a:lnSpc>
                <a:spcPts val="1800"/>
              </a:lnSpc>
              <a:spcBef>
                <a:spcPts val="600"/>
              </a:spcBef>
            </a:pPr>
            <a:r>
              <a:rPr lang="hu-HU" sz="8600" i="1" dirty="0"/>
              <a:t>M</a:t>
            </a:r>
            <a:r>
              <a:rPr lang="hu-HU" sz="8600" i="1" dirty="0" smtClean="0"/>
              <a:t>ulasztási bírság </a:t>
            </a:r>
            <a:endParaRPr lang="hu-HU" sz="8600" i="1" dirty="0"/>
          </a:p>
          <a:p>
            <a:pPr marL="914400" lvl="3">
              <a:lnSpc>
                <a:spcPts val="1800"/>
              </a:lnSpc>
              <a:spcBef>
                <a:spcPts val="600"/>
              </a:spcBef>
            </a:pPr>
            <a:r>
              <a:rPr lang="hu-HU" sz="8600" i="1" dirty="0"/>
              <a:t>Ö</a:t>
            </a:r>
            <a:r>
              <a:rPr lang="hu-HU" sz="8600" i="1" dirty="0" smtClean="0"/>
              <a:t>nellenőrzési </a:t>
            </a:r>
            <a:r>
              <a:rPr lang="hu-HU" sz="8600" i="1" dirty="0"/>
              <a:t>pótlék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8800" dirty="0" smtClean="0"/>
              <a:t>e) Adóhatóság </a:t>
            </a:r>
            <a:r>
              <a:rPr lang="hu-HU" sz="8800" dirty="0"/>
              <a:t>intézkedései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8800" dirty="0" smtClean="0"/>
              <a:t>f) Jogorvoslati lehetőségek:</a:t>
            </a:r>
            <a:endParaRPr lang="hu-HU" sz="8800" dirty="0"/>
          </a:p>
          <a:p>
            <a:pPr lvl="2">
              <a:spcBef>
                <a:spcPts val="600"/>
              </a:spcBef>
            </a:pPr>
            <a:r>
              <a:rPr lang="hu-HU" sz="8800" i="1" dirty="0" smtClean="0"/>
              <a:t>Fellebbezés</a:t>
            </a:r>
            <a:endParaRPr lang="hu-HU" sz="8800" i="1" dirty="0"/>
          </a:p>
          <a:p>
            <a:pPr lvl="2">
              <a:spcBef>
                <a:spcPts val="600"/>
              </a:spcBef>
            </a:pPr>
            <a:r>
              <a:rPr lang="hu-HU" sz="8800" i="1" dirty="0"/>
              <a:t>Bírósági felülvizsgálat</a:t>
            </a:r>
          </a:p>
          <a:p>
            <a:pPr lvl="2">
              <a:spcBef>
                <a:spcPts val="600"/>
              </a:spcBef>
            </a:pPr>
            <a:r>
              <a:rPr lang="hu-HU" sz="8800" i="1" dirty="0"/>
              <a:t>Felügyeleti intézkedés</a:t>
            </a:r>
          </a:p>
          <a:p>
            <a:pPr lvl="2">
              <a:spcBef>
                <a:spcPts val="600"/>
              </a:spcBef>
            </a:pPr>
            <a:r>
              <a:rPr lang="hu-HU" sz="8800" i="1" dirty="0"/>
              <a:t>Fizetési halasztás, részletfizetés, adómérséklés</a:t>
            </a:r>
          </a:p>
          <a:p>
            <a:pPr lvl="2">
              <a:spcBef>
                <a:spcPts val="600"/>
              </a:spcBef>
            </a:pPr>
            <a:r>
              <a:rPr lang="hu-HU" sz="8800" i="1" dirty="0"/>
              <a:t>Végrehajtás</a:t>
            </a:r>
          </a:p>
          <a:p>
            <a:pPr marL="0" indent="0">
              <a:buNone/>
            </a:pPr>
            <a:r>
              <a:rPr lang="hu-HU" sz="8800" b="1" dirty="0"/>
              <a:t> </a:t>
            </a:r>
            <a:endParaRPr lang="hu-HU" sz="8800" dirty="0"/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84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1422" y="1"/>
            <a:ext cx="6355645" cy="13208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TB fenntarthatóságának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jogi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és gazdasági feltételei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49" y="1825625"/>
            <a:ext cx="80976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TB rendszer működésének alapelvei: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/>
              <a:t>B</a:t>
            </a:r>
            <a:r>
              <a:rPr lang="hu-HU" sz="2400" dirty="0" smtClean="0"/>
              <a:t>iztosítási kötelezettség,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 smtClean="0"/>
              <a:t>Társadalmi kockázatközösség,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 smtClean="0"/>
              <a:t>Biztosítási elv és társadalmi szolidaritás,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hu-HU" sz="2400" dirty="0" smtClean="0"/>
              <a:t>Állami felelősség.</a:t>
            </a:r>
          </a:p>
          <a:p>
            <a:pPr marL="0" indent="0">
              <a:buNone/>
            </a:pPr>
            <a:endParaRPr lang="hu-HU" sz="2400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407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1244" y="1433689"/>
            <a:ext cx="8523112" cy="491066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4400" b="1" dirty="0"/>
              <a:t>A jelenlegi </a:t>
            </a:r>
            <a:r>
              <a:rPr lang="hu-HU" sz="4400" b="1" dirty="0" smtClean="0"/>
              <a:t>egészségügyi és nyugdíjrendszerek </a:t>
            </a:r>
            <a:r>
              <a:rPr lang="hu-HU" sz="4400" b="1" dirty="0"/>
              <a:t>előtt álló legfontosabb kihívások</a:t>
            </a:r>
            <a:r>
              <a:rPr lang="hu-HU" sz="4400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sz="4400" dirty="0"/>
              <a:t>A társadalombiztosítási rendszerek fiskális fenntarthatóságának a </a:t>
            </a:r>
            <a:r>
              <a:rPr lang="hu-HU" sz="4400" dirty="0" smtClean="0"/>
              <a:t>biztosítása.</a:t>
            </a:r>
            <a:endParaRPr lang="hu-HU" sz="4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sz="4400" dirty="0"/>
              <a:t>A nők, a fiatalabb és az idősebb munkavállalók, a munkaképes inaktívak munkaerő-piaci részvételének növelése.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400" dirty="0"/>
              <a:t>Az egészséges életmódra nevelés előtérbe </a:t>
            </a:r>
            <a:r>
              <a:rPr lang="hu-HU" sz="4400" dirty="0" smtClean="0"/>
              <a:t>helyezése.</a:t>
            </a:r>
            <a:endParaRPr lang="hu-HU" sz="4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sz="4400" dirty="0"/>
              <a:t>Az egészségügyi rendszerek pénzügyi fenntarthatóságának </a:t>
            </a:r>
            <a:r>
              <a:rPr lang="hu-HU" sz="4400" dirty="0" smtClean="0"/>
              <a:t>biztosítása.</a:t>
            </a:r>
            <a:endParaRPr lang="hu-HU" sz="4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sz="4400" dirty="0"/>
              <a:t>A nyugdíjrendszerek pénzügyi fenntarthatóságának </a:t>
            </a:r>
            <a:r>
              <a:rPr lang="hu-HU" sz="4400" dirty="0" smtClean="0"/>
              <a:t>biztosítása.</a:t>
            </a:r>
            <a:endParaRPr lang="hu-HU" sz="4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sz="4400" dirty="0"/>
              <a:t>A nyugellátások értékének megfelelő szinten tartása, értékállóság biztosítása.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3800" dirty="0"/>
          </a:p>
          <a:p>
            <a:endParaRPr lang="hu-HU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501422" y="1"/>
            <a:ext cx="6355645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TB fenntarthatóságának </a:t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jogi és gazdasági feltételei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24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6266" y="0"/>
            <a:ext cx="6378223" cy="1332089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Társadalombiztosítási </a:t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ellátások kezelő szervei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756" y="1365956"/>
            <a:ext cx="8827911" cy="549204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hu-HU" sz="5500" dirty="0" smtClean="0"/>
              <a:t>A nyugdíjbiztosítással, a nyugdíjakkal kapcsolatos teendőket a Kormányrendelet szerint a Magyar Államkincstár a </a:t>
            </a:r>
            <a:r>
              <a:rPr lang="hu-HU" sz="5500" b="1" dirty="0"/>
              <a:t>NYUFIG</a:t>
            </a:r>
            <a:r>
              <a:rPr lang="hu-HU" sz="5500" dirty="0"/>
              <a:t> </a:t>
            </a:r>
            <a:r>
              <a:rPr lang="hu-HU" sz="5500" b="1" dirty="0"/>
              <a:t>(Nyugdíjfolyósító Igazgatóság) </a:t>
            </a:r>
            <a:r>
              <a:rPr lang="hu-HU" sz="5500" dirty="0"/>
              <a:t>útján látja </a:t>
            </a:r>
            <a:r>
              <a:rPr lang="hu-HU" sz="5500" dirty="0" smtClean="0"/>
              <a:t>el</a:t>
            </a:r>
            <a:r>
              <a:rPr lang="hu-HU" sz="5500" i="1" dirty="0" smtClean="0"/>
              <a:t>. </a:t>
            </a:r>
            <a:r>
              <a:rPr lang="hu-HU" sz="5500" dirty="0" smtClean="0"/>
              <a:t>Megszűnik az </a:t>
            </a:r>
            <a:r>
              <a:rPr lang="hu-HU" sz="5500" b="1" dirty="0" smtClean="0"/>
              <a:t>(ONYF) Országos Nyugdíjbiztosítási Főigazgatóság.</a:t>
            </a:r>
            <a:endParaRPr lang="hu-HU" sz="55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5100" b="1" u="sng" dirty="0" smtClean="0"/>
              <a:t>Feladatok:</a:t>
            </a:r>
            <a:endParaRPr lang="hu-HU" sz="5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5500" dirty="0"/>
              <a:t>a) közreműködik a társadalombiztosítási nyugellátások, a családtámogatások, az egészségbiztosítás pénzbeli ellátásai, az utazási költségtérítés, a baleseti táppénz és a hatáskörébe utalt egyéb ellátások megállapításának és folyósításának szakmai irányításában, ezen ellátásokkal kapcsolatban elősegíti az egységes jogalkalmazást,</a:t>
            </a:r>
          </a:p>
          <a:p>
            <a:pPr marL="0" indent="0">
              <a:buNone/>
            </a:pPr>
            <a:r>
              <a:rPr lang="hu-HU" sz="5500" dirty="0"/>
              <a:t>b) hatósági feladatokat lát el,</a:t>
            </a:r>
          </a:p>
          <a:p>
            <a:pPr marL="0" indent="0">
              <a:buNone/>
            </a:pPr>
            <a:r>
              <a:rPr lang="hu-HU" sz="5500" dirty="0"/>
              <a:t>c) kezeli az Ny. Alapot,</a:t>
            </a:r>
          </a:p>
          <a:p>
            <a:pPr marL="0" indent="0">
              <a:buNone/>
            </a:pPr>
            <a:r>
              <a:rPr lang="hu-HU" sz="5500" dirty="0"/>
              <a:t>d) méltányossági jogkört gyakorol,</a:t>
            </a:r>
          </a:p>
          <a:p>
            <a:pPr marL="0" indent="0">
              <a:buNone/>
            </a:pPr>
            <a:r>
              <a:rPr lang="hu-HU" sz="5500" dirty="0"/>
              <a:t>e) kezeli a nyugdíjbiztosítás hatósági nyilvántartását,</a:t>
            </a:r>
          </a:p>
          <a:p>
            <a:pPr marL="0" indent="0">
              <a:buNone/>
            </a:pPr>
            <a:r>
              <a:rPr lang="hu-HU" sz="5500" dirty="0"/>
              <a:t>f) ellátja a társadalombiztosítási egyéni számlához kapcsolódó feladatokat,</a:t>
            </a:r>
          </a:p>
          <a:p>
            <a:pPr marL="0" indent="0">
              <a:buNone/>
            </a:pPr>
            <a:r>
              <a:rPr lang="hu-HU" sz="5500" dirty="0"/>
              <a:t>g) kialakítja és működteti a feladatkörébe tartozó szakmai informatikai rendszereket,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5500" dirty="0"/>
              <a:t>h) ellátja a hatáskörébe utalt szociális, gyermekjóléti, gyermekvédelmi és rehabilitációs nyilvántartások vezetésével, illetve működtetésével és fejlesztésével összefüggő </a:t>
            </a:r>
            <a:r>
              <a:rPr lang="hu-HU" sz="5500" dirty="0" smtClean="0"/>
              <a:t>feladatokat.</a:t>
            </a:r>
            <a:endParaRPr lang="hu-HU" sz="5500" dirty="0"/>
          </a:p>
          <a:p>
            <a:pPr marL="0" indent="0" algn="ctr">
              <a:buNone/>
            </a:pPr>
            <a:endParaRPr lang="hu-HU" sz="5700" b="1" dirty="0" smtClean="0"/>
          </a:p>
          <a:p>
            <a:pPr marL="0" indent="0" algn="ctr">
              <a:buNone/>
            </a:pPr>
            <a:endParaRPr lang="hu-HU" b="1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25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6266" y="0"/>
            <a:ext cx="6378223" cy="1332089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Társadalombiztosítási </a:t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ellátások kezelő szervei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600" y="1320800"/>
            <a:ext cx="8873067" cy="553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dirty="0" smtClean="0"/>
              <a:t>i</a:t>
            </a:r>
            <a:r>
              <a:rPr lang="hu-HU" sz="1900" dirty="0"/>
              <a:t>) </a:t>
            </a:r>
            <a:r>
              <a:rPr lang="hu-HU" sz="1900" dirty="0" smtClean="0"/>
              <a:t>a </a:t>
            </a:r>
            <a:r>
              <a:rPr lang="hu-HU" sz="1900" dirty="0"/>
              <a:t>hatáskörébe tartozó ellátások tekintetében ellátja a nemzetközi összekötő szervi feladatokat,</a:t>
            </a:r>
          </a:p>
          <a:p>
            <a:pPr marL="0" indent="0">
              <a:buNone/>
            </a:pPr>
            <a:r>
              <a:rPr lang="hu-HU" sz="1900" dirty="0"/>
              <a:t>j) </a:t>
            </a:r>
            <a:r>
              <a:rPr lang="hu-HU" sz="1900" dirty="0" smtClean="0"/>
              <a:t>közreműködik </a:t>
            </a:r>
            <a:r>
              <a:rPr lang="hu-HU" sz="1900" dirty="0"/>
              <a:t>a szociális biztonsági rendszerek koordinációjával kapcsolatos európai uniós tagállami feladatok ellátásában,</a:t>
            </a:r>
          </a:p>
          <a:p>
            <a:pPr marL="0" indent="0">
              <a:buNone/>
            </a:pPr>
            <a:r>
              <a:rPr lang="hu-HU" sz="1900" dirty="0"/>
              <a:t>k</a:t>
            </a:r>
            <a:r>
              <a:rPr lang="hu-HU" sz="1900" dirty="0" smtClean="0"/>
              <a:t>)</a:t>
            </a:r>
            <a:r>
              <a:rPr lang="hu-HU" sz="1900" dirty="0"/>
              <a:t> jogszabályban meghatározott esetben megállapítja a társadalombiztosítási nyugellátásról szóló </a:t>
            </a:r>
            <a:r>
              <a:rPr lang="hu-HU" sz="1900" dirty="0" smtClean="0"/>
              <a:t>törvény szerinti </a:t>
            </a:r>
            <a:r>
              <a:rPr lang="hu-HU" sz="1900" dirty="0"/>
              <a:t>növelést,</a:t>
            </a:r>
          </a:p>
          <a:p>
            <a:pPr marL="0" indent="0">
              <a:buNone/>
            </a:pPr>
            <a:r>
              <a:rPr lang="hu-HU" sz="1900" dirty="0"/>
              <a:t>l) </a:t>
            </a:r>
            <a:r>
              <a:rPr lang="hu-HU" sz="1900" dirty="0" smtClean="0"/>
              <a:t>ellátja </a:t>
            </a:r>
            <a:r>
              <a:rPr lang="hu-HU" sz="1900" dirty="0"/>
              <a:t>a nyugellátásokkal, a családtámogatásokkal, a fogyatékossági támogatással, a megváltozott munkaképességűek ellátásaival és a nyugdíjbiztosítási igazgatási szervek által megállapított más ellátásokkal kapcsolatos, jogszabályban meghatározott követeléskezelési feladatokat,</a:t>
            </a:r>
          </a:p>
          <a:p>
            <a:pPr marL="0" indent="0">
              <a:buNone/>
            </a:pPr>
            <a:r>
              <a:rPr lang="hu-HU" sz="1900" dirty="0"/>
              <a:t>m) </a:t>
            </a:r>
            <a:r>
              <a:rPr lang="hu-HU" sz="1900" dirty="0" smtClean="0"/>
              <a:t>a </a:t>
            </a:r>
            <a:r>
              <a:rPr lang="hu-HU" sz="1900" dirty="0"/>
              <a:t>jogszabályban </a:t>
            </a:r>
            <a:r>
              <a:rPr lang="hu-HU" sz="1900" dirty="0" smtClean="0"/>
              <a:t>meghatározott módon ellátja </a:t>
            </a:r>
            <a:r>
              <a:rPr lang="hu-HU" sz="1900" dirty="0"/>
              <a:t>a központi érkeztetéssel, iktatással és kézbesítéssel, </a:t>
            </a:r>
            <a:r>
              <a:rPr lang="hu-HU" sz="1900" dirty="0" smtClean="0"/>
              <a:t>nyomtatással </a:t>
            </a:r>
            <a:r>
              <a:rPr lang="hu-HU" sz="1900" dirty="0"/>
              <a:t>és postai úton történő közléssel kapcsolatos </a:t>
            </a:r>
            <a:r>
              <a:rPr lang="hu-HU" sz="1900" dirty="0" smtClean="0"/>
              <a:t>feladatokat.</a:t>
            </a:r>
            <a:endParaRPr lang="hu-HU" sz="1900" dirty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3800" b="1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954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38667"/>
            <a:ext cx="7886700" cy="778933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Társadalombiztosítási </a:t>
            </a:r>
            <a:br>
              <a:rPr lang="hu-HU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ellátások kezelő szervei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69156"/>
            <a:ext cx="7886700" cy="4607807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b="1" dirty="0" smtClean="0"/>
              <a:t>A Magyar Államkincstáron belül a NYUFIG szervezeti felépítése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25</a:t>
            </a:fld>
            <a:endParaRPr lang="hu-HU"/>
          </a:p>
        </p:txBody>
      </p:sp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78" y="2336801"/>
            <a:ext cx="7845778" cy="424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6266" y="0"/>
            <a:ext cx="6378223" cy="1332089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Társadalombiztosítási </a:t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ellátások kezelő szervei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6089" y="1320800"/>
            <a:ext cx="8658578" cy="5537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200" b="1" dirty="0" smtClean="0"/>
          </a:p>
          <a:p>
            <a:pPr marL="0" indent="0" algn="ctr">
              <a:buNone/>
            </a:pPr>
            <a:r>
              <a:rPr lang="hu-HU" sz="2200" b="1" dirty="0" smtClean="0"/>
              <a:t>A NYUFIG feladatai I.</a:t>
            </a:r>
          </a:p>
          <a:p>
            <a:pPr marL="0" indent="0" algn="ctr">
              <a:buNone/>
            </a:pPr>
            <a:endParaRPr lang="hu-HU" sz="2200" b="1" dirty="0" smtClean="0"/>
          </a:p>
          <a:p>
            <a:pPr marL="0" indent="0">
              <a:buNone/>
            </a:pPr>
            <a:r>
              <a:rPr lang="hu-HU" sz="2200" b="1" dirty="0"/>
              <a:t>A NYUFIG folyósítja:</a:t>
            </a:r>
            <a:endParaRPr lang="hu-HU" sz="2200" dirty="0"/>
          </a:p>
          <a:p>
            <a:pPr marL="0" indent="0">
              <a:buNone/>
            </a:pPr>
            <a:r>
              <a:rPr lang="hu-HU" sz="2100" dirty="0"/>
              <a:t>a) </a:t>
            </a:r>
            <a:r>
              <a:rPr lang="hu-HU" sz="2100" dirty="0" err="1" smtClean="0"/>
              <a:t>a</a:t>
            </a:r>
            <a:r>
              <a:rPr lang="hu-HU" sz="2100" dirty="0" smtClean="0"/>
              <a:t> </a:t>
            </a:r>
            <a:r>
              <a:rPr lang="hu-HU" sz="2100" dirty="0"/>
              <a:t>társadalombiztosítási nyugellátásokat és az egyszeri segélyt,</a:t>
            </a:r>
          </a:p>
          <a:p>
            <a:pPr marL="0" indent="0">
              <a:buNone/>
            </a:pPr>
            <a:r>
              <a:rPr lang="hu-HU" sz="2100" dirty="0"/>
              <a:t>b) </a:t>
            </a:r>
            <a:r>
              <a:rPr lang="hu-HU" sz="2100" dirty="0" smtClean="0"/>
              <a:t>a </a:t>
            </a:r>
            <a:r>
              <a:rPr lang="hu-HU" sz="2100" dirty="0"/>
              <a:t>korhatár előtti ellátást,</a:t>
            </a:r>
          </a:p>
          <a:p>
            <a:pPr marL="0" indent="0">
              <a:buNone/>
            </a:pPr>
            <a:r>
              <a:rPr lang="hu-HU" sz="2100" dirty="0"/>
              <a:t>c) a szolgálati járandóságot,</a:t>
            </a:r>
          </a:p>
          <a:p>
            <a:pPr marL="0" indent="0">
              <a:buNone/>
            </a:pPr>
            <a:r>
              <a:rPr lang="hu-HU" sz="2100" dirty="0"/>
              <a:t>d) az átmeneti bányászjáradékot,</a:t>
            </a:r>
          </a:p>
          <a:p>
            <a:pPr marL="0" indent="0">
              <a:buNone/>
            </a:pPr>
            <a:r>
              <a:rPr lang="hu-HU" sz="2100" dirty="0"/>
              <a:t>e) a táncművészeti életjáradékot,</a:t>
            </a:r>
          </a:p>
          <a:p>
            <a:pPr marL="0" indent="0">
              <a:buNone/>
            </a:pPr>
            <a:r>
              <a:rPr lang="hu-HU" sz="2100" dirty="0"/>
              <a:t>f) a rokkantsági ellátást,</a:t>
            </a:r>
          </a:p>
          <a:p>
            <a:pPr marL="0" indent="0">
              <a:buNone/>
            </a:pPr>
            <a:r>
              <a:rPr lang="hu-HU" sz="2100" dirty="0"/>
              <a:t>g) a rehabilitációs ellátást,</a:t>
            </a:r>
          </a:p>
          <a:p>
            <a:pPr marL="0" indent="0" algn="ctr">
              <a:buNone/>
            </a:pPr>
            <a:endParaRPr lang="hu-HU" sz="22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3800" b="1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54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6266" y="0"/>
            <a:ext cx="6378223" cy="1332089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Társadalombiztosítási </a:t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ellátások kezelő szervei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978" y="1320801"/>
            <a:ext cx="8523111" cy="5537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200" b="1" dirty="0" smtClean="0"/>
          </a:p>
          <a:p>
            <a:pPr marL="0" indent="0" algn="ctr">
              <a:buNone/>
            </a:pPr>
            <a:r>
              <a:rPr lang="hu-HU" sz="2200" b="1" dirty="0" smtClean="0"/>
              <a:t>A NYUFIG feladatai II.</a:t>
            </a:r>
          </a:p>
          <a:p>
            <a:pPr marL="0" indent="0" algn="ctr">
              <a:buNone/>
            </a:pPr>
            <a:endParaRPr lang="hu-HU" sz="900" b="1" dirty="0" smtClean="0"/>
          </a:p>
          <a:p>
            <a:pPr marL="0" indent="0">
              <a:buNone/>
            </a:pPr>
            <a:r>
              <a:rPr lang="hu-HU" sz="2100" dirty="0"/>
              <a:t>h) a baleseti járadékot,</a:t>
            </a:r>
          </a:p>
          <a:p>
            <a:pPr marL="0" indent="0">
              <a:buNone/>
            </a:pPr>
            <a:r>
              <a:rPr lang="hu-HU" sz="2100" dirty="0"/>
              <a:t>i) a rokkantsági járadékot,</a:t>
            </a:r>
          </a:p>
          <a:p>
            <a:pPr marL="0" indent="0">
              <a:buNone/>
            </a:pPr>
            <a:r>
              <a:rPr lang="hu-HU" sz="2100" dirty="0"/>
              <a:t>j) a családtámogatási ellátásokat,</a:t>
            </a:r>
          </a:p>
          <a:p>
            <a:pPr marL="0" indent="0">
              <a:buNone/>
            </a:pPr>
            <a:r>
              <a:rPr lang="hu-HU" sz="2100" dirty="0"/>
              <a:t>k) a fogyatékossági támogatást,</a:t>
            </a:r>
          </a:p>
          <a:p>
            <a:pPr marL="0" indent="0">
              <a:buNone/>
            </a:pPr>
            <a:r>
              <a:rPr lang="hu-HU" sz="2100" dirty="0"/>
              <a:t>l) egyes bányászati dolgozók </a:t>
            </a:r>
            <a:r>
              <a:rPr lang="hu-HU" sz="2100" dirty="0" err="1" smtClean="0"/>
              <a:t>keresetkiegészítését</a:t>
            </a:r>
            <a:r>
              <a:rPr lang="hu-HU" sz="2100" dirty="0"/>
              <a:t>,</a:t>
            </a:r>
          </a:p>
          <a:p>
            <a:pPr marL="0" indent="0">
              <a:buNone/>
            </a:pPr>
            <a:r>
              <a:rPr lang="hu-HU" sz="2100" dirty="0"/>
              <a:t>m) a vakok személyi járadékát,</a:t>
            </a:r>
          </a:p>
          <a:p>
            <a:pPr marL="0" indent="0">
              <a:buNone/>
            </a:pPr>
            <a:r>
              <a:rPr lang="hu-HU" sz="2100" dirty="0"/>
              <a:t>n) a cukorbetegek támogatását,</a:t>
            </a:r>
          </a:p>
          <a:p>
            <a:pPr marL="0" indent="0">
              <a:buNone/>
            </a:pPr>
            <a:r>
              <a:rPr lang="hu-HU" sz="2100" dirty="0"/>
              <a:t>o) a bányászok szénjárandóságának pénzbeli megváltását,</a:t>
            </a:r>
          </a:p>
          <a:p>
            <a:pPr marL="0" indent="0">
              <a:buNone/>
            </a:pPr>
            <a:r>
              <a:rPr lang="hu-HU" sz="2100" dirty="0"/>
              <a:t>p) a lakbér-hozzájárulást és egyes szociális támogatásokat,</a:t>
            </a:r>
          </a:p>
          <a:p>
            <a:pPr marL="0" indent="0">
              <a:buNone/>
            </a:pPr>
            <a:r>
              <a:rPr lang="hu-HU" sz="2100" dirty="0"/>
              <a:t>q) a mezőgazdasági szövetkezeti és szakszövetkezeti tagok </a:t>
            </a:r>
            <a:r>
              <a:rPr lang="hu-HU" sz="2100" dirty="0" smtClean="0"/>
              <a:t>járadékát,</a:t>
            </a:r>
            <a:endParaRPr lang="hu-HU" sz="2100" dirty="0"/>
          </a:p>
          <a:p>
            <a:pPr marL="0" indent="0" algn="ctr">
              <a:buNone/>
            </a:pPr>
            <a:endParaRPr lang="hu-HU" sz="22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3800" b="1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00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6266" y="0"/>
            <a:ext cx="6378223" cy="1332089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Társadalombiztosítási </a:t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ellátások kezelő szervei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468" y="1286934"/>
            <a:ext cx="8805334" cy="540737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u-HU" sz="2500" b="1" dirty="0" smtClean="0"/>
          </a:p>
          <a:p>
            <a:pPr marL="0" indent="0" algn="ctr">
              <a:buNone/>
            </a:pPr>
            <a:r>
              <a:rPr lang="hu-HU" sz="2500" b="1" dirty="0" smtClean="0"/>
              <a:t>A NYUFIG feladatai III.</a:t>
            </a:r>
          </a:p>
          <a:p>
            <a:pPr marL="0" indent="0" algn="ctr">
              <a:buNone/>
            </a:pPr>
            <a:endParaRPr lang="hu-HU" sz="900" b="1" dirty="0" smtClean="0"/>
          </a:p>
          <a:p>
            <a:pPr marL="0" indent="0">
              <a:buNone/>
            </a:pPr>
            <a:r>
              <a:rPr lang="hu-HU" sz="2300" dirty="0"/>
              <a:t>r) </a:t>
            </a:r>
            <a:r>
              <a:rPr lang="hu-HU" sz="2300" dirty="0" smtClean="0"/>
              <a:t>a </a:t>
            </a:r>
            <a:r>
              <a:rPr lang="hu-HU" sz="2300" dirty="0"/>
              <a:t>politikai rehabilitációval és a kárpótlással összefüggő ellátásokat,</a:t>
            </a:r>
          </a:p>
          <a:p>
            <a:pPr marL="0" indent="0">
              <a:buNone/>
            </a:pPr>
            <a:r>
              <a:rPr lang="hu-HU" sz="2300" dirty="0"/>
              <a:t>s) a hadigondozotti ellátásokat,</a:t>
            </a:r>
          </a:p>
          <a:p>
            <a:pPr marL="0" indent="0">
              <a:buNone/>
            </a:pPr>
            <a:r>
              <a:rPr lang="hu-HU" sz="2300" dirty="0"/>
              <a:t>t) a nemzeti </a:t>
            </a:r>
            <a:r>
              <a:rPr lang="hu-HU" sz="2300" dirty="0" err="1"/>
              <a:t>gondozotti</a:t>
            </a:r>
            <a:r>
              <a:rPr lang="hu-HU" sz="2300" dirty="0"/>
              <a:t> ellátásokat,</a:t>
            </a:r>
          </a:p>
          <a:p>
            <a:pPr marL="0" indent="0">
              <a:buNone/>
            </a:pPr>
            <a:r>
              <a:rPr lang="hu-HU" sz="2300" dirty="0"/>
              <a:t>u) a nemzeti helytállásért elnevezésű pótlékot,</a:t>
            </a:r>
          </a:p>
          <a:p>
            <a:pPr marL="0" indent="0">
              <a:buNone/>
            </a:pPr>
            <a:r>
              <a:rPr lang="hu-HU" sz="2300" dirty="0"/>
              <a:t>v) a Nemzeti Földalapkezelő Szervezet által megállapított, termőföld utáni </a:t>
            </a:r>
            <a:r>
              <a:rPr lang="hu-HU" sz="2300" dirty="0" smtClean="0"/>
              <a:t>	életjáradékot</a:t>
            </a:r>
            <a:r>
              <a:rPr lang="hu-HU" sz="2300" dirty="0"/>
              <a:t>,</a:t>
            </a:r>
          </a:p>
          <a:p>
            <a:pPr marL="0" indent="0">
              <a:buNone/>
            </a:pPr>
            <a:r>
              <a:rPr lang="hu-HU" sz="2300" dirty="0"/>
              <a:t>w) a kártérítési járadékot,</a:t>
            </a:r>
          </a:p>
          <a:p>
            <a:pPr marL="0" indent="0">
              <a:buNone/>
            </a:pPr>
            <a:r>
              <a:rPr lang="hu-HU" sz="2300" dirty="0"/>
              <a:t>x) a Kiváló és Érdemes Művészi Járadékot, a Népművészet Mestere Járadékot, a </a:t>
            </a:r>
            <a:r>
              <a:rPr lang="hu-HU" sz="2300" dirty="0" smtClean="0"/>
              <a:t>	Magyar </a:t>
            </a:r>
            <a:r>
              <a:rPr lang="hu-HU" sz="2300" dirty="0"/>
              <a:t>Alkotóművészeti Közalapítvány által megállapított ellátást, </a:t>
            </a:r>
            <a:r>
              <a:rPr lang="hu-HU" sz="2300" dirty="0" smtClean="0"/>
              <a:t>	egyes </a:t>
            </a:r>
            <a:r>
              <a:rPr lang="hu-HU" sz="2300" dirty="0"/>
              <a:t>művészeti kitüntetettek ellátását, valamint a világbajnokságon </a:t>
            </a:r>
            <a:r>
              <a:rPr lang="hu-HU" sz="2300" dirty="0" smtClean="0"/>
              <a:t>	aranyérmet </a:t>
            </a:r>
            <a:r>
              <a:rPr lang="hu-HU" sz="2300" dirty="0"/>
              <a:t>nyert sportolókat megillető ellátásokat,</a:t>
            </a:r>
          </a:p>
          <a:p>
            <a:pPr marL="0" indent="0">
              <a:buNone/>
            </a:pPr>
            <a:r>
              <a:rPr lang="hu-HU" sz="2300" dirty="0"/>
              <a:t>y) a tudományos fokozat utáni pótlékot,</a:t>
            </a:r>
          </a:p>
          <a:p>
            <a:pPr marL="0" indent="0">
              <a:buNone/>
            </a:pPr>
            <a:r>
              <a:rPr lang="hu-HU" sz="2300" dirty="0"/>
              <a:t>z) a </a:t>
            </a:r>
            <a:r>
              <a:rPr lang="hu-HU" sz="2300" dirty="0" err="1"/>
              <a:t>szépkorúak</a:t>
            </a:r>
            <a:r>
              <a:rPr lang="hu-HU" sz="2300" dirty="0"/>
              <a:t> jubileumi juttatását,</a:t>
            </a:r>
          </a:p>
          <a:p>
            <a:pPr marL="0" indent="0" algn="ctr">
              <a:buNone/>
            </a:pPr>
            <a:endParaRPr lang="hu-HU" sz="2200" b="1" dirty="0" smtClean="0"/>
          </a:p>
          <a:p>
            <a:pPr marL="0" indent="0" algn="ctr">
              <a:buNone/>
            </a:pPr>
            <a:endParaRPr lang="hu-HU" sz="2000" b="1" dirty="0" smtClean="0"/>
          </a:p>
          <a:p>
            <a:pPr marL="0" indent="0" algn="ctr">
              <a:buNone/>
            </a:pPr>
            <a:endParaRPr lang="hu-HU" sz="3800" b="1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05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41866" y="101599"/>
            <a:ext cx="7495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Társadalombiztosítási </a:t>
            </a:r>
            <a:b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ellátások kezelő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szervei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90311" y="1207911"/>
            <a:ext cx="8782756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egészségbiztosítás kezelő szerveinek változásai</a:t>
            </a:r>
          </a:p>
          <a:p>
            <a:pPr algn="ctr"/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Változások I.</a:t>
            </a:r>
          </a:p>
          <a:p>
            <a:pPr algn="ctr"/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jogutódlással – az Emberi Erőforrások Minisztériumába (EMMI) történő beolvadással –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megszűnik az OEP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egészségbiztosítási alapkezelő feladatok ellátására önálló költségvetési szerv kialakításával;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OEP egyéb másodfokon ellátott hatósági ügyei a fővárosi és megyei kormányhivatalok részére kerültek átadásra.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Egészségbiztosítási Alap irányításával kapcsolatos feladatok az egészségbiztosításért felelős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EMMI-be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míg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Egészségbiztosítási Alap kezelésével összefüggő feladatokat önálló költségvetési szervként a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Nemzeti Egészségbiztosítási Alapkezelő (NEAK)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látja el. Vezetőjét az Emberi Erőforrások Minisztere nevezi ki. </a:t>
            </a:r>
          </a:p>
          <a:p>
            <a:pPr algn="ctr"/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29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88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 noGrp="1"/>
          </p:cNvSpPr>
          <p:nvPr>
            <p:ph type="ctrTitle"/>
          </p:nvPr>
        </p:nvSpPr>
        <p:spPr bwMode="auto">
          <a:xfrm>
            <a:off x="539751" y="3695112"/>
            <a:ext cx="8178800" cy="1346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hu-HU"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altLang="hu-HU" sz="4000" b="1" kern="0" dirty="0" err="1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ejezet</a:t>
            </a: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altLang="hu-HU" sz="4000" b="1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</a:t>
            </a:r>
            <a:r>
              <a:rPr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hu-HU" sz="4000" b="1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pénzügyi</a:t>
            </a:r>
            <a:r>
              <a:rPr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br>
              <a:rPr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altLang="hu-HU" sz="4000" b="1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költségvetési</a:t>
            </a:r>
            <a:r>
              <a:rPr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hu-HU" sz="4000" b="1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altLang="hu-HU" sz="4000" b="1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fejlődési</a:t>
            </a:r>
            <a:r>
              <a:rPr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hu-HU" sz="4000" b="1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útja</a:t>
            </a:r>
            <a:r>
              <a:rPr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hu-HU" sz="4000" b="1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napjainkig</a:t>
            </a:r>
            <a:endParaRPr altLang="hu-HU" sz="4000" b="1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3710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41866" y="101599"/>
            <a:ext cx="7495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Társadalombiztosítási </a:t>
            </a:r>
            <a:b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ellátások kezelő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szervei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24178" y="1207911"/>
            <a:ext cx="9019822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egészségbiztosítás kezelő szerveinek változásai</a:t>
            </a:r>
          </a:p>
          <a:p>
            <a:pPr algn="ctr"/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NEAK feladatai II.</a:t>
            </a:r>
          </a:p>
          <a:p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Nemzeti Egészségbiztosítási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Alapkezelő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az államháztartási törvény ez irányú módosítását követően – a jogszabály által kijelölt kezelő szervként az E. Alap felhasználásával kapcsolatos alábbi feladatokat látja el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szerződést köt az E. Alapot terhelő ellátások finanszírozására, támogatására (pénzügyi és jogi ellenjegyzés itt történik), ellenőrzési ezen szerződések végrehajtását;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E. Alapot terhelő ellátások elszámolásával és finanszírozásával kapcsolatos feladatokat;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Ellátja az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Alappal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kapcsolatos:</a:t>
            </a:r>
          </a:p>
          <a:p>
            <a:pPr marL="800100" lvl="1" indent="-342900">
              <a:buFont typeface="Times New Roman" panose="02020603050405020304" pitchFamily="18" charset="0"/>
              <a:buChar char="­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polgári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jogi feladatokat;</a:t>
            </a:r>
          </a:p>
          <a:p>
            <a:pPr marL="800100" lvl="1" indent="-342900">
              <a:buFont typeface="Times New Roman" panose="02020603050405020304" pitchFamily="18" charset="0"/>
              <a:buChar char="­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központi beszerzéseket;</a:t>
            </a: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Times New Roman" panose="02020603050405020304" pitchFamily="18" charset="0"/>
              <a:buChar char="­"/>
            </a:pP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perképviseleti feladatokat;</a:t>
            </a:r>
          </a:p>
          <a:p>
            <a:pPr marL="800100" lvl="1" indent="-342900">
              <a:buFont typeface="Times New Roman" panose="02020603050405020304" pitchFamily="18" charset="0"/>
              <a:buChar char="­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vezeti az ellátások igénybevételéhez kapcsolódó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nyilvántartásokat. </a:t>
            </a: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30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41866" y="101599"/>
            <a:ext cx="7495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Társadalombiztosítási </a:t>
            </a:r>
            <a:b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ellátások kezelő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szervei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0" y="1207911"/>
            <a:ext cx="91440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egészségbiztosítás kezelő szerveinek változásai</a:t>
            </a:r>
          </a:p>
          <a:p>
            <a:pPr algn="ctr"/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EMMI feladatai III.</a:t>
            </a:r>
            <a:endParaRPr lang="hu-H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egészségbiztosításért felelős miniszter, illetve az EMMI, mint a fejezetet irányító szerv látja el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E. Alap tervezésével, az előirányzatok módosításával, átcsoportosításával, az éves költségvetési beszámoló jóváhagyásával és a zárszámadással kapcsolatos feladatokat;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pénzügyi elszámolásokkal és az azokhoz kapcsolódó adatszolgáltatási kötelezettséggel kapcsolatos feladatokat;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E. Alap ellátási és működési vagyonával – ideértve a vagyongazdálkodással, ezen belül nyilvántartással, üzemeltetéssel, felújítással, beruházással, beszerzéssel, szerződéskötéssel – kapcsolatos feladatokat,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E. Alap terhére történő kötelezettségvállalások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jóváhagyását.</a:t>
            </a: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73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33689" y="349956"/>
            <a:ext cx="6389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A TB ellátások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jogcímei I.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82222" y="1388534"/>
            <a:ext cx="886177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latin typeface="Times New Roman" panose="02020603050405020304" pitchFamily="18" charset="0"/>
              </a:rPr>
              <a:t>Nyugdíjbiztosítási és egészségbiztosítási ellátások</a:t>
            </a:r>
            <a:r>
              <a:rPr lang="hu-HU" sz="2400" b="1" dirty="0" smtClean="0">
                <a:latin typeface="Times New Roman" panose="02020603050405020304" pitchFamily="18" charset="0"/>
              </a:rPr>
              <a:t>:</a:t>
            </a:r>
          </a:p>
          <a:p>
            <a:endParaRPr lang="hu-HU" sz="2400" dirty="0">
              <a:latin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Times New Roman" panose="02020603050405020304" pitchFamily="18" charset="0"/>
              </a:rPr>
              <a:t>társadalombiztosítási saját jogú nyugellátás: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>
                <a:latin typeface="Times New Roman" panose="02020603050405020304" pitchFamily="18" charset="0"/>
              </a:rPr>
              <a:t>öregségi nyugdíj,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>
                <a:latin typeface="Times New Roman" panose="02020603050405020304" pitchFamily="18" charset="0"/>
              </a:rPr>
              <a:t>rehabilitációs járadék</a:t>
            </a:r>
            <a:r>
              <a:rPr lang="hu-HU" sz="2400" dirty="0" smtClean="0">
                <a:latin typeface="Times New Roman" panose="02020603050405020304" pitchFamily="18" charset="0"/>
              </a:rPr>
              <a:t>,</a:t>
            </a:r>
            <a:endParaRPr lang="hu-HU" sz="2400" dirty="0">
              <a:latin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>
                <a:latin typeface="Times New Roman" panose="02020603050405020304" pitchFamily="18" charset="0"/>
              </a:rPr>
              <a:t>nők korhatár alatti nyugellátása (40 éves szabály</a:t>
            </a:r>
            <a:r>
              <a:rPr lang="hu-HU" sz="2400" dirty="0" smtClean="0">
                <a:latin typeface="Times New Roman" panose="02020603050405020304" pitchFamily="18" charset="0"/>
              </a:rPr>
              <a:t>);</a:t>
            </a:r>
          </a:p>
          <a:p>
            <a:pPr lvl="1"/>
            <a:endParaRPr lang="hu-HU" sz="2400" dirty="0">
              <a:latin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Times New Roman" panose="02020603050405020304" pitchFamily="18" charset="0"/>
              </a:rPr>
              <a:t>hozzátartozói nyugellátás: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>
                <a:latin typeface="Times New Roman" panose="02020603050405020304" pitchFamily="18" charset="0"/>
              </a:rPr>
              <a:t>özvegyi nyugdíj,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>
                <a:latin typeface="Times New Roman" panose="02020603050405020304" pitchFamily="18" charset="0"/>
              </a:rPr>
              <a:t>árvaellátás,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>
                <a:latin typeface="Times New Roman" panose="02020603050405020304" pitchFamily="18" charset="0"/>
              </a:rPr>
              <a:t>szülői nyugdíj,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>
                <a:latin typeface="Times New Roman" panose="02020603050405020304" pitchFamily="18" charset="0"/>
              </a:rPr>
              <a:t>baleseti hozzátartozói nyugellátások,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>
                <a:latin typeface="Times New Roman" panose="02020603050405020304" pitchFamily="18" charset="0"/>
              </a:rPr>
              <a:t>özvegyi járadék.</a:t>
            </a:r>
          </a:p>
          <a:p>
            <a:r>
              <a:rPr lang="hu-HU" dirty="0"/>
              <a:t> </a:t>
            </a:r>
            <a:endParaRPr lang="hu-HU" sz="1600" dirty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87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01422" y="293512"/>
            <a:ext cx="6265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TB ellátások jogcímei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II.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16088" y="1216842"/>
            <a:ext cx="8636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egészségügyi szolgáltatás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yógyító-megelőző ellátások,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yógyszertámogatások,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yógyászati segédeszközök;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pénzbeli ellátások: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csecsemőgondozási díj,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gyermekgondozási díj,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táppénz;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baleseti ellátások: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baleseti egészségügyi szolgáltatás,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baleseti táppénz,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baleseti járadék;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megváltozott munkaképességű személyek ellátásai: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rokkantsági ellátás,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rehabilitációs ellátás.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80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5645" y="304801"/>
            <a:ext cx="6378222" cy="1343378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költségvetés </a:t>
            </a:r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fogalma </a:t>
            </a:r>
            <a:b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0266" y="1535288"/>
            <a:ext cx="8703733" cy="4865511"/>
          </a:xfrm>
        </p:spPr>
        <p:txBody>
          <a:bodyPr>
            <a:normAutofit/>
          </a:bodyPr>
          <a:lstStyle/>
          <a:p>
            <a:pPr marL="114300" lvl="0" indent="0" fontAlgn="base">
              <a:lnSpc>
                <a:spcPts val="2800"/>
              </a:lnSpc>
              <a:spcBef>
                <a:spcPts val="0"/>
              </a:spcBef>
              <a:spcAft>
                <a:spcPct val="0"/>
              </a:spcAft>
              <a:buSzPct val="100000"/>
              <a:buNone/>
            </a:pPr>
            <a:r>
              <a:rPr lang="hu-HU" altLang="hu-HU" sz="2300" b="1" dirty="0"/>
              <a:t>Az államháztartás alrendszereinek </a:t>
            </a:r>
            <a:r>
              <a:rPr lang="hu-HU" altLang="hu-HU" sz="2300" b="1" dirty="0" smtClean="0"/>
              <a:t>költségvetése, fiskális megközelítésben:</a:t>
            </a:r>
            <a:endParaRPr lang="hu-HU" altLang="hu-HU" sz="2300" b="1" dirty="0"/>
          </a:p>
          <a:p>
            <a:pPr marL="342900" lvl="1" indent="-342900" fontAlgn="base">
              <a:lnSpc>
                <a:spcPts val="3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300" b="1" dirty="0"/>
              <a:t>jogszabályban </a:t>
            </a:r>
            <a:r>
              <a:rPr lang="hu-HU" altLang="hu-HU" sz="2300" b="1" dirty="0" smtClean="0"/>
              <a:t>meghatározott, </a:t>
            </a:r>
            <a:r>
              <a:rPr lang="hu-HU" altLang="hu-HU" sz="2300" dirty="0" smtClean="0"/>
              <a:t>olyan </a:t>
            </a:r>
            <a:r>
              <a:rPr lang="hu-HU" altLang="hu-HU" sz="2300" b="1" dirty="0"/>
              <a:t>pénzügyi terv</a:t>
            </a:r>
            <a:r>
              <a:rPr lang="hu-HU" altLang="hu-HU" sz="2300" dirty="0"/>
              <a:t> (formailag: szerkezeti rend),</a:t>
            </a:r>
            <a:r>
              <a:rPr lang="hu-HU" altLang="hu-HU" sz="2300" b="1" dirty="0"/>
              <a:t> </a:t>
            </a:r>
            <a:r>
              <a:rPr lang="hu-HU" altLang="hu-HU" sz="2300" dirty="0" smtClean="0"/>
              <a:t>amely a </a:t>
            </a:r>
            <a:r>
              <a:rPr lang="hu-HU" altLang="hu-HU" sz="2300" dirty="0"/>
              <a:t>költségvetési évre </a:t>
            </a:r>
            <a:r>
              <a:rPr lang="hu-HU" altLang="hu-HU" sz="2300" dirty="0" smtClean="0"/>
              <a:t>vonatkozóan,</a:t>
            </a:r>
            <a:r>
              <a:rPr lang="hu-HU" altLang="hu-HU" sz="2300" dirty="0"/>
              <a:t> </a:t>
            </a:r>
            <a:r>
              <a:rPr lang="hu-HU" altLang="hu-HU" sz="2300" b="1" dirty="0" smtClean="0"/>
              <a:t>a közfeladatok </a:t>
            </a:r>
            <a:r>
              <a:rPr lang="hu-HU" altLang="hu-HU" sz="2300" b="1" dirty="0"/>
              <a:t>ellátásához</a:t>
            </a:r>
            <a:r>
              <a:rPr lang="hu-HU" altLang="hu-HU" sz="2300" dirty="0"/>
              <a:t> </a:t>
            </a:r>
            <a:r>
              <a:rPr lang="hu-HU" altLang="hu-HU" sz="2300" b="1" dirty="0"/>
              <a:t>szükséges </a:t>
            </a:r>
            <a:r>
              <a:rPr lang="hu-HU" altLang="hu-HU" sz="2300" b="1" dirty="0" smtClean="0"/>
              <a:t>teljesítendő bevételeket</a:t>
            </a:r>
            <a:r>
              <a:rPr lang="hu-HU" altLang="hu-HU" sz="2300" dirty="0" smtClean="0"/>
              <a:t> </a:t>
            </a:r>
            <a:r>
              <a:rPr lang="hu-HU" altLang="hu-HU" sz="2300" b="1" dirty="0"/>
              <a:t>és a teljesíthető </a:t>
            </a:r>
            <a:r>
              <a:rPr lang="hu-HU" altLang="hu-HU" sz="2300" b="1" dirty="0" smtClean="0"/>
              <a:t>kiadásokat, előirányzatonként</a:t>
            </a:r>
            <a:r>
              <a:rPr lang="hu-HU" altLang="hu-HU" sz="2300" dirty="0" smtClean="0"/>
              <a:t> </a:t>
            </a:r>
            <a:r>
              <a:rPr lang="hu-HU" altLang="hu-HU" sz="2300" b="1" dirty="0" smtClean="0"/>
              <a:t>teljeskörűen</a:t>
            </a:r>
            <a:r>
              <a:rPr lang="hu-HU" altLang="hu-HU" sz="2300" dirty="0" smtClean="0"/>
              <a:t> </a:t>
            </a:r>
            <a:r>
              <a:rPr lang="hu-HU" altLang="hu-HU" sz="2300" dirty="0"/>
              <a:t>tartalmazza. </a:t>
            </a:r>
            <a:endParaRPr lang="hu-HU" altLang="hu-HU" sz="2300" dirty="0" smtClean="0"/>
          </a:p>
          <a:p>
            <a:pPr marL="0" lvl="1" indent="0" fontAlgn="base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hu-HU" altLang="hu-HU" sz="2300" dirty="0" smtClean="0"/>
          </a:p>
          <a:p>
            <a:pPr marL="0" indent="0">
              <a:lnSpc>
                <a:spcPts val="2200"/>
              </a:lnSpc>
              <a:buNone/>
            </a:pPr>
            <a:r>
              <a:rPr lang="hu-HU" sz="2300" b="1" dirty="0"/>
              <a:t>Az államháztartás alrendszereinek költségvetése politikai megközelítésben:</a:t>
            </a:r>
          </a:p>
          <a:p>
            <a:pPr marL="342900" lvl="1" indent="-342900">
              <a:lnSpc>
                <a:spcPts val="2700"/>
              </a:lnSpc>
            </a:pPr>
            <a:r>
              <a:rPr lang="hu-HU" sz="2300" dirty="0"/>
              <a:t>az adott Kormány gazdaságpolitikai programjának éves vetülete,</a:t>
            </a:r>
          </a:p>
          <a:p>
            <a:pPr marL="342900" lvl="1" indent="-342900">
              <a:lnSpc>
                <a:spcPts val="2700"/>
              </a:lnSpc>
            </a:pPr>
            <a:r>
              <a:rPr lang="hu-HU" sz="2300" dirty="0"/>
              <a:t>a politikai célok megvalósításának eszköze.</a:t>
            </a:r>
          </a:p>
          <a:p>
            <a:pPr marL="3429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hu-HU" alt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41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7067" y="1377243"/>
            <a:ext cx="8458905" cy="524933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ts val="17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hu-HU" sz="2200" b="1" dirty="0">
                <a:cs typeface="Times New Roman" pitchFamily="18" charset="0"/>
              </a:rPr>
              <a:t>Nyilvánosság elve</a:t>
            </a:r>
          </a:p>
          <a:p>
            <a:pPr marL="0" indent="0" algn="just">
              <a:lnSpc>
                <a:spcPts val="1700"/>
              </a:lnSpc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hu-HU" sz="1800" b="1" dirty="0">
              <a:cs typeface="Times New Roman" pitchFamily="18" charset="0"/>
            </a:endParaRPr>
          </a:p>
          <a:p>
            <a:pPr marL="0" indent="0" algn="just">
              <a:lnSpc>
                <a:spcPts val="1700"/>
              </a:lnSpc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hu-HU" sz="2200" b="1" dirty="0">
                <a:cs typeface="Times New Roman" pitchFamily="18" charset="0"/>
              </a:rPr>
              <a:t>A tervezés és elszámolás alapelvei </a:t>
            </a:r>
          </a:p>
          <a:p>
            <a:pPr marL="754380" lvl="1" indent="-342900" algn="just">
              <a:buClr>
                <a:schemeClr val="tx1"/>
              </a:buClr>
              <a:defRPr/>
            </a:pPr>
            <a:r>
              <a:rPr lang="hu-HU" sz="2200" dirty="0">
                <a:cs typeface="Times New Roman" pitchFamily="18" charset="0"/>
              </a:rPr>
              <a:t>a költségvetés alapján történő gazdálkodás elve,</a:t>
            </a:r>
          </a:p>
          <a:p>
            <a:pPr marL="754380" lvl="1" indent="-342900" algn="just">
              <a:buClr>
                <a:schemeClr val="tx1"/>
              </a:buClr>
              <a:defRPr/>
            </a:pPr>
            <a:r>
              <a:rPr lang="hu-HU" sz="2200" dirty="0" smtClean="0">
                <a:cs typeface="Times New Roman" pitchFamily="18" charset="0"/>
              </a:rPr>
              <a:t>a </a:t>
            </a:r>
            <a:r>
              <a:rPr lang="hu-HU" sz="2200" dirty="0">
                <a:cs typeface="Times New Roman" pitchFamily="18" charset="0"/>
              </a:rPr>
              <a:t>teljesség elve,</a:t>
            </a:r>
          </a:p>
          <a:p>
            <a:pPr marL="754380" lvl="1" indent="-342900" algn="just">
              <a:buClr>
                <a:schemeClr val="tx1"/>
              </a:buClr>
              <a:defRPr/>
            </a:pPr>
            <a:r>
              <a:rPr lang="hu-HU" sz="2200" dirty="0">
                <a:cs typeface="Times New Roman" pitchFamily="18" charset="0"/>
              </a:rPr>
              <a:t>a valódiság elve,</a:t>
            </a:r>
          </a:p>
          <a:p>
            <a:pPr marL="754380" lvl="1" indent="-342900" algn="just">
              <a:buClr>
                <a:schemeClr val="tx1"/>
              </a:buClr>
              <a:defRPr/>
            </a:pPr>
            <a:r>
              <a:rPr lang="hu-HU" sz="2200" dirty="0">
                <a:cs typeface="Times New Roman" pitchFamily="18" charset="0"/>
              </a:rPr>
              <a:t>az egységesség és áttekinthetőség elve,</a:t>
            </a:r>
          </a:p>
          <a:p>
            <a:pPr marL="754380" lvl="1" indent="-342900" algn="just">
              <a:buClr>
                <a:schemeClr val="tx1"/>
              </a:buClr>
              <a:defRPr/>
            </a:pPr>
            <a:r>
              <a:rPr lang="hu-HU" sz="2200" dirty="0">
                <a:cs typeface="Times New Roman" pitchFamily="18" charset="0"/>
              </a:rPr>
              <a:t>a globális fedezet </a:t>
            </a:r>
            <a:r>
              <a:rPr lang="hu-HU" sz="2200" dirty="0" smtClean="0">
                <a:cs typeface="Times New Roman" pitchFamily="18" charset="0"/>
              </a:rPr>
              <a:t>elve,</a:t>
            </a:r>
            <a:endParaRPr lang="hu-HU" sz="2200" dirty="0">
              <a:cs typeface="Times New Roman" pitchFamily="18" charset="0"/>
            </a:endParaRPr>
          </a:p>
          <a:p>
            <a:pPr marL="754380" lvl="1" indent="-342900" algn="just">
              <a:buClr>
                <a:schemeClr val="tx1"/>
              </a:buClr>
              <a:defRPr/>
            </a:pPr>
            <a:r>
              <a:rPr lang="hu-HU" sz="2200" dirty="0">
                <a:cs typeface="Times New Roman" pitchFamily="18" charset="0"/>
              </a:rPr>
              <a:t>a bruttó elszámolás </a:t>
            </a:r>
            <a:r>
              <a:rPr lang="hu-HU" sz="2200" dirty="0" smtClean="0">
                <a:cs typeface="Times New Roman" pitchFamily="18" charset="0"/>
              </a:rPr>
              <a:t>elve,</a:t>
            </a:r>
            <a:endParaRPr lang="hu-HU" sz="2200" dirty="0">
              <a:cs typeface="Times New Roman" pitchFamily="18" charset="0"/>
            </a:endParaRPr>
          </a:p>
          <a:p>
            <a:pPr marL="754380" lvl="1" indent="-342900" algn="just">
              <a:buClr>
                <a:schemeClr val="tx1"/>
              </a:buClr>
              <a:defRPr/>
            </a:pPr>
            <a:r>
              <a:rPr lang="hu-HU" sz="2200" dirty="0">
                <a:cs typeface="Times New Roman" pitchFamily="18" charset="0"/>
              </a:rPr>
              <a:t>a részletezettség </a:t>
            </a:r>
            <a:r>
              <a:rPr lang="hu-HU" sz="2200" dirty="0" smtClean="0">
                <a:cs typeface="Times New Roman" pitchFamily="18" charset="0"/>
              </a:rPr>
              <a:t>elve,</a:t>
            </a:r>
            <a:endParaRPr lang="hu-HU" sz="2200" dirty="0">
              <a:cs typeface="Times New Roman" pitchFamily="18" charset="0"/>
            </a:endParaRPr>
          </a:p>
          <a:p>
            <a:pPr marL="754380" lvl="1" indent="-342900" algn="just">
              <a:buClr>
                <a:schemeClr val="tx1"/>
              </a:buClr>
              <a:defRPr/>
            </a:pPr>
            <a:r>
              <a:rPr lang="hu-HU" sz="2200" dirty="0" smtClean="0">
                <a:cs typeface="Times New Roman" pitchFamily="18" charset="0"/>
              </a:rPr>
              <a:t>ellenőrizhetőség elve,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hu-HU" sz="2200" b="1" dirty="0">
                <a:cs typeface="Times New Roman" pitchFamily="18" charset="0"/>
              </a:rPr>
              <a:t>A költségvetési források felhasználásának alapelvei </a:t>
            </a:r>
          </a:p>
          <a:p>
            <a:pPr marL="857250" lvl="1" indent="-457200" algn="just">
              <a:buClr>
                <a:schemeClr val="tx1"/>
              </a:buClr>
              <a:defRPr/>
            </a:pPr>
            <a:r>
              <a:rPr lang="hu-HU" sz="2200" dirty="0">
                <a:cs typeface="Times New Roman" pitchFamily="18" charset="0"/>
              </a:rPr>
              <a:t>felhasználási kötöttség elve,</a:t>
            </a:r>
          </a:p>
          <a:p>
            <a:pPr marL="857250" lvl="1" indent="-457200" algn="just">
              <a:buClr>
                <a:schemeClr val="tx1"/>
              </a:buClr>
              <a:defRPr/>
            </a:pPr>
            <a:r>
              <a:rPr lang="hu-HU" sz="2200" dirty="0">
                <a:cs typeface="Times New Roman" pitchFamily="18" charset="0"/>
              </a:rPr>
              <a:t>közbeszerzési kötelezettség elve,</a:t>
            </a:r>
          </a:p>
          <a:p>
            <a:pPr marL="857250" lvl="1" indent="-457200" algn="just">
              <a:buClr>
                <a:schemeClr val="tx1"/>
              </a:buClr>
              <a:defRPr/>
            </a:pPr>
            <a:r>
              <a:rPr lang="hu-HU" sz="2200" dirty="0">
                <a:cs typeface="Times New Roman" pitchFamily="18" charset="0"/>
              </a:rPr>
              <a:t>állami támogatások korlátozásának </a:t>
            </a:r>
            <a:r>
              <a:rPr lang="hu-HU" sz="2200" dirty="0" smtClean="0">
                <a:cs typeface="Times New Roman" pitchFamily="18" charset="0"/>
              </a:rPr>
              <a:t>elve,</a:t>
            </a:r>
            <a:endParaRPr lang="hu-HU" sz="2200" dirty="0">
              <a:cs typeface="Times New Roman" pitchFamily="18" charset="0"/>
            </a:endParaRPr>
          </a:p>
          <a:p>
            <a:pPr marL="754380" lvl="1" indent="-342900" algn="just">
              <a:buClr>
                <a:schemeClr val="tx1"/>
              </a:buClr>
              <a:defRPr/>
            </a:pPr>
            <a:endParaRPr lang="hu-HU" sz="2200" dirty="0">
              <a:cs typeface="Times New Roman" pitchFamily="18" charset="0"/>
            </a:endParaRP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444978" y="-259643"/>
            <a:ext cx="6378222" cy="1343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Költségvetési alapelvek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73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90132" y="-1"/>
            <a:ext cx="6366935" cy="1332089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</a:t>
            </a:r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költségvetés bevételei I.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69333" y="1411110"/>
            <a:ext cx="880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7" name="Text Box 16"/>
          <p:cNvSpPr txBox="1">
            <a:spLocks noGrp="1" noChangeArrowheads="1"/>
          </p:cNvSpPr>
          <p:nvPr>
            <p:ph idx="1"/>
          </p:nvPr>
        </p:nvSpPr>
        <p:spPr bwMode="auto">
          <a:xfrm>
            <a:off x="3143954" y="1371077"/>
            <a:ext cx="2720623" cy="3970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buNone/>
              <a:defRPr/>
            </a:pPr>
            <a:r>
              <a:rPr lang="hu-HU" sz="2200" b="1" dirty="0" smtClean="0">
                <a:latin typeface="Times New Roman" panose="02020603050405020304" pitchFamily="18" charset="0"/>
                <a:cs typeface="Times New Roman" pitchFamily="18" charset="0"/>
              </a:rPr>
              <a:t>Közbevételek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846667" y="2370667"/>
            <a:ext cx="168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5556" y="1985946"/>
            <a:ext cx="3673601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200" b="1" dirty="0" smtClean="0">
                <a:latin typeface="Times New Roman" panose="02020603050405020304" pitchFamily="18" charset="0"/>
                <a:cs typeface="Times New Roman" pitchFamily="18" charset="0"/>
              </a:rPr>
              <a:t>Közhatalmi bevételek (fizetési kötelezettségek</a:t>
            </a:r>
            <a:r>
              <a:rPr lang="hu-HU" sz="2200" dirty="0" smtClean="0">
                <a:latin typeface="Times New Roman" panose="02020603050405020304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5486400" y="217875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34844" y="1981463"/>
            <a:ext cx="3448756" cy="7585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200" b="1" dirty="0" smtClean="0">
                <a:latin typeface="Times New Roman" panose="02020603050405020304" pitchFamily="18" charset="0"/>
                <a:cs typeface="Times New Roman" pitchFamily="18" charset="0"/>
              </a:rPr>
              <a:t>Magánjogi bevételek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222044" y="21787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13" name="Balra-jobbra nyíl feliratnak 12"/>
          <p:cNvSpPr/>
          <p:nvPr/>
        </p:nvSpPr>
        <p:spPr>
          <a:xfrm>
            <a:off x="4222044" y="1746514"/>
            <a:ext cx="549275" cy="1190625"/>
          </a:xfrm>
          <a:prstGeom prst="leftRightArrow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846666" y="2867440"/>
            <a:ext cx="39246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2200" dirty="0">
                <a:latin typeface="Times New Roman" panose="02020603050405020304" pitchFamily="18" charset="0"/>
                <a:cs typeface="Times New Roman" pitchFamily="18" charset="0"/>
              </a:rPr>
              <a:t>Alkotmányos alapja: közteherviselés. Szabályozási garanciák!</a:t>
            </a:r>
          </a:p>
        </p:txBody>
      </p:sp>
      <p:sp>
        <p:nvSpPr>
          <p:cNvPr id="16" name="Szövegdoboz 46"/>
          <p:cNvSpPr txBox="1">
            <a:spLocks noChangeArrowheads="1"/>
          </p:cNvSpPr>
          <p:nvPr/>
        </p:nvSpPr>
        <p:spPr bwMode="auto">
          <a:xfrm>
            <a:off x="4572000" y="2885478"/>
            <a:ext cx="4402667" cy="150297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200"/>
              </a:lnSpc>
              <a:defRPr/>
            </a:pPr>
            <a:r>
              <a:rPr lang="hu-HU" sz="2200" b="0" dirty="0" smtClean="0">
                <a:latin typeface="Times New Roman" panose="02020603050405020304" pitchFamily="18" charset="0"/>
                <a:cs typeface="Times New Roman" pitchFamily="18" charset="0"/>
              </a:rPr>
              <a:t>Az állam tulajdonosi bevételek, pl. koncessziós szerződésekből eredő bevételek, vagyonhasznosítás bevételei, osztalék- és kamatbevételek.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564444" y="4425244"/>
            <a:ext cx="59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50824" y="4379810"/>
            <a:ext cx="1728788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Adó jellegű bevételek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2381957" y="4526844"/>
            <a:ext cx="65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116137" y="4388454"/>
            <a:ext cx="1582737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Díjjellegű bevételek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3973689" y="4526844"/>
            <a:ext cx="106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878263" y="4388454"/>
            <a:ext cx="2124075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Szankció jellegű bevételek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250825" y="53735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50825" y="5305425"/>
            <a:ext cx="7489825" cy="1446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hu-HU" sz="2200" b="1" dirty="0">
                <a:latin typeface="Times New Roman" panose="02020603050405020304" pitchFamily="18" charset="0"/>
                <a:cs typeface="Times New Roman" pitchFamily="18" charset="0"/>
              </a:rPr>
              <a:t>A közhatalmi bevételek beszedése: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200" b="1" dirty="0">
                <a:latin typeface="Times New Roman" panose="02020603050405020304" pitchFamily="18" charset="0"/>
                <a:cs typeface="Times New Roman" pitchFamily="18" charset="0"/>
              </a:rPr>
              <a:t>Nemzeti Adó- és Vámhivatal (állami adóhatóság)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200" b="1" dirty="0">
                <a:latin typeface="Times New Roman" panose="02020603050405020304" pitchFamily="18" charset="0"/>
                <a:cs typeface="Times New Roman" pitchFamily="18" charset="0"/>
              </a:rPr>
              <a:t>Települési önkormányzat jegyzője (önkormányzati adóhatóság)</a:t>
            </a:r>
          </a:p>
        </p:txBody>
      </p:sp>
      <p:cxnSp>
        <p:nvCxnSpPr>
          <p:cNvPr id="26" name="Egyenes összekötő 25"/>
          <p:cNvCxnSpPr/>
          <p:nvPr/>
        </p:nvCxnSpPr>
        <p:spPr>
          <a:xfrm>
            <a:off x="1115218" y="3969980"/>
            <a:ext cx="37484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>
            <a:endCxn id="18" idx="0"/>
          </p:cNvCxnSpPr>
          <p:nvPr/>
        </p:nvCxnSpPr>
        <p:spPr>
          <a:xfrm>
            <a:off x="1115218" y="3961336"/>
            <a:ext cx="0" cy="4184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>
            <a:endCxn id="20" idx="0"/>
          </p:cNvCxnSpPr>
          <p:nvPr/>
        </p:nvCxnSpPr>
        <p:spPr>
          <a:xfrm>
            <a:off x="2907505" y="3969980"/>
            <a:ext cx="1" cy="4184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>
            <a:off x="4863683" y="3975436"/>
            <a:ext cx="1" cy="41301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10"/>
          <p:cNvSpPr>
            <a:spLocks/>
          </p:cNvSpPr>
          <p:nvPr/>
        </p:nvSpPr>
        <p:spPr bwMode="auto">
          <a:xfrm rot="-5400000">
            <a:off x="3059113" y="2209800"/>
            <a:ext cx="287337" cy="5903913"/>
          </a:xfrm>
          <a:prstGeom prst="leftBrace">
            <a:avLst>
              <a:gd name="adj1" fmla="val 1099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76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3688" y="1"/>
            <a:ext cx="6423379" cy="1320800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költségvetés bevételei II.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Tartalom helye 5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6756" y="1377244"/>
            <a:ext cx="8997244" cy="5317067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7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98223" y="0"/>
            <a:ext cx="664915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3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központi költségvetés főbb kiadásai, funkcionális besorolások, közgazdasági osztályozások I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8667" y="1365956"/>
            <a:ext cx="8545689" cy="5215466"/>
          </a:xfrm>
        </p:spPr>
        <p:txBody>
          <a:bodyPr>
            <a:normAutofit/>
          </a:bodyPr>
          <a:lstStyle/>
          <a:p>
            <a:pPr marL="114300" indent="0">
              <a:lnSpc>
                <a:spcPts val="2900"/>
              </a:lnSpc>
              <a:spcBef>
                <a:spcPts val="0"/>
              </a:spcBef>
              <a:buNone/>
              <a:defRPr/>
            </a:pPr>
            <a:r>
              <a:rPr lang="hu-HU" b="1" dirty="0"/>
              <a:t>A költségvetés főbb kiadásai:</a:t>
            </a:r>
          </a:p>
          <a:p>
            <a:pPr marL="114300" indent="0">
              <a:lnSpc>
                <a:spcPts val="2900"/>
              </a:lnSpc>
              <a:spcBef>
                <a:spcPts val="0"/>
              </a:spcBef>
              <a:buNone/>
              <a:defRPr/>
            </a:pPr>
            <a:endParaRPr lang="hu-HU" b="1" dirty="0"/>
          </a:p>
          <a:p>
            <a:pPr lvl="0" fontAlgn="ctr">
              <a:lnSpc>
                <a:spcPts val="33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500" dirty="0"/>
              <a:t>Egyedi és normatív, szociálpolitikai menetdíj, lakásépítési </a:t>
            </a:r>
            <a:r>
              <a:rPr lang="hu-HU" sz="2500" dirty="0" smtClean="0"/>
              <a:t>támogatások</a:t>
            </a:r>
            <a:endParaRPr lang="hu-HU" sz="2500" dirty="0"/>
          </a:p>
          <a:p>
            <a:pPr fontAlgn="ctr">
              <a:lnSpc>
                <a:spcPts val="33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500" dirty="0"/>
              <a:t>Nemzeti család és szociálpolitikai alap</a:t>
            </a:r>
          </a:p>
          <a:p>
            <a:pPr fontAlgn="ctr">
              <a:lnSpc>
                <a:spcPts val="33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500" dirty="0"/>
              <a:t>Költségvetési szervek, fejezeti kezelésű előirányzatok kiadásai </a:t>
            </a:r>
          </a:p>
          <a:p>
            <a:pPr fontAlgn="ctr">
              <a:lnSpc>
                <a:spcPts val="33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500" dirty="0"/>
              <a:t>Államháztartás alrendszereinek támogatása</a:t>
            </a:r>
          </a:p>
          <a:p>
            <a:pPr fontAlgn="ctr">
              <a:lnSpc>
                <a:spcPts val="33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500" dirty="0"/>
              <a:t>Adósságszolgálat</a:t>
            </a:r>
          </a:p>
          <a:p>
            <a:pPr fontAlgn="ctr">
              <a:lnSpc>
                <a:spcPts val="33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500" dirty="0"/>
              <a:t>Egyéb kiadások, EU társfinanszírozás, hozzájárulás az EU költségvetéséhez</a:t>
            </a:r>
          </a:p>
          <a:p>
            <a:pPr lvl="0" fontAlgn="ctr">
              <a:lnSpc>
                <a:spcPts val="33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500" dirty="0"/>
              <a:t>Tartalékok (céltartalék, </a:t>
            </a:r>
            <a:r>
              <a:rPr lang="hu-HU" sz="2500" dirty="0" err="1"/>
              <a:t>Országvédelmi</a:t>
            </a:r>
            <a:r>
              <a:rPr lang="hu-HU" sz="2500" dirty="0"/>
              <a:t> Alap, Rendkívüli Kormányzati intézkedések, fejezeti tartalékok).</a:t>
            </a:r>
          </a:p>
          <a:p>
            <a:pPr marL="0" indent="0">
              <a:buNone/>
            </a:pPr>
            <a:endParaRPr lang="hu-HU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08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444978" y="1"/>
            <a:ext cx="6378222" cy="1320800"/>
          </a:xfrm>
        </p:spPr>
        <p:txBody>
          <a:bodyPr>
            <a:normAutofit/>
          </a:bodyPr>
          <a:lstStyle/>
          <a:p>
            <a:pPr algn="ctr">
              <a:lnSpc>
                <a:spcPts val="2900"/>
              </a:lnSpc>
            </a:pPr>
            <a:r>
              <a:rPr lang="hu-HU" sz="3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központi költségvetés főbb kiadásai, funkcionális besorolások, közgazdasági osztályozások </a:t>
            </a:r>
            <a:r>
              <a:rPr lang="hu-HU" sz="3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II.</a:t>
            </a:r>
            <a:endParaRPr lang="hu-HU" sz="3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34" y="1778365"/>
            <a:ext cx="6532776" cy="174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/>
        </p:nvSpPr>
        <p:spPr>
          <a:xfrm>
            <a:off x="3448754" y="4605867"/>
            <a:ext cx="1687689" cy="50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Kiadás</a:t>
            </a:r>
            <a:endParaRPr lang="hu-HU" sz="2400" b="1" dirty="0"/>
          </a:p>
        </p:txBody>
      </p:sp>
      <p:sp>
        <p:nvSpPr>
          <p:cNvPr id="6" name="Téglalap 5"/>
          <p:cNvSpPr/>
          <p:nvPr/>
        </p:nvSpPr>
        <p:spPr>
          <a:xfrm>
            <a:off x="903110" y="5486399"/>
            <a:ext cx="3014134" cy="8805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Folyó </a:t>
            </a:r>
          </a:p>
          <a:p>
            <a:pPr algn="ctr"/>
            <a:r>
              <a:rPr lang="hu-HU" dirty="0" smtClean="0"/>
              <a:t>(Működési költségvetés)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4398431" y="5486400"/>
            <a:ext cx="3261079" cy="8805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Tőke jellegű </a:t>
            </a:r>
          </a:p>
          <a:p>
            <a:pPr algn="ctr"/>
            <a:r>
              <a:rPr lang="hu-HU" dirty="0" smtClean="0"/>
              <a:t>(Felhalmozási költségvetés)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140179" y="3903316"/>
            <a:ext cx="651933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Közgazdasági osztályozások</a:t>
            </a:r>
            <a:endParaRPr lang="hu-H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140177" y="1332089"/>
            <a:ext cx="65193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Funkciók</a:t>
            </a:r>
            <a:endParaRPr lang="hu-H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Egyenes összekötő 11"/>
          <p:cNvCxnSpPr>
            <a:stCxn id="4" idx="2"/>
          </p:cNvCxnSpPr>
          <p:nvPr/>
        </p:nvCxnSpPr>
        <p:spPr>
          <a:xfrm>
            <a:off x="4292599" y="5113867"/>
            <a:ext cx="0" cy="18908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2573867" y="5296606"/>
            <a:ext cx="3455103" cy="63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2573867" y="5302956"/>
            <a:ext cx="0" cy="18344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39</a:t>
            </a:fld>
            <a:endParaRPr lang="hu-HU"/>
          </a:p>
        </p:txBody>
      </p:sp>
      <p:cxnSp>
        <p:nvCxnSpPr>
          <p:cNvPr id="24" name="Egyenes összekötő 23"/>
          <p:cNvCxnSpPr>
            <a:endCxn id="7" idx="0"/>
          </p:cNvCxnSpPr>
          <p:nvPr/>
        </p:nvCxnSpPr>
        <p:spPr>
          <a:xfrm>
            <a:off x="6028970" y="5296606"/>
            <a:ext cx="1" cy="189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 noGrp="1"/>
          </p:cNvSpPr>
          <p:nvPr>
            <p:ph type="ctrTitle"/>
          </p:nvPr>
        </p:nvSpPr>
        <p:spPr bwMode="auto">
          <a:xfrm>
            <a:off x="0" y="476252"/>
            <a:ext cx="9144000" cy="523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Az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1.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fejezet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célkitűzései</a:t>
            </a:r>
            <a:endParaRPr alt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042988" y="1844675"/>
            <a:ext cx="7705725" cy="39497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/>
              <a:buNone/>
              <a:defRPr/>
            </a:pPr>
            <a:r>
              <a:rPr sz="2400" b="1" dirty="0">
                <a:latin typeface="Times New Roman" panose="02020603050405020304" pitchFamily="18" charset="0"/>
              </a:rPr>
              <a:t>A hallgató szerezzen ismereteket:</a:t>
            </a:r>
          </a:p>
          <a:p>
            <a:pPr eaLnBrk="1" fontAlgn="auto" hangingPunct="1">
              <a:spcBef>
                <a:spcPts val="200"/>
              </a:spcBef>
              <a:spcAft>
                <a:spcPts val="0"/>
              </a:spcAft>
              <a:buFont typeface="Arial" pitchFamily="34"/>
              <a:buNone/>
              <a:defRPr/>
            </a:pPr>
            <a:endParaRPr sz="900" dirty="0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sz="2400" dirty="0">
                <a:latin typeface="Times New Roman" panose="02020603050405020304" pitchFamily="18" charset="0"/>
              </a:rPr>
              <a:t>a pénzügyi kultúránk </a:t>
            </a:r>
            <a:r>
              <a:rPr sz="2400" dirty="0" smtClean="0">
                <a:latin typeface="Times New Roman" panose="02020603050405020304" pitchFamily="18" charset="0"/>
              </a:rPr>
              <a:t>kialakulásáról,</a:t>
            </a:r>
            <a:endParaRPr sz="2400" dirty="0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sz="2400" dirty="0">
                <a:latin typeface="Times New Roman" panose="02020603050405020304" pitchFamily="18" charset="0"/>
              </a:rPr>
              <a:t>a pénz gazdaságszervező </a:t>
            </a:r>
            <a:r>
              <a:rPr sz="2400" dirty="0" smtClean="0">
                <a:latin typeface="Times New Roman" panose="02020603050405020304" pitchFamily="18" charset="0"/>
              </a:rPr>
              <a:t>szerepéről,</a:t>
            </a:r>
            <a:endParaRPr sz="2400" dirty="0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sz="2400" dirty="0">
                <a:latin typeface="Times New Roman" panose="02020603050405020304" pitchFamily="18" charset="0"/>
              </a:rPr>
              <a:t>a pénzügyi és költségvetési igazgatás  </a:t>
            </a:r>
            <a:r>
              <a:rPr sz="2400" dirty="0" smtClean="0">
                <a:latin typeface="Times New Roman" panose="02020603050405020304" pitchFamily="18" charset="0"/>
              </a:rPr>
              <a:t>rendeltetéséről</a:t>
            </a:r>
            <a:r>
              <a:rPr lang="hu-HU" sz="2400" dirty="0" smtClean="0">
                <a:latin typeface="Times New Roman" panose="02020603050405020304" pitchFamily="18" charset="0"/>
              </a:rPr>
              <a:t>,</a:t>
            </a:r>
            <a:endParaRPr sz="2400" dirty="0" smtClean="0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sz="2400" dirty="0">
                <a:latin typeface="Times New Roman" panose="02020603050405020304" pitchFamily="18" charset="0"/>
              </a:rPr>
              <a:t>a</a:t>
            </a:r>
            <a:r>
              <a:rPr sz="2400" dirty="0" smtClean="0">
                <a:latin typeface="Times New Roman" panose="02020603050405020304" pitchFamily="18" charset="0"/>
              </a:rPr>
              <a:t> magyar pénzügyi kormányzás fejlődéstörténetéről </a:t>
            </a:r>
            <a:r>
              <a:rPr lang="hu-HU" sz="2400" dirty="0" smtClean="0">
                <a:latin typeface="Times New Roman" panose="02020603050405020304" pitchFamily="18" charset="0"/>
              </a:rPr>
              <a:t/>
            </a:r>
            <a:br>
              <a:rPr lang="hu-HU" sz="2400" dirty="0" smtClean="0">
                <a:latin typeface="Times New Roman" panose="02020603050405020304" pitchFamily="18" charset="0"/>
              </a:rPr>
            </a:br>
            <a:r>
              <a:rPr sz="2400" dirty="0" smtClean="0">
                <a:latin typeface="Times New Roman" panose="02020603050405020304" pitchFamily="18" charset="0"/>
              </a:rPr>
              <a:t>és jelenlegi magyar modelljéről</a:t>
            </a:r>
            <a:r>
              <a:rPr lang="hu-HU" sz="2400" dirty="0" smtClean="0">
                <a:latin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800"/>
              </a:spcBef>
              <a:spcAft>
                <a:spcPts val="0"/>
              </a:spcAft>
              <a:buFont typeface="Arial" pitchFamily="34"/>
              <a:buNone/>
              <a:defRPr/>
            </a:pPr>
            <a:endParaRPr sz="240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25645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88532"/>
            <a:ext cx="9143999" cy="4336875"/>
          </a:xfrm>
        </p:spPr>
        <p:txBody>
          <a:bodyPr>
            <a:normAutofit/>
          </a:bodyPr>
          <a:lstStyle/>
          <a:p>
            <a:pPr marL="114300" indent="0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100000"/>
              <a:buNone/>
            </a:pPr>
            <a:r>
              <a:rPr lang="hu-HU" altLang="hu-HU" b="1" dirty="0">
                <a:solidFill>
                  <a:srgbClr val="000000"/>
                </a:solidFill>
              </a:rPr>
              <a:t>A költségvetési ciklus</a:t>
            </a:r>
          </a:p>
          <a:p>
            <a:pPr marL="11430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100000"/>
              <a:buNone/>
            </a:pPr>
            <a:endParaRPr lang="hu-HU" altLang="hu-H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253068" y="1"/>
            <a:ext cx="670560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költségvetés előkészítése,  elfogadása, végrehajtása és ellenőrzése I.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754489" y="2122311"/>
            <a:ext cx="3397955" cy="587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A három éves költségvetési ciklus</a:t>
            </a:r>
            <a:endParaRPr lang="hu-HU" b="1" dirty="0"/>
          </a:p>
        </p:txBody>
      </p:sp>
      <p:sp>
        <p:nvSpPr>
          <p:cNvPr id="6" name="Téglalap 5"/>
          <p:cNvSpPr/>
          <p:nvPr/>
        </p:nvSpPr>
        <p:spPr>
          <a:xfrm>
            <a:off x="203198" y="3448757"/>
            <a:ext cx="1896535" cy="173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00" b="1" dirty="0" smtClean="0"/>
          </a:p>
          <a:p>
            <a:pPr algn="ctr"/>
            <a:r>
              <a:rPr lang="hu-HU" sz="1500" b="1" dirty="0" smtClean="0"/>
              <a:t>Előkészítési szakasz</a:t>
            </a:r>
          </a:p>
          <a:p>
            <a:pPr algn="ctr"/>
            <a:r>
              <a:rPr lang="hu-HU" sz="1500" dirty="0" smtClean="0"/>
              <a:t>”n-1”</a:t>
            </a:r>
          </a:p>
          <a:p>
            <a:r>
              <a:rPr lang="hu-HU" sz="1500" dirty="0" smtClean="0"/>
              <a:t>Szereplők: </a:t>
            </a:r>
          </a:p>
          <a:p>
            <a:r>
              <a:rPr lang="hu-HU" sz="1500" dirty="0" smtClean="0"/>
              <a:t>PM</a:t>
            </a:r>
          </a:p>
          <a:p>
            <a:r>
              <a:rPr lang="hu-HU" sz="1500" dirty="0" smtClean="0"/>
              <a:t>Tervező szervek</a:t>
            </a:r>
          </a:p>
          <a:p>
            <a:r>
              <a:rPr lang="hu-HU" sz="1500" dirty="0" smtClean="0"/>
              <a:t>Kormány</a:t>
            </a:r>
          </a:p>
          <a:p>
            <a:pPr algn="ctr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2449689" y="3448757"/>
            <a:ext cx="1845732" cy="173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 smtClean="0"/>
              <a:t>Döntési szakasz</a:t>
            </a:r>
          </a:p>
          <a:p>
            <a:pPr algn="ctr"/>
            <a:r>
              <a:rPr lang="hu-HU" sz="1500" dirty="0" smtClean="0"/>
              <a:t>”n-1”</a:t>
            </a:r>
          </a:p>
          <a:p>
            <a:r>
              <a:rPr lang="hu-HU" sz="1500" dirty="0" smtClean="0"/>
              <a:t>Szereplők: </a:t>
            </a:r>
          </a:p>
          <a:p>
            <a:r>
              <a:rPr lang="hu-HU" sz="1500" dirty="0" smtClean="0"/>
              <a:t>Országgyűlés</a:t>
            </a:r>
          </a:p>
          <a:p>
            <a:r>
              <a:rPr lang="hu-HU" sz="1500" dirty="0" smtClean="0"/>
              <a:t>Állami Számvevőszék</a:t>
            </a:r>
          </a:p>
          <a:p>
            <a:r>
              <a:rPr lang="hu-HU" sz="1500" dirty="0" smtClean="0"/>
              <a:t>Költségvetési Tanács</a:t>
            </a:r>
            <a:endParaRPr lang="hu-HU" sz="1500" dirty="0"/>
          </a:p>
        </p:txBody>
      </p:sp>
      <p:sp>
        <p:nvSpPr>
          <p:cNvPr id="9" name="Téglalap 8"/>
          <p:cNvSpPr/>
          <p:nvPr/>
        </p:nvSpPr>
        <p:spPr>
          <a:xfrm>
            <a:off x="4730044" y="3448757"/>
            <a:ext cx="1738488" cy="173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 smtClean="0"/>
              <a:t>Végrehajtási szakasz</a:t>
            </a:r>
          </a:p>
          <a:p>
            <a:pPr algn="ctr"/>
            <a:r>
              <a:rPr lang="hu-HU" sz="1500" dirty="0" smtClean="0"/>
              <a:t>”Adott év: n”</a:t>
            </a:r>
          </a:p>
          <a:p>
            <a:r>
              <a:rPr lang="hu-HU" sz="1500" dirty="0" smtClean="0"/>
              <a:t>Szereplők:</a:t>
            </a:r>
          </a:p>
          <a:p>
            <a:r>
              <a:rPr lang="hu-HU" sz="1500" dirty="0" smtClean="0"/>
              <a:t>Kormány</a:t>
            </a:r>
          </a:p>
          <a:p>
            <a:r>
              <a:rPr lang="hu-HU" sz="1500" dirty="0" smtClean="0"/>
              <a:t>Minisztériumok</a:t>
            </a:r>
          </a:p>
          <a:p>
            <a:r>
              <a:rPr lang="hu-HU" sz="1500" dirty="0" smtClean="0"/>
              <a:t>Háttérintézmények</a:t>
            </a:r>
            <a:endParaRPr lang="hu-HU" sz="1500" dirty="0"/>
          </a:p>
        </p:txBody>
      </p:sp>
      <p:sp>
        <p:nvSpPr>
          <p:cNvPr id="10" name="Téglalap 9"/>
          <p:cNvSpPr/>
          <p:nvPr/>
        </p:nvSpPr>
        <p:spPr>
          <a:xfrm>
            <a:off x="6953956" y="3448757"/>
            <a:ext cx="1851377" cy="2156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 smtClean="0"/>
              <a:t>Beszámolási és ellenőrzési szakasz</a:t>
            </a:r>
          </a:p>
          <a:p>
            <a:pPr algn="ctr"/>
            <a:r>
              <a:rPr lang="hu-HU" sz="1500" dirty="0" smtClean="0"/>
              <a:t>”n+1”</a:t>
            </a:r>
          </a:p>
          <a:p>
            <a:r>
              <a:rPr lang="hu-HU" sz="1500" dirty="0" smtClean="0"/>
              <a:t>Szereplők:</a:t>
            </a:r>
          </a:p>
          <a:p>
            <a:r>
              <a:rPr lang="hu-HU" sz="1500" dirty="0" smtClean="0"/>
              <a:t>Háttérintézmények</a:t>
            </a:r>
          </a:p>
          <a:p>
            <a:r>
              <a:rPr lang="hu-HU" sz="1500" dirty="0" smtClean="0"/>
              <a:t>Minisztériumok</a:t>
            </a:r>
          </a:p>
          <a:p>
            <a:r>
              <a:rPr lang="hu-HU" sz="1500" dirty="0" smtClean="0"/>
              <a:t>Kormány</a:t>
            </a:r>
          </a:p>
          <a:p>
            <a:r>
              <a:rPr lang="hu-HU" sz="1500" dirty="0" smtClean="0"/>
              <a:t>Országgyűlés</a:t>
            </a:r>
          </a:p>
          <a:p>
            <a:r>
              <a:rPr lang="hu-HU" sz="1500" dirty="0" smtClean="0"/>
              <a:t>Állami Számvevőszék</a:t>
            </a:r>
            <a:endParaRPr lang="hu-HU" sz="1500" dirty="0"/>
          </a:p>
        </p:txBody>
      </p:sp>
      <p:cxnSp>
        <p:nvCxnSpPr>
          <p:cNvPr id="12" name="Egyenes összekötő 11"/>
          <p:cNvCxnSpPr>
            <a:stCxn id="4" idx="2"/>
          </p:cNvCxnSpPr>
          <p:nvPr/>
        </p:nvCxnSpPr>
        <p:spPr>
          <a:xfrm flipH="1">
            <a:off x="4453466" y="2709333"/>
            <a:ext cx="1" cy="1919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970844" y="2901244"/>
            <a:ext cx="6908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970844" y="2901244"/>
            <a:ext cx="0" cy="5475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3317522" y="2901244"/>
            <a:ext cx="0" cy="5475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endCxn id="9" idx="0"/>
          </p:cNvCxnSpPr>
          <p:nvPr/>
        </p:nvCxnSpPr>
        <p:spPr>
          <a:xfrm>
            <a:off x="5599288" y="2901244"/>
            <a:ext cx="0" cy="5475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endCxn id="10" idx="0"/>
          </p:cNvCxnSpPr>
          <p:nvPr/>
        </p:nvCxnSpPr>
        <p:spPr>
          <a:xfrm>
            <a:off x="7879644" y="2901244"/>
            <a:ext cx="1" cy="5475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40</a:t>
            </a:fld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452673" y="5948127"/>
            <a:ext cx="743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Megjegyzés: a ciklusok egymásba ágyazva, egymással párhuzamosan léteznek.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5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4978" y="1"/>
            <a:ext cx="6412089" cy="134337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költségvetés előkészítése,  elfogadása, végrehajtása és ellenőrzése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II.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2533" y="1309510"/>
            <a:ext cx="8342489" cy="5238045"/>
          </a:xfrm>
        </p:spPr>
        <p:txBody>
          <a:bodyPr>
            <a:normAutofit/>
          </a:bodyPr>
          <a:lstStyle/>
          <a:p>
            <a:pPr marL="114300" lvl="0" indent="0" algn="ctr">
              <a:lnSpc>
                <a:spcPts val="2500"/>
              </a:lnSpc>
              <a:spcBef>
                <a:spcPts val="400"/>
              </a:spcBef>
              <a:spcAft>
                <a:spcPts val="1800"/>
              </a:spcAft>
              <a:buSzPct val="100000"/>
              <a:buNone/>
              <a:defRPr/>
            </a:pPr>
            <a:r>
              <a:rPr lang="hu-HU" sz="2400" b="1" dirty="0" smtClean="0">
                <a:solidFill>
                  <a:srgbClr val="000000"/>
                </a:solidFill>
              </a:rPr>
              <a:t>Döntés és előkészítési szakasz</a:t>
            </a:r>
          </a:p>
          <a:p>
            <a:pPr marL="0" lvl="0" indent="0">
              <a:buNone/>
            </a:pPr>
            <a:r>
              <a:rPr lang="hu-HU" sz="2400" b="1" dirty="0" smtClean="0"/>
              <a:t>a) Prognózis</a:t>
            </a:r>
            <a:endParaRPr lang="hu-HU" sz="2400" dirty="0"/>
          </a:p>
          <a:p>
            <a:pPr lvl="1"/>
            <a:r>
              <a:rPr lang="hu-HU" sz="2200" dirty="0"/>
              <a:t>az államháztartásért felelős miniszter terjeszti a Kormány elé,</a:t>
            </a:r>
          </a:p>
          <a:p>
            <a:pPr lvl="1"/>
            <a:r>
              <a:rPr lang="hu-HU" sz="2200" dirty="0"/>
              <a:t>a gazdaság- és pénzügypolitika fő irányait tartalmazza,</a:t>
            </a:r>
          </a:p>
          <a:p>
            <a:pPr lvl="1"/>
            <a:r>
              <a:rPr lang="hu-HU" sz="2200" dirty="0"/>
              <a:t>központi költségvetés bevételei, kiadásai és egyenlege,</a:t>
            </a:r>
          </a:p>
          <a:p>
            <a:pPr lvl="1"/>
            <a:r>
              <a:rPr lang="hu-HU" sz="2200" dirty="0"/>
              <a:t>a költségvetési évet követő 3 évre vonatkozó makrogazdasági prognózis,</a:t>
            </a:r>
          </a:p>
          <a:p>
            <a:pPr lvl="1"/>
            <a:r>
              <a:rPr lang="hu-HU" sz="2200" dirty="0"/>
              <a:t>fő mutatók: GDP, infláció, folyó fizetési mérleg.</a:t>
            </a:r>
          </a:p>
          <a:p>
            <a:pPr marL="0" lvl="0" indent="0">
              <a:buNone/>
            </a:pPr>
            <a:r>
              <a:rPr lang="hu-HU" sz="2400" b="1" dirty="0" smtClean="0"/>
              <a:t>b) Tervezési </a:t>
            </a:r>
            <a:r>
              <a:rPr lang="hu-HU" sz="2400" b="1" dirty="0"/>
              <a:t>körirat</a:t>
            </a:r>
            <a:endParaRPr lang="hu-HU" sz="2400" dirty="0"/>
          </a:p>
          <a:p>
            <a:pPr lvl="1"/>
            <a:r>
              <a:rPr lang="hu-HU" sz="2200" dirty="0"/>
              <a:t>az államháztartásért felelős miniszter adja ki,</a:t>
            </a:r>
          </a:p>
          <a:p>
            <a:pPr lvl="1"/>
            <a:r>
              <a:rPr lang="hu-HU" sz="2200" dirty="0"/>
              <a:t>fő makrogazdasági paramétereket  tartalmazza,</a:t>
            </a:r>
          </a:p>
          <a:p>
            <a:pPr lvl="1"/>
            <a:r>
              <a:rPr lang="hu-HU" sz="2200" dirty="0"/>
              <a:t>intézményekben tervezhető </a:t>
            </a:r>
            <a:r>
              <a:rPr lang="hu-HU" sz="2200" dirty="0" smtClean="0"/>
              <a:t>béralakulás</a:t>
            </a:r>
            <a:r>
              <a:rPr lang="hu-HU" sz="2200" dirty="0"/>
              <a:t> </a:t>
            </a:r>
            <a:r>
              <a:rPr lang="hu-HU" sz="2200" dirty="0" smtClean="0"/>
              <a:t>és </a:t>
            </a:r>
            <a:r>
              <a:rPr lang="hu-HU" sz="2200" dirty="0"/>
              <a:t>dologi költségek alakulása.</a:t>
            </a:r>
          </a:p>
          <a:p>
            <a:pPr lvl="0">
              <a:lnSpc>
                <a:spcPts val="25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endParaRPr lang="hu-HU" sz="2400" dirty="0">
              <a:solidFill>
                <a:srgbClr val="000000"/>
              </a:solidFill>
            </a:endParaRPr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4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1110" y="0"/>
            <a:ext cx="6423379" cy="133208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költségvetés előkészítése,  elfogadása, végrehajtása és ellenőrzése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III.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1244" y="1546578"/>
            <a:ext cx="8154106" cy="4630385"/>
          </a:xfrm>
        </p:spPr>
        <p:txBody>
          <a:bodyPr/>
          <a:lstStyle/>
          <a:p>
            <a:pPr marL="114300" lvl="0" indent="0" algn="ctr">
              <a:lnSpc>
                <a:spcPct val="100000"/>
              </a:lnSpc>
              <a:spcBef>
                <a:spcPts val="400"/>
              </a:spcBef>
              <a:buSzPct val="100000"/>
              <a:buNone/>
              <a:defRPr/>
            </a:pPr>
            <a:r>
              <a:rPr lang="hu-HU" sz="2400" b="1" dirty="0" smtClean="0">
                <a:latin typeface="Times New Roman" panose="02020603050405020304" pitchFamily="18" charset="0"/>
              </a:rPr>
              <a:t>Előkészítésnél alkalmazható tervezési </a:t>
            </a:r>
            <a:r>
              <a:rPr lang="hu-HU" sz="2400" b="1" dirty="0">
                <a:latin typeface="Times New Roman" panose="02020603050405020304" pitchFamily="18" charset="0"/>
              </a:rPr>
              <a:t>módszerek</a:t>
            </a:r>
          </a:p>
          <a:p>
            <a:pPr marL="114300" lvl="0" indent="0">
              <a:lnSpc>
                <a:spcPct val="100000"/>
              </a:lnSpc>
              <a:spcBef>
                <a:spcPts val="400"/>
              </a:spcBef>
              <a:buSzPct val="100000"/>
              <a:buNone/>
              <a:defRPr/>
            </a:pPr>
            <a:endParaRPr lang="hu-HU" sz="2400" dirty="0">
              <a:latin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defRPr/>
            </a:pPr>
            <a:r>
              <a:rPr lang="hu-HU" sz="2400" b="1" dirty="0">
                <a:latin typeface="Times New Roman" panose="02020603050405020304" pitchFamily="18" charset="0"/>
              </a:rPr>
              <a:t>Finanszírozás tárgya szerint </a:t>
            </a:r>
            <a:r>
              <a:rPr lang="hu-HU" sz="2400" dirty="0">
                <a:latin typeface="Times New Roman" panose="02020603050405020304" pitchFamily="18" charset="0"/>
              </a:rPr>
              <a:t>(vagyis mire irányul a finanszírozás): intézmény-finanszírozás, feladatfinanszírozás, </a:t>
            </a:r>
            <a:r>
              <a:rPr lang="hu-HU" sz="2400" dirty="0" smtClean="0">
                <a:latin typeface="Times New Roman" panose="02020603050405020304" pitchFamily="18" charset="0"/>
              </a:rPr>
              <a:t>költség-finanszírozás.</a:t>
            </a:r>
            <a:endParaRPr lang="hu-HU" sz="2400" dirty="0">
              <a:latin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defRPr/>
            </a:pPr>
            <a:endParaRPr lang="hu-HU" sz="2400" dirty="0">
              <a:latin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defRPr/>
            </a:pPr>
            <a:r>
              <a:rPr lang="hu-HU" sz="2400" b="1" dirty="0">
                <a:latin typeface="Times New Roman" panose="02020603050405020304" pitchFamily="18" charset="0"/>
              </a:rPr>
              <a:t>A tervezés technikája szerint:</a:t>
            </a:r>
            <a:r>
              <a:rPr lang="hu-HU" sz="2400" dirty="0">
                <a:latin typeface="Times New Roman" panose="02020603050405020304" pitchFamily="18" charset="0"/>
              </a:rPr>
              <a:t> bázisalapú tervezés, nullabázisú </a:t>
            </a:r>
            <a:r>
              <a:rPr lang="hu-HU" sz="2400" dirty="0" smtClean="0">
                <a:latin typeface="Times New Roman" panose="02020603050405020304" pitchFamily="18" charset="0"/>
              </a:rPr>
              <a:t>tervezés, cél-, program és teljesítmény alapú tervezés, normatív tervezés.</a:t>
            </a:r>
            <a:endParaRPr lang="hu-HU" sz="2400" dirty="0">
              <a:latin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1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88533" y="1"/>
            <a:ext cx="641209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költségvetés előkészítése,  elfogadása, végrehajtása és ellenőrzése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IV.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9005" y="1441803"/>
            <a:ext cx="8278283" cy="435133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600"/>
              </a:spcBef>
              <a:buSzPct val="100000"/>
              <a:buNone/>
              <a:defRPr/>
            </a:pPr>
            <a:r>
              <a:rPr lang="hu-H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Döntési szakasz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100000"/>
              <a:defRPr/>
            </a:pPr>
            <a:r>
              <a:rPr lang="hu-HU" sz="2400" dirty="0" smtClean="0">
                <a:solidFill>
                  <a:srgbClr val="000000"/>
                </a:solidFill>
              </a:rPr>
              <a:t>Kormány az elkészített és általa elfogadott költségvetési törvényt benyújtja az Országgyűlésnek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100000"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Házszabály előírásai szerint elindul a döntési folyamat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rgbClr val="000000"/>
                </a:solidFill>
              </a:rPr>
              <a:t>Bizottságok tárgyalják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rgbClr val="000000"/>
                </a:solidFill>
              </a:rPr>
              <a:t>Általános, részletes </a:t>
            </a:r>
            <a:r>
              <a:rPr lang="hu-HU" dirty="0" smtClean="0">
                <a:solidFill>
                  <a:srgbClr val="000000"/>
                </a:solidFill>
              </a:rPr>
              <a:t>vita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100000"/>
              <a:defRPr/>
            </a:pPr>
            <a:r>
              <a:rPr lang="hu-HU" sz="2400" dirty="0" smtClean="0">
                <a:solidFill>
                  <a:srgbClr val="000000"/>
                </a:solidFill>
              </a:rPr>
              <a:t>A tárgyalás az ÁSZ és a Költségvetési Tanács véleményének ismeretében folyik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100000"/>
              <a:defRPr/>
            </a:pPr>
            <a:r>
              <a:rPr lang="hu-HU" sz="2400" dirty="0" smtClean="0">
                <a:solidFill>
                  <a:srgbClr val="000000"/>
                </a:solidFill>
              </a:rPr>
              <a:t>Döntés a Költségvetési Tanács egyetértő állásfoglalása alapján </a:t>
            </a:r>
            <a:endParaRPr lang="hu-HU" sz="2400" dirty="0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01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443EE-318E-42DA-BC9F-65B1B19CDFE4}" type="slidenum">
              <a:rPr lang="hu-HU" altLang="hu-HU" smtClean="0"/>
              <a:pPr>
                <a:defRPr/>
              </a:pPr>
              <a:t>44</a:t>
            </a:fld>
            <a:endParaRPr lang="hu-HU" altLang="hu-HU"/>
          </a:p>
        </p:txBody>
      </p:sp>
      <p:sp>
        <p:nvSpPr>
          <p:cNvPr id="4" name="Téglalap 3"/>
          <p:cNvSpPr/>
          <p:nvPr/>
        </p:nvSpPr>
        <p:spPr>
          <a:xfrm>
            <a:off x="2997496" y="1670270"/>
            <a:ext cx="2592288" cy="2880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költségvetési fejezet</a:t>
            </a:r>
            <a:endParaRPr lang="hu-HU" sz="1200" dirty="0"/>
          </a:p>
        </p:txBody>
      </p:sp>
      <p:sp>
        <p:nvSpPr>
          <p:cNvPr id="5" name="Téglalap 4"/>
          <p:cNvSpPr/>
          <p:nvPr/>
        </p:nvSpPr>
        <p:spPr>
          <a:xfrm>
            <a:off x="2972328" y="2066364"/>
            <a:ext cx="2636332" cy="3184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cím</a:t>
            </a:r>
            <a:endParaRPr lang="hu-HU" sz="1200" dirty="0"/>
          </a:p>
        </p:txBody>
      </p:sp>
      <p:sp>
        <p:nvSpPr>
          <p:cNvPr id="6" name="Téglalap 5"/>
          <p:cNvSpPr/>
          <p:nvPr/>
        </p:nvSpPr>
        <p:spPr>
          <a:xfrm>
            <a:off x="2978620" y="2518288"/>
            <a:ext cx="2630040" cy="286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alcím</a:t>
            </a:r>
            <a:endParaRPr lang="hu-HU" sz="1200" dirty="0"/>
          </a:p>
        </p:txBody>
      </p:sp>
      <p:sp>
        <p:nvSpPr>
          <p:cNvPr id="7" name="Téglalap 6"/>
          <p:cNvSpPr/>
          <p:nvPr/>
        </p:nvSpPr>
        <p:spPr>
          <a:xfrm>
            <a:off x="2984912" y="2926369"/>
            <a:ext cx="2630040" cy="2781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jogcímcsoport</a:t>
            </a:r>
            <a:endParaRPr lang="hu-HU" sz="1200" dirty="0"/>
          </a:p>
        </p:txBody>
      </p:sp>
      <p:sp>
        <p:nvSpPr>
          <p:cNvPr id="8" name="Téglalap 7"/>
          <p:cNvSpPr/>
          <p:nvPr/>
        </p:nvSpPr>
        <p:spPr>
          <a:xfrm>
            <a:off x="2984912" y="3328582"/>
            <a:ext cx="2630040" cy="2880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jogcím</a:t>
            </a:r>
            <a:endParaRPr lang="hu-HU" sz="1200" dirty="0"/>
          </a:p>
        </p:txBody>
      </p:sp>
      <p:sp>
        <p:nvSpPr>
          <p:cNvPr id="9" name="Téglalap 8"/>
          <p:cNvSpPr/>
          <p:nvPr/>
        </p:nvSpPr>
        <p:spPr>
          <a:xfrm>
            <a:off x="2984912" y="3738614"/>
            <a:ext cx="2623748" cy="3600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előirányzat-csoport</a:t>
            </a:r>
            <a:endParaRPr lang="hu-HU" sz="1200" dirty="0"/>
          </a:p>
        </p:txBody>
      </p:sp>
      <p:sp>
        <p:nvSpPr>
          <p:cNvPr id="10" name="Téglalap 9"/>
          <p:cNvSpPr/>
          <p:nvPr/>
        </p:nvSpPr>
        <p:spPr>
          <a:xfrm>
            <a:off x="1475656" y="4221088"/>
            <a:ext cx="2304256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m</a:t>
            </a:r>
            <a:r>
              <a:rPr lang="hu-HU" sz="1200" dirty="0" smtClean="0"/>
              <a:t>űködési célú előirányzat-csoport</a:t>
            </a:r>
            <a:endParaRPr lang="hu-HU" sz="1200" dirty="0"/>
          </a:p>
        </p:txBody>
      </p:sp>
      <p:sp>
        <p:nvSpPr>
          <p:cNvPr id="11" name="Téglalap 10"/>
          <p:cNvSpPr/>
          <p:nvPr/>
        </p:nvSpPr>
        <p:spPr>
          <a:xfrm>
            <a:off x="1460244" y="4872154"/>
            <a:ext cx="2319668" cy="3240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k</a:t>
            </a:r>
            <a:r>
              <a:rPr lang="hu-HU" sz="1200" dirty="0" smtClean="0"/>
              <a:t>iemelt előirányzat</a:t>
            </a:r>
            <a:endParaRPr lang="hu-HU" sz="1200" dirty="0"/>
          </a:p>
        </p:txBody>
      </p:sp>
      <p:sp>
        <p:nvSpPr>
          <p:cNvPr id="12" name="Téglalap 11"/>
          <p:cNvSpPr/>
          <p:nvPr/>
        </p:nvSpPr>
        <p:spPr>
          <a:xfrm>
            <a:off x="155912" y="5517232"/>
            <a:ext cx="2952328" cy="1224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dirty="0" smtClean="0"/>
              <a:t>személyi juttatások előirányzata, munkaadókat terhelő járulékok és szociális hozzájárulási adó előirányzata </a:t>
            </a:r>
          </a:p>
          <a:p>
            <a:pPr algn="ctr"/>
            <a:r>
              <a:rPr lang="hu-HU" sz="1050" dirty="0"/>
              <a:t>d</a:t>
            </a:r>
            <a:r>
              <a:rPr lang="hu-HU" sz="1050" dirty="0" smtClean="0"/>
              <a:t>ologi kiadások előirányzata</a:t>
            </a:r>
          </a:p>
          <a:p>
            <a:pPr algn="ctr"/>
            <a:r>
              <a:rPr lang="hu-HU" sz="1050" dirty="0"/>
              <a:t>e</a:t>
            </a:r>
            <a:r>
              <a:rPr lang="hu-HU" sz="1050" dirty="0" smtClean="0"/>
              <a:t>llátottak pénzbeli juttatásai előirányzata</a:t>
            </a:r>
          </a:p>
          <a:p>
            <a:pPr algn="ctr"/>
            <a:r>
              <a:rPr lang="hu-HU" sz="1050" dirty="0"/>
              <a:t>e</a:t>
            </a:r>
            <a:r>
              <a:rPr lang="hu-HU" sz="1050" dirty="0" smtClean="0"/>
              <a:t>gyéb működési célú kiadások előirányzata</a:t>
            </a:r>
            <a:endParaRPr lang="hu-HU" sz="1050" dirty="0"/>
          </a:p>
        </p:txBody>
      </p:sp>
      <p:sp>
        <p:nvSpPr>
          <p:cNvPr id="13" name="Téglalap 12"/>
          <p:cNvSpPr/>
          <p:nvPr/>
        </p:nvSpPr>
        <p:spPr>
          <a:xfrm>
            <a:off x="3704992" y="5537150"/>
            <a:ext cx="3744416" cy="8640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b</a:t>
            </a:r>
            <a:r>
              <a:rPr lang="hu-HU" sz="1200" dirty="0" smtClean="0"/>
              <a:t>eruházások előirányzata</a:t>
            </a:r>
          </a:p>
          <a:p>
            <a:pPr algn="ctr"/>
            <a:r>
              <a:rPr lang="hu-HU" sz="1200" dirty="0"/>
              <a:t>f</a:t>
            </a:r>
            <a:r>
              <a:rPr lang="hu-HU" sz="1200" dirty="0" smtClean="0"/>
              <a:t>elújítások előirányzata</a:t>
            </a:r>
          </a:p>
          <a:p>
            <a:pPr algn="ctr"/>
            <a:r>
              <a:rPr lang="hu-HU" sz="1200" dirty="0" smtClean="0"/>
              <a:t>egyéb felhalmozási célú kiadások előirányzata</a:t>
            </a:r>
            <a:endParaRPr lang="hu-HU" sz="1200" dirty="0"/>
          </a:p>
        </p:txBody>
      </p:sp>
      <p:sp>
        <p:nvSpPr>
          <p:cNvPr id="14" name="Téglalap 13"/>
          <p:cNvSpPr/>
          <p:nvPr/>
        </p:nvSpPr>
        <p:spPr>
          <a:xfrm>
            <a:off x="5795352" y="4221088"/>
            <a:ext cx="237626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f</a:t>
            </a:r>
            <a:r>
              <a:rPr lang="hu-HU" sz="1200" dirty="0" smtClean="0"/>
              <a:t>elhalmozási célú előirányzat-csoport</a:t>
            </a:r>
            <a:endParaRPr lang="hu-HU" sz="1200" dirty="0"/>
          </a:p>
        </p:txBody>
      </p:sp>
      <p:cxnSp>
        <p:nvCxnSpPr>
          <p:cNvPr id="16" name="Egyenes összekötő 15"/>
          <p:cNvCxnSpPr>
            <a:stCxn id="4" idx="2"/>
            <a:endCxn id="5" idx="0"/>
          </p:cNvCxnSpPr>
          <p:nvPr/>
        </p:nvCxnSpPr>
        <p:spPr>
          <a:xfrm flipH="1">
            <a:off x="4290494" y="1958302"/>
            <a:ext cx="3146" cy="1080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5" idx="2"/>
            <a:endCxn id="6" idx="0"/>
          </p:cNvCxnSpPr>
          <p:nvPr/>
        </p:nvCxnSpPr>
        <p:spPr>
          <a:xfrm>
            <a:off x="4290494" y="2384820"/>
            <a:ext cx="3146" cy="13346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7" idx="2"/>
            <a:endCxn id="8" idx="0"/>
          </p:cNvCxnSpPr>
          <p:nvPr/>
        </p:nvCxnSpPr>
        <p:spPr>
          <a:xfrm>
            <a:off x="4299932" y="3204489"/>
            <a:ext cx="0" cy="12409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>
            <a:stCxn id="8" idx="2"/>
            <a:endCxn id="9" idx="0"/>
          </p:cNvCxnSpPr>
          <p:nvPr/>
        </p:nvCxnSpPr>
        <p:spPr>
          <a:xfrm flipH="1">
            <a:off x="4296786" y="3616614"/>
            <a:ext cx="3146" cy="122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stCxn id="10" idx="3"/>
          </p:cNvCxnSpPr>
          <p:nvPr/>
        </p:nvCxnSpPr>
        <p:spPr>
          <a:xfrm>
            <a:off x="3779912" y="4473116"/>
            <a:ext cx="201544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>
            <a:stCxn id="11" idx="3"/>
          </p:cNvCxnSpPr>
          <p:nvPr/>
        </p:nvCxnSpPr>
        <p:spPr>
          <a:xfrm>
            <a:off x="3779912" y="5034172"/>
            <a:ext cx="320357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>
            <a:endCxn id="14" idx="2"/>
          </p:cNvCxnSpPr>
          <p:nvPr/>
        </p:nvCxnSpPr>
        <p:spPr>
          <a:xfrm flipV="1">
            <a:off x="6983484" y="4725144"/>
            <a:ext cx="0" cy="3090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>
            <a:stCxn id="10" idx="2"/>
            <a:endCxn id="11" idx="0"/>
          </p:cNvCxnSpPr>
          <p:nvPr/>
        </p:nvCxnSpPr>
        <p:spPr>
          <a:xfrm flipH="1">
            <a:off x="2620078" y="4725144"/>
            <a:ext cx="7706" cy="1470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>
            <a:off x="3419872" y="5196190"/>
            <a:ext cx="0" cy="7530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flipH="1">
            <a:off x="3108240" y="5969198"/>
            <a:ext cx="31163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>
            <a:endCxn id="13" idx="1"/>
          </p:cNvCxnSpPr>
          <p:nvPr/>
        </p:nvCxnSpPr>
        <p:spPr>
          <a:xfrm>
            <a:off x="3419872" y="5969198"/>
            <a:ext cx="28512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>
            <a:stCxn id="9" idx="2"/>
          </p:cNvCxnSpPr>
          <p:nvPr/>
        </p:nvCxnSpPr>
        <p:spPr>
          <a:xfrm>
            <a:off x="4296786" y="4098654"/>
            <a:ext cx="9438" cy="3744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>
            <a:stCxn id="6" idx="2"/>
            <a:endCxn id="7" idx="0"/>
          </p:cNvCxnSpPr>
          <p:nvPr/>
        </p:nvCxnSpPr>
        <p:spPr>
          <a:xfrm>
            <a:off x="4293640" y="2805088"/>
            <a:ext cx="6292" cy="1212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zövegdoboz 63"/>
          <p:cNvSpPr txBox="1"/>
          <p:nvPr/>
        </p:nvSpPr>
        <p:spPr>
          <a:xfrm>
            <a:off x="2016373" y="1300938"/>
            <a:ext cx="496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elfogadott költségvetés szervezeti rendje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Szövegdoboz 64"/>
          <p:cNvSpPr txBox="1"/>
          <p:nvPr/>
        </p:nvSpPr>
        <p:spPr>
          <a:xfrm>
            <a:off x="1332089" y="316089"/>
            <a:ext cx="65814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költségvetés előkészítése, elfogadása, végrehajtása és ellenőrzése V.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0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48267" y="0"/>
            <a:ext cx="7100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költségvetés előkészítése, </a:t>
            </a:r>
            <a:r>
              <a:rPr 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elfogadása, végrehajtása </a:t>
            </a:r>
            <a:r>
              <a:rPr lang="hu-H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ellenőrzése </a:t>
            </a:r>
            <a:r>
              <a:rPr 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738489" y="1297266"/>
            <a:ext cx="46961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Végrehajtási szakasz</a:t>
            </a:r>
            <a:endParaRPr lang="hu-H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9644" y="1862667"/>
            <a:ext cx="8681156" cy="371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végrehajtásban résztvevők köre és csoportosítása, akik </a:t>
            </a:r>
          </a:p>
          <a:p>
            <a:pPr>
              <a:lnSpc>
                <a:spcPts val="3200"/>
              </a:lnSpc>
            </a:pP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államháztartási-költségvetési rendszer működtetésével; (intézmények, amelyek állami feladatot látnak el)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közbevételek igazgatásával; (NAV, önkormányzati hatóságok)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intézményrendszer finanszírozásával (Magyar Államkincstár)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közvagyonnal való gazdálkodással (MNV </a:t>
            </a:r>
            <a:r>
              <a:rPr 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Zrt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vagy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államháztartási-költségvetési gazdálkodás ellenőrzésével kapcsolatos feladatokat látnak el (ÁSZ, KEHI, ellenőrök)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77334" y="0"/>
            <a:ext cx="77441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költségvetés előkészítése, elfogadása, végrehajtása és ellenőrzése </a:t>
            </a:r>
            <a:r>
              <a:rPr 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603021" y="1354216"/>
            <a:ext cx="5452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ellenőrzési szakasz</a:t>
            </a:r>
            <a:endParaRPr lang="hu-H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04800" y="1920570"/>
            <a:ext cx="841022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ÁSZ ellenőrzési 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tevékenysége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során minden más szervezettől független. 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hatáskörrel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végzi a közpénzekkel és az állami és önkormányzati vagyonnal való felelős gazdálkodás ellenőrzését. Különösen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zárszámadási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törvényjavaslat kezelésével 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összefüggő feladatokat.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ellenőrzési tapasztalatain alapuló megállapításaival, 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javaslataival 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segíti 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Országgyűlést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annak bizottságait, és az ellenőrzött szervezetek munkáját, amellyel elősegíti a jól irányított állam működését. </a:t>
            </a: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25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0294" y="96196"/>
            <a:ext cx="8266994" cy="1368716"/>
          </a:xfrm>
        </p:spPr>
        <p:txBody>
          <a:bodyPr>
            <a:noAutofit/>
          </a:bodyPr>
          <a:lstStyle/>
          <a:p>
            <a:pPr algn="ctr"/>
            <a:r>
              <a:rPr lang="hu-HU" altLang="hu-HU" sz="3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altLang="hu-HU" sz="3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endParaRPr lang="hu-HU" sz="3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8356" y="1611135"/>
            <a:ext cx="8895644" cy="5004154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hu-HU" sz="2400" b="1" dirty="0">
                <a:cs typeface="Times New Roman" pitchFamily="18" charset="0"/>
              </a:rPr>
              <a:t>A törvény az alábbi kérdésköröket szabályozza:</a:t>
            </a:r>
          </a:p>
          <a:p>
            <a:pPr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400" b="1" dirty="0">
                <a:cs typeface="Times New Roman" pitchFamily="18" charset="0"/>
              </a:rPr>
              <a:t>az államadósság csökkentése </a:t>
            </a:r>
            <a:br>
              <a:rPr lang="hu-HU" sz="2400" b="1" dirty="0">
                <a:cs typeface="Times New Roman" pitchFamily="18" charset="0"/>
              </a:rPr>
            </a:br>
            <a:r>
              <a:rPr lang="hu-HU" sz="2400" dirty="0">
                <a:cs typeface="Times New Roman" pitchFamily="18" charset="0"/>
              </a:rPr>
              <a:t>(az államadósság fogalma, számítása, adósságcsökkentés, az államadósság keletkezését és növekedését korlátozó szabályok</a:t>
            </a:r>
            <a:r>
              <a:rPr lang="hu-HU" sz="2400" dirty="0" smtClean="0">
                <a:cs typeface="Times New Roman" pitchFamily="18" charset="0"/>
              </a:rPr>
              <a:t>),</a:t>
            </a:r>
            <a:endParaRPr lang="hu-HU" sz="2400" dirty="0">
              <a:cs typeface="Times New Roman" pitchFamily="18" charset="0"/>
            </a:endParaRPr>
          </a:p>
          <a:p>
            <a:pPr>
              <a:lnSpc>
                <a:spcPts val="32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400" b="1" dirty="0">
                <a:cs typeface="Times New Roman" pitchFamily="18" charset="0"/>
              </a:rPr>
              <a:t>Államadósság Kezelő Központ </a:t>
            </a:r>
            <a:br>
              <a:rPr lang="hu-HU" sz="2400" b="1" dirty="0">
                <a:cs typeface="Times New Roman" pitchFamily="18" charset="0"/>
              </a:rPr>
            </a:br>
            <a:r>
              <a:rPr lang="hu-HU" sz="2400" dirty="0">
                <a:cs typeface="Times New Roman" pitchFamily="18" charset="0"/>
              </a:rPr>
              <a:t>(az Államadósság Kezelő Központ jogállása, feladatai),</a:t>
            </a:r>
          </a:p>
          <a:p>
            <a:pPr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400" b="1" dirty="0">
                <a:cs typeface="Times New Roman" pitchFamily="18" charset="0"/>
              </a:rPr>
              <a:t>Költségvetési Tanács </a:t>
            </a:r>
            <a:br>
              <a:rPr lang="hu-HU" sz="2400" b="1" dirty="0">
                <a:cs typeface="Times New Roman" pitchFamily="18" charset="0"/>
              </a:rPr>
            </a:br>
            <a:r>
              <a:rPr lang="hu-HU" sz="2400" dirty="0">
                <a:cs typeface="Times New Roman" pitchFamily="18" charset="0"/>
              </a:rPr>
              <a:t>(tagjai, feladata, hatásköre, működésének szabályai, szerepe az államadósság mértékének vizsgálatában),</a:t>
            </a:r>
          </a:p>
          <a:p>
            <a:pPr>
              <a:lnSpc>
                <a:spcPts val="3200"/>
              </a:lnSpc>
              <a:spcAft>
                <a:spcPts val="1200"/>
              </a:spcAft>
              <a:buClr>
                <a:schemeClr val="tx1"/>
              </a:buClr>
              <a:defRPr/>
            </a:pPr>
            <a:r>
              <a:rPr lang="hu-HU" sz="2400" b="1" dirty="0">
                <a:cs typeface="Times New Roman" pitchFamily="18" charset="0"/>
              </a:rPr>
              <a:t>a közteherviselés alapvető szabályai</a:t>
            </a:r>
            <a:r>
              <a:rPr lang="hu-HU" sz="2400" dirty="0">
                <a:cs typeface="Times New Roman" pitchFamily="18" charset="0"/>
              </a:rPr>
              <a:t>,</a:t>
            </a:r>
          </a:p>
          <a:p>
            <a:pPr>
              <a:lnSpc>
                <a:spcPts val="3200"/>
              </a:lnSpc>
              <a:spcAft>
                <a:spcPts val="1200"/>
              </a:spcAft>
              <a:buClr>
                <a:schemeClr val="tx1"/>
              </a:buClr>
              <a:defRPr/>
            </a:pPr>
            <a:r>
              <a:rPr lang="hu-HU" sz="2400" b="1" dirty="0">
                <a:cs typeface="Times New Roman" pitchFamily="18" charset="0"/>
              </a:rPr>
              <a:t>a nyugdíjrendszer alapvető szabályai.</a:t>
            </a: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7911" y="112888"/>
            <a:ext cx="67507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gazdasági stabilitása </a:t>
            </a:r>
          </a:p>
          <a:p>
            <a:pPr algn="ctr">
              <a:defRPr/>
            </a:pPr>
            <a:r>
              <a:rPr lang="hu-H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Stabilitási törvény</a:t>
            </a: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85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2400" y="1"/>
            <a:ext cx="6389511" cy="1320800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Költségvetési Tanács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645" y="1399822"/>
            <a:ext cx="8681155" cy="4978400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400" dirty="0">
                <a:solidFill>
                  <a:srgbClr val="000000"/>
                </a:solidFill>
              </a:rPr>
              <a:t>Az Országgyűlés törvényhozó tevékenységét a központi költségvetésről szóló törvény megalapozottságának vizsgálatával támogató szerv.</a:t>
            </a:r>
          </a:p>
          <a:p>
            <a:pPr lvl="0" fontAlgn="base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b="1" dirty="0">
                <a:solidFill>
                  <a:srgbClr val="000000"/>
                </a:solidFill>
              </a:rPr>
              <a:t>Feladata:</a:t>
            </a:r>
            <a:r>
              <a:rPr lang="hu-HU" altLang="hu-HU" sz="2400" dirty="0">
                <a:solidFill>
                  <a:srgbClr val="000000"/>
                </a:solidFill>
              </a:rPr>
              <a:t> a központi költségvetésről szóló törvény előkészítésében és az államadósság mértékére vonatkozó előírások betartásának ellenőrzésében való részvétel.</a:t>
            </a:r>
          </a:p>
          <a:p>
            <a:pPr lvl="0" fontAlgn="base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dirty="0">
                <a:solidFill>
                  <a:srgbClr val="000000"/>
                </a:solidFill>
              </a:rPr>
              <a:t>A központi költségvetésről szóló törvényjavaslat </a:t>
            </a:r>
            <a:r>
              <a:rPr lang="hu-HU" altLang="hu-HU" sz="2400" b="1" dirty="0">
                <a:solidFill>
                  <a:srgbClr val="000000"/>
                </a:solidFill>
              </a:rPr>
              <a:t>zárószavazására csak akkor kerülhet sor, ha</a:t>
            </a:r>
            <a:r>
              <a:rPr lang="hu-HU" altLang="hu-HU" sz="2400" dirty="0">
                <a:solidFill>
                  <a:srgbClr val="000000"/>
                </a:solidFill>
              </a:rPr>
              <a:t> a Költségvetési Tanács előzetes </a:t>
            </a:r>
            <a:r>
              <a:rPr lang="hu-HU" altLang="hu-HU" sz="2400" b="1" dirty="0">
                <a:solidFill>
                  <a:srgbClr val="000000"/>
                </a:solidFill>
              </a:rPr>
              <a:t>hozzájárulását</a:t>
            </a:r>
            <a:r>
              <a:rPr lang="hu-HU" altLang="hu-HU" sz="2400" dirty="0">
                <a:solidFill>
                  <a:srgbClr val="000000"/>
                </a:solidFill>
              </a:rPr>
              <a:t> a központi költségvetésről szóló törvényjavaslat elfogadásához </a:t>
            </a:r>
            <a:r>
              <a:rPr lang="hu-HU" altLang="hu-HU" sz="2400" b="1" dirty="0">
                <a:solidFill>
                  <a:srgbClr val="000000"/>
                </a:solidFill>
              </a:rPr>
              <a:t>megadta</a:t>
            </a:r>
            <a:r>
              <a:rPr lang="hu-HU" altLang="hu-HU" sz="2400" dirty="0">
                <a:solidFill>
                  <a:srgbClr val="000000"/>
                </a:solidFill>
              </a:rPr>
              <a:t>.</a:t>
            </a:r>
          </a:p>
          <a:p>
            <a:pPr lvl="0" fontAlgn="base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b="1" dirty="0">
                <a:solidFill>
                  <a:srgbClr val="000000"/>
                </a:solidFill>
              </a:rPr>
              <a:t>Tagjai: </a:t>
            </a:r>
            <a:r>
              <a:rPr lang="hu-HU" altLang="hu-HU" sz="2400" dirty="0">
                <a:solidFill>
                  <a:srgbClr val="000000"/>
                </a:solidFill>
              </a:rPr>
              <a:t>a Költségvetési Tanács elnöke, akit a köztársasági elnök </a:t>
            </a:r>
            <a:r>
              <a:rPr lang="hu-HU" altLang="hu-HU" sz="2400" dirty="0" smtClean="0">
                <a:solidFill>
                  <a:srgbClr val="000000"/>
                </a:solidFill>
              </a:rPr>
              <a:t>6 évre </a:t>
            </a:r>
            <a:r>
              <a:rPr lang="hu-HU" altLang="hu-HU" sz="2400" dirty="0">
                <a:solidFill>
                  <a:srgbClr val="000000"/>
                </a:solidFill>
              </a:rPr>
              <a:t>nevez ki, az MNB elnöke és az ÁSZ elnöke.</a:t>
            </a:r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65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 txBox="1">
            <a:spLocks noGrp="1"/>
          </p:cNvSpPr>
          <p:nvPr>
            <p:ph type="ctrTitle"/>
          </p:nvPr>
        </p:nvSpPr>
        <p:spPr bwMode="auto">
          <a:xfrm>
            <a:off x="922159" y="169333"/>
            <a:ext cx="7416800" cy="117404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/>
          <a:p>
            <a:r>
              <a:rPr lang="hu-H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Kormány, a fejezeti irányítók és az Államkincstár feladatai a költségvetés </a:t>
            </a:r>
            <a:r>
              <a:rPr lang="hu-H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végrehajtásában I.</a:t>
            </a:r>
            <a:endParaRPr lang="hu-HU" sz="3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99"/>
          <p:cNvSpPr txBox="1"/>
          <p:nvPr/>
        </p:nvSpPr>
        <p:spPr>
          <a:xfrm>
            <a:off x="297743" y="2256071"/>
            <a:ext cx="8665633" cy="336758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defTabSz="801691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kern="0" dirty="0">
                <a:solidFill>
                  <a:srgbClr val="151616"/>
                </a:solidFill>
                <a:latin typeface="Times New Roman" panose="02020603050405020304" pitchFamily="18" charset="0"/>
                <a:ea typeface="ＭＳ Ｐゴシック" pitchFamily="16"/>
                <a:cs typeface="Arial"/>
              </a:rPr>
              <a:t>számára az Országgyűlés a központi költségvetésről szóló törvénnyel jelöli ki a költségvetési gazdálkodás határait,</a:t>
            </a:r>
          </a:p>
          <a:p>
            <a:pPr marL="342900" indent="-342900" defTabSz="801691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kern="0" dirty="0">
                <a:solidFill>
                  <a:srgbClr val="151616"/>
                </a:solidFill>
                <a:latin typeface="Times New Roman" panose="02020603050405020304" pitchFamily="18" charset="0"/>
                <a:ea typeface="ＭＳ Ｐゴシック" pitchFamily="16"/>
                <a:cs typeface="Arial"/>
              </a:rPr>
              <a:t>rendelkezik a rendkívül kormányzati intézkedésekre szolgáló tartalékkal, </a:t>
            </a:r>
            <a:endParaRPr lang="hu-HU" sz="2400" kern="0" dirty="0" smtClean="0">
              <a:solidFill>
                <a:srgbClr val="151616"/>
              </a:solidFill>
              <a:latin typeface="Times New Roman" panose="02020603050405020304" pitchFamily="18" charset="0"/>
              <a:ea typeface="ＭＳ Ｐゴシック" pitchFamily="16"/>
              <a:cs typeface="Arial"/>
            </a:endParaRP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előirányzatokat zárolhat, csökkenthet, törölhet,</a:t>
            </a: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fejezetek között </a:t>
            </a: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előirányzatokat </a:t>
            </a: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átcsoportosíthat,</a:t>
            </a: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elemi csapás esetén az </a:t>
            </a:r>
            <a:r>
              <a:rPr lang="hu-HU" altLang="hu-HU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Áht.-tól</a:t>
            </a: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eltérhet.</a:t>
            </a:r>
            <a:endParaRPr lang="en-US" altLang="hu-HU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42900" indent="-342900" defTabSz="801691">
              <a:spcBef>
                <a:spcPts val="500"/>
              </a:spcBef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400" b="1" kern="0" dirty="0">
              <a:solidFill>
                <a:srgbClr val="151616"/>
              </a:solidFill>
              <a:latin typeface="Times New Roman" panose="02020603050405020304" pitchFamily="18" charset="0"/>
              <a:ea typeface="ＭＳ Ｐゴシック" pitchFamily="16"/>
              <a:cs typeface="Arial"/>
            </a:endParaRPr>
          </a:p>
        </p:txBody>
      </p:sp>
      <p:sp>
        <p:nvSpPr>
          <p:cNvPr id="29705" name="TextBox 100"/>
          <p:cNvSpPr txBox="1">
            <a:spLocks noChangeArrowheads="1"/>
          </p:cNvSpPr>
          <p:nvPr/>
        </p:nvSpPr>
        <p:spPr bwMode="auto">
          <a:xfrm>
            <a:off x="297743" y="1584970"/>
            <a:ext cx="33520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400" b="1" dirty="0">
                <a:solidFill>
                  <a:srgbClr val="1E1C1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 Kormány</a:t>
            </a:r>
            <a:endParaRPr lang="en-US" altLang="hu-HU" sz="2400" b="1" dirty="0">
              <a:solidFill>
                <a:srgbClr val="1E1C11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49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76564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 noGrp="1"/>
          </p:cNvSpPr>
          <p:nvPr>
            <p:ph type="ctrTitle"/>
          </p:nvPr>
        </p:nvSpPr>
        <p:spPr bwMode="auto">
          <a:xfrm>
            <a:off x="787049" y="333939"/>
            <a:ext cx="8177213" cy="10398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alt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</a:t>
            </a:r>
            <a:r>
              <a:rPr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modern </a:t>
            </a:r>
            <a:r>
              <a:rPr altLang="hu-HU" sz="32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pénzgazdálkodás</a:t>
            </a:r>
            <a:r>
              <a:rPr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br>
              <a:rPr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altLang="hu-HU" sz="32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történelmi</a:t>
            </a:r>
            <a:r>
              <a:rPr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2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előzményei</a:t>
            </a:r>
            <a:r>
              <a:rPr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hu-HU" alt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alt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alt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</a:t>
            </a:r>
            <a:r>
              <a:rPr altLang="hu-HU" sz="32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pénz</a:t>
            </a:r>
            <a:r>
              <a:rPr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2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funkciói</a:t>
            </a:r>
            <a:endParaRPr altLang="hu-HU" sz="32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Line 1027"/>
          <p:cNvSpPr>
            <a:spLocks/>
          </p:cNvSpPr>
          <p:nvPr/>
        </p:nvSpPr>
        <p:spPr bwMode="auto">
          <a:xfrm>
            <a:off x="1619250" y="2057985"/>
            <a:ext cx="0" cy="541337"/>
          </a:xfrm>
          <a:custGeom>
            <a:avLst/>
            <a:gdLst>
              <a:gd name="T0" fmla="*/ 0 h 541333"/>
              <a:gd name="T1" fmla="*/ 270675 h 541333"/>
              <a:gd name="T2" fmla="*/ 541349 h 541333"/>
              <a:gd name="T3" fmla="*/ 270675 h 541333"/>
              <a:gd name="T4" fmla="*/ 0 h 541333"/>
              <a:gd name="T5" fmla="*/ 541349 h 541333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541333"/>
              <a:gd name="T13" fmla="*/ 541333 h 541333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541333">
                <a:moveTo>
                  <a:pt x="0" y="0"/>
                </a:moveTo>
                <a:lnTo>
                  <a:pt x="1" y="541333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Line 1028"/>
          <p:cNvSpPr>
            <a:spLocks/>
          </p:cNvSpPr>
          <p:nvPr/>
        </p:nvSpPr>
        <p:spPr bwMode="auto">
          <a:xfrm flipH="1">
            <a:off x="4404559" y="2057985"/>
            <a:ext cx="45719" cy="534405"/>
          </a:xfrm>
          <a:custGeom>
            <a:avLst/>
            <a:gdLst>
              <a:gd name="T0" fmla="*/ 0 h 539752"/>
              <a:gd name="T1" fmla="*/ 269872 h 539752"/>
              <a:gd name="T2" fmla="*/ 539744 h 539752"/>
              <a:gd name="T3" fmla="*/ 269872 h 539752"/>
              <a:gd name="T4" fmla="*/ 0 h 539752"/>
              <a:gd name="T5" fmla="*/ 539744 h 539752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539752"/>
              <a:gd name="T13" fmla="*/ 539752 h 539752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539752">
                <a:moveTo>
                  <a:pt x="0" y="0"/>
                </a:moveTo>
                <a:lnTo>
                  <a:pt x="1" y="539752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Rectangle 1030"/>
          <p:cNvSpPr>
            <a:spLocks noChangeArrowheads="1"/>
          </p:cNvSpPr>
          <p:nvPr/>
        </p:nvSpPr>
        <p:spPr bwMode="auto">
          <a:xfrm>
            <a:off x="611188" y="2599324"/>
            <a:ext cx="2016125" cy="1008060"/>
          </a:xfrm>
          <a:prstGeom prst="rect">
            <a:avLst/>
          </a:prstGeom>
          <a:solidFill>
            <a:srgbClr val="F2F2F2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rgbClr val="000000"/>
                </a:solidFill>
                <a:latin typeface="Palatino Linotype" pitchFamily="18" charset="0"/>
              </a:defRPr>
            </a:lvl1pPr>
            <a:lvl2pPr marL="742950" indent="-285750">
              <a:buSzPct val="100000"/>
              <a:buFont typeface="Arial" charset="0"/>
              <a:buChar char="˃"/>
              <a:defRPr>
                <a:solidFill>
                  <a:srgbClr val="000000"/>
                </a:solidFill>
                <a:latin typeface="Palatino Linotype" pitchFamily="18" charset="0"/>
              </a:defRPr>
            </a:lvl2pPr>
            <a:lvl3pPr marL="1143000" indent="-228600">
              <a:buSzPct val="100000"/>
              <a:buFont typeface="Calibri" pitchFamily="34" charset="0"/>
              <a:buChar char="+"/>
              <a:defRPr>
                <a:solidFill>
                  <a:srgbClr val="000000"/>
                </a:solidFill>
                <a:latin typeface="Palatino Linotype" pitchFamily="18" charset="0"/>
              </a:defRPr>
            </a:lvl3pPr>
            <a:lvl4pPr marL="1600200" indent="-228600">
              <a:buSzPct val="100000"/>
              <a:buFont typeface="Arial" charset="0"/>
              <a:buChar char="–"/>
              <a:defRPr>
                <a:solidFill>
                  <a:srgbClr val="000000"/>
                </a:solidFill>
                <a:latin typeface="Palatino Linotype" pitchFamily="18" charset="0"/>
              </a:defRPr>
            </a:lvl4pPr>
            <a:lvl5pPr marL="2057400" indent="-228600"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5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Árupénz</a:t>
            </a:r>
          </a:p>
        </p:txBody>
      </p:sp>
      <p:sp>
        <p:nvSpPr>
          <p:cNvPr id="10246" name="Rectangle 1031"/>
          <p:cNvSpPr>
            <a:spLocks noChangeArrowheads="1"/>
          </p:cNvSpPr>
          <p:nvPr/>
        </p:nvSpPr>
        <p:spPr bwMode="auto">
          <a:xfrm>
            <a:off x="2979738" y="2599322"/>
            <a:ext cx="2816225" cy="1008062"/>
          </a:xfrm>
          <a:prstGeom prst="rect">
            <a:avLst/>
          </a:prstGeom>
          <a:solidFill>
            <a:srgbClr val="F2F2F2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rgbClr val="000000"/>
                </a:solidFill>
                <a:latin typeface="Palatino Linotype" pitchFamily="18" charset="0"/>
              </a:defRPr>
            </a:lvl1pPr>
            <a:lvl2pPr marL="742950" indent="-285750">
              <a:buSzPct val="100000"/>
              <a:buFont typeface="Arial" charset="0"/>
              <a:buChar char="˃"/>
              <a:defRPr>
                <a:solidFill>
                  <a:srgbClr val="000000"/>
                </a:solidFill>
                <a:latin typeface="Palatino Linotype" pitchFamily="18" charset="0"/>
              </a:defRPr>
            </a:lvl2pPr>
            <a:lvl3pPr marL="1143000" indent="-228600">
              <a:buSzPct val="100000"/>
              <a:buFont typeface="Calibri" pitchFamily="34" charset="0"/>
              <a:buChar char="+"/>
              <a:defRPr>
                <a:solidFill>
                  <a:srgbClr val="000000"/>
                </a:solidFill>
                <a:latin typeface="Palatino Linotype" pitchFamily="18" charset="0"/>
              </a:defRPr>
            </a:lvl3pPr>
            <a:lvl4pPr marL="1600200" indent="-228600">
              <a:buSzPct val="100000"/>
              <a:buFont typeface="Arial" charset="0"/>
              <a:buChar char="–"/>
              <a:defRPr>
                <a:solidFill>
                  <a:srgbClr val="000000"/>
                </a:solidFill>
                <a:latin typeface="Palatino Linotype" pitchFamily="18" charset="0"/>
              </a:defRPr>
            </a:lvl4pPr>
            <a:lvl5pPr marL="2057400" indent="-228600"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5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Arany +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5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pénzhelyettesítők</a:t>
            </a:r>
          </a:p>
        </p:txBody>
      </p:sp>
      <p:sp>
        <p:nvSpPr>
          <p:cNvPr id="10247" name="Rectangle 1032"/>
          <p:cNvSpPr>
            <a:spLocks noChangeArrowheads="1"/>
          </p:cNvSpPr>
          <p:nvPr/>
        </p:nvSpPr>
        <p:spPr bwMode="auto">
          <a:xfrm>
            <a:off x="6192838" y="2599322"/>
            <a:ext cx="2627313" cy="1008062"/>
          </a:xfrm>
          <a:prstGeom prst="rect">
            <a:avLst/>
          </a:prstGeom>
          <a:solidFill>
            <a:srgbClr val="F2F2F2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rgbClr val="000000"/>
                </a:solidFill>
                <a:latin typeface="Palatino Linotype" pitchFamily="18" charset="0"/>
              </a:defRPr>
            </a:lvl1pPr>
            <a:lvl2pPr marL="742950" indent="-285750">
              <a:buSzPct val="100000"/>
              <a:buFont typeface="Arial" charset="0"/>
              <a:buChar char="˃"/>
              <a:defRPr>
                <a:solidFill>
                  <a:srgbClr val="000000"/>
                </a:solidFill>
                <a:latin typeface="Palatino Linotype" pitchFamily="18" charset="0"/>
              </a:defRPr>
            </a:lvl2pPr>
            <a:lvl3pPr marL="1143000" indent="-228600">
              <a:buSzPct val="100000"/>
              <a:buFont typeface="Calibri" pitchFamily="34" charset="0"/>
              <a:buChar char="+"/>
              <a:defRPr>
                <a:solidFill>
                  <a:srgbClr val="000000"/>
                </a:solidFill>
                <a:latin typeface="Palatino Linotype" pitchFamily="18" charset="0"/>
              </a:defRPr>
            </a:lvl3pPr>
            <a:lvl4pPr marL="1600200" indent="-228600">
              <a:buSzPct val="100000"/>
              <a:buFont typeface="Arial" charset="0"/>
              <a:buChar char="–"/>
              <a:defRPr>
                <a:solidFill>
                  <a:srgbClr val="000000"/>
                </a:solidFill>
                <a:latin typeface="Palatino Linotype" pitchFamily="18" charset="0"/>
              </a:defRPr>
            </a:lvl4pPr>
            <a:lvl5pPr marL="2057400" indent="-228600"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charset="0"/>
              <a:buChar char="»"/>
              <a:defRPr>
                <a:solidFill>
                  <a:srgbClr val="000000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5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Modern pénz =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5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hitelpénz</a:t>
            </a:r>
          </a:p>
        </p:txBody>
      </p:sp>
      <p:sp>
        <p:nvSpPr>
          <p:cNvPr id="10248" name="Line 1033"/>
          <p:cNvSpPr>
            <a:spLocks/>
          </p:cNvSpPr>
          <p:nvPr/>
        </p:nvSpPr>
        <p:spPr bwMode="auto">
          <a:xfrm>
            <a:off x="1628441" y="2057985"/>
            <a:ext cx="5878053" cy="115449"/>
          </a:xfrm>
          <a:custGeom>
            <a:avLst/>
            <a:gdLst>
              <a:gd name="T0" fmla="*/ 3563938 w 7127876"/>
              <a:gd name="T1" fmla="*/ 7127872 w 7127876"/>
              <a:gd name="T2" fmla="*/ 3563938 w 7127876"/>
              <a:gd name="T3" fmla="*/ 0 w 7127876"/>
              <a:gd name="T4" fmla="*/ 0 w 7127876"/>
              <a:gd name="T5" fmla="*/ 7127872 w 712787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7127876"/>
              <a:gd name="T13" fmla="*/ 7127876 w 7127876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7127876">
                <a:moveTo>
                  <a:pt x="0" y="0"/>
                </a:moveTo>
                <a:lnTo>
                  <a:pt x="7127876" y="1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611188" y="3713217"/>
            <a:ext cx="7107238" cy="2889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500" b="1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Pénzfunkciók: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500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értékmérés, 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500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forgalmi eszköz, 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500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fizetési eszköz, 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500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felhalmozási (megtakarítási, kincsképző) </a:t>
            </a:r>
            <a:r>
              <a:rPr lang="hu-HU" sz="2500" kern="0" dirty="0" smtClean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eszköz</a:t>
            </a:r>
            <a:endParaRPr lang="hu-HU" sz="2500" kern="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500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Világpénz (egyes kiemelt valutáknál</a:t>
            </a:r>
            <a:r>
              <a:rPr lang="hu-HU" sz="2500" kern="0" dirty="0" smtClean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)</a:t>
            </a:r>
            <a:endParaRPr lang="hu-HU" sz="2500" kern="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400" kern="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0250" name="Line 1028"/>
          <p:cNvSpPr>
            <a:spLocks/>
          </p:cNvSpPr>
          <p:nvPr/>
        </p:nvSpPr>
        <p:spPr bwMode="auto">
          <a:xfrm flipH="1">
            <a:off x="7451583" y="2051051"/>
            <a:ext cx="45719" cy="541339"/>
          </a:xfrm>
          <a:custGeom>
            <a:avLst/>
            <a:gdLst>
              <a:gd name="T0" fmla="*/ 0 h 612776"/>
              <a:gd name="T1" fmla="*/ 306388 h 612776"/>
              <a:gd name="T2" fmla="*/ 612772 h 612776"/>
              <a:gd name="T3" fmla="*/ 306388 h 612776"/>
              <a:gd name="T4" fmla="*/ 0 h 612776"/>
              <a:gd name="T5" fmla="*/ 612772 h 61277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612776"/>
              <a:gd name="T13" fmla="*/ 612776 h 61277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612776">
                <a:moveTo>
                  <a:pt x="0" y="0"/>
                </a:moveTo>
                <a:lnTo>
                  <a:pt x="1" y="612776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224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 txBox="1">
            <a:spLocks noGrp="1"/>
          </p:cNvSpPr>
          <p:nvPr>
            <p:ph type="ctrTitle"/>
          </p:nvPr>
        </p:nvSpPr>
        <p:spPr bwMode="auto">
          <a:xfrm>
            <a:off x="1218759" y="124178"/>
            <a:ext cx="6524978" cy="119609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/>
          <a:p>
            <a:r>
              <a:rPr lang="hu-H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Kormány, a fejezeti irányítók és az Államkincstár feladatai a költségvetés végrehajtásában </a:t>
            </a:r>
            <a:r>
              <a:rPr lang="hu-H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endParaRPr altLang="hu-HU" sz="31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2" name="TextBox 99"/>
          <p:cNvSpPr txBox="1">
            <a:spLocks noChangeArrowheads="1"/>
          </p:cNvSpPr>
          <p:nvPr/>
        </p:nvSpPr>
        <p:spPr bwMode="auto">
          <a:xfrm>
            <a:off x="309298" y="2138323"/>
            <a:ext cx="8343900" cy="2500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801688"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 defTabSz="801688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 defTabSz="801688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 defTabSz="801688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 defTabSz="801688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megállapítja </a:t>
            </a: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az </a:t>
            </a: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elemi költségvetést,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rendeletben szabályozza a fejezeti kezelésű előirányzatok felhasználását</a:t>
            </a: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jogosult előirányzatokat átcsoportosítani,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gazdálkodásról éves beszámolót, az </a:t>
            </a: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előirányzat-maradványról </a:t>
            </a: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elszámolást készít</a:t>
            </a: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  <a:endParaRPr lang="en-US" altLang="hu-HU" sz="2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9706" name="TextBox 100"/>
          <p:cNvSpPr txBox="1">
            <a:spLocks noChangeArrowheads="1"/>
          </p:cNvSpPr>
          <p:nvPr/>
        </p:nvSpPr>
        <p:spPr bwMode="auto">
          <a:xfrm>
            <a:off x="0" y="1582591"/>
            <a:ext cx="5131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1">
            <a:spAutoFit/>
          </a:bodyPr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400" b="1" dirty="0">
                <a:solidFill>
                  <a:srgbClr val="1E1C1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fejezetet irányító szerv vezetője</a:t>
            </a:r>
            <a:endParaRPr lang="en-US" altLang="hu-HU" sz="2400" b="1" dirty="0">
              <a:solidFill>
                <a:srgbClr val="1E1C1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18076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332090" y="12877"/>
            <a:ext cx="6524978" cy="134126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b" anchorCtr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Kormány, a fejezeti irányítók és az Államkincstár feladatai a költségvetés végrehajtásában </a:t>
            </a:r>
            <a:r>
              <a:rPr 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endParaRPr lang="hu-HU" altLang="hu-HU" sz="32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03126" y="1577690"/>
            <a:ext cx="84022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SzTx/>
              <a:buNone/>
            </a:pPr>
            <a:r>
              <a:rPr lang="hu-HU" altLang="hu-HU" sz="2400" b="1" dirty="0">
                <a:latin typeface="Times New Roman" panose="02020603050405020304" pitchFamily="18" charset="0"/>
              </a:rPr>
              <a:t>A kincstár</a:t>
            </a:r>
            <a:endParaRPr lang="en-US" altLang="hu-HU" sz="24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</a:rPr>
              <a:t>Az államháztartásért felelős miniszter irányítása alatt álló központi hivatal.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</a:rPr>
              <a:t>Területi alapon szerveződik.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</a:rPr>
              <a:t>Az államháztartásért felelős miniszter által kinevezett elnök vezeti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Kezeli a költségvetési előirányzatokat, pénzforgalmi finanszírozási műveleteket végez, számlákat vezet.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Közhiteles nyilvántartást (törzskönyv) vezet.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Intézi a központi illetmény-számfejtést és egyéb támogatásokat kezel.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Folyósítja a nyugdíjakat és az ezzel kapcsolatos ellátásokat.</a:t>
            </a:r>
            <a:endParaRPr lang="en-US" altLang="hu-HU" sz="2400" dirty="0">
              <a:latin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9016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798" y="1535289"/>
            <a:ext cx="8613425" cy="2641600"/>
          </a:xfrm>
        </p:spPr>
        <p:txBody>
          <a:bodyPr>
            <a:noAutofit/>
          </a:bodyPr>
          <a:lstStyle/>
          <a:p>
            <a:pPr marL="0" indent="12700">
              <a:lnSpc>
                <a:spcPct val="120000"/>
              </a:lnSpc>
              <a:spcBef>
                <a:spcPct val="25000"/>
              </a:spcBef>
              <a:buNone/>
              <a:defRPr/>
            </a:pPr>
            <a:r>
              <a:rPr lang="hu-HU" sz="2400" i="1" dirty="0"/>
              <a:t>„Az államháztartási kontroll alapvető célja számot adni arról, hogy az államháztartási pénzeszközökkel, vagyonnal szabályszerűen, szabályozottan, gazdaságosan, hatékonyan és eredményesen gazdálkodnak-e.”</a:t>
            </a:r>
          </a:p>
          <a:p>
            <a:pPr>
              <a:lnSpc>
                <a:spcPct val="120000"/>
              </a:lnSpc>
              <a:spcBef>
                <a:spcPct val="25000"/>
              </a:spcBef>
              <a:buNone/>
              <a:defRPr/>
            </a:pPr>
            <a:endParaRPr lang="hu-HU" sz="2400" dirty="0"/>
          </a:p>
          <a:p>
            <a:pPr marL="0" indent="0">
              <a:lnSpc>
                <a:spcPct val="120000"/>
              </a:lnSpc>
              <a:spcBef>
                <a:spcPct val="25000"/>
              </a:spcBef>
              <a:buNone/>
              <a:defRPr/>
            </a:pPr>
            <a:r>
              <a:rPr lang="hu-HU" sz="2400" b="1" dirty="0"/>
              <a:t>Az államháztartási kontroll kiterjed</a:t>
            </a:r>
          </a:p>
          <a:p>
            <a:pPr marL="697230" lvl="1" indent="-342900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hu-HU" dirty="0"/>
              <a:t>a pénzgazdálkodásra és a vagyongazdálkodásra,</a:t>
            </a:r>
          </a:p>
          <a:p>
            <a:pPr marL="697230" lvl="1" indent="-342900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hu-HU" dirty="0"/>
              <a:t>a jogszerűségre, a szabályozottságra, a gazdaságosságra, </a:t>
            </a:r>
            <a:br>
              <a:rPr lang="hu-HU" dirty="0"/>
            </a:br>
            <a:r>
              <a:rPr lang="hu-HU" dirty="0"/>
              <a:t>a hatékonyságra, valamint az eredményességre.</a:t>
            </a: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32090" y="112890"/>
            <a:ext cx="6524978" cy="110578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b" anchorCtr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Fiskális mechanizmusok ellenőrzési rendszere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304798" y="3962400"/>
            <a:ext cx="8534401" cy="3014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240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84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70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fiskális kontroll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célja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ct val="25000"/>
              </a:spcBef>
              <a:buNone/>
              <a:defRPr/>
            </a:pPr>
            <a:r>
              <a:rPr lang="hu-HU" sz="2400" b="1" dirty="0"/>
              <a:t>Az államháztartási kontroll feladata</a:t>
            </a:r>
          </a:p>
          <a:p>
            <a:pPr marL="697230" lvl="1" indent="-342900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hu-HU" dirty="0"/>
              <a:t>a hatékony gazdálkodás segítése,</a:t>
            </a:r>
          </a:p>
          <a:p>
            <a:pPr marL="697230" lvl="1" indent="-342900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hu-HU" dirty="0"/>
              <a:t>a vezetők munkájának segítése, </a:t>
            </a:r>
          </a:p>
          <a:p>
            <a:pPr marL="697230" lvl="1" indent="-342900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hu-HU" dirty="0"/>
              <a:t>a szabálytalanságok, hiányosságok feltárása a közfeladat- ellátás javítása érdekében.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780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9005" y="8290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fiskális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kontroll </a:t>
            </a:r>
            <a:b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rendszere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1895" y="1742407"/>
            <a:ext cx="3954639" cy="4351338"/>
          </a:xfrm>
        </p:spPr>
        <p:txBody>
          <a:bodyPr/>
          <a:lstStyle/>
          <a:p>
            <a:pPr marL="114300" indent="0">
              <a:buNone/>
              <a:defRPr/>
            </a:pPr>
            <a:r>
              <a:rPr lang="hu-HU" sz="2400" b="1" dirty="0"/>
              <a:t>Külső ellenőrzés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Számvevőszéki ellenőrzés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Független könyvvizsgálat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KEHI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Európai Támogatásokat </a:t>
            </a:r>
            <a:r>
              <a:rPr lang="hu-HU" dirty="0" err="1"/>
              <a:t>Auditáló</a:t>
            </a:r>
            <a:r>
              <a:rPr lang="hu-HU" dirty="0"/>
              <a:t> Főigazgatóság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678311" y="2054578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4267200" y="1753696"/>
            <a:ext cx="474133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>
              <a:lnSpc>
                <a:spcPts val="3600"/>
              </a:lnSpc>
              <a:defRPr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Belső kontrollrendszer</a:t>
            </a:r>
          </a:p>
          <a:p>
            <a:pPr lvl="1">
              <a:lnSpc>
                <a:spcPts val="36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FEUVE</a:t>
            </a:r>
          </a:p>
          <a:p>
            <a:pPr lvl="1">
              <a:lnSpc>
                <a:spcPts val="36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Belső ellenőrzés</a:t>
            </a:r>
          </a:p>
          <a:p>
            <a:pPr lvl="2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Szervezeten belüli</a:t>
            </a:r>
          </a:p>
          <a:p>
            <a:pPr lvl="2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Irányító szerv által ellátott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54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0" y="2194593"/>
            <a:ext cx="9144000" cy="241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3. fejezet</a:t>
            </a:r>
          </a:p>
          <a:p>
            <a:pPr marL="0" indent="0" algn="ctr"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Monetáris </a:t>
            </a:r>
            <a:r>
              <a:rPr lang="hu-HU"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kormányzás </a:t>
            </a:r>
            <a:endParaRPr lang="hu-HU" sz="4000" b="1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6267" y="0"/>
            <a:ext cx="6344356" cy="1309511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3. Fejezet oktatási célkitűzései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272" y="1441803"/>
            <a:ext cx="8458906" cy="4789664"/>
          </a:xfrm>
        </p:spPr>
        <p:txBody>
          <a:bodyPr>
            <a:noAutofit/>
          </a:bodyPr>
          <a:lstStyle/>
          <a:p>
            <a:r>
              <a:rPr lang="hu-HU" sz="2400" dirty="0" smtClean="0"/>
              <a:t>A jelölt kapjon átfogó képet a banki-pénzügyi rendszer alaprendeltetéséről, intézményeiről, és aktuális szabályozásáról.</a:t>
            </a:r>
          </a:p>
          <a:p>
            <a:r>
              <a:rPr lang="hu-HU" sz="2400" dirty="0" smtClean="0"/>
              <a:t>Ismerje meg a Magyar Nemzeti Bank monetáris eszköztárát.</a:t>
            </a:r>
          </a:p>
          <a:p>
            <a:r>
              <a:rPr lang="hu-HU" sz="2400" dirty="0" smtClean="0"/>
              <a:t>Ismerje meg a Magyar Nemzeti Bank mikro- és </a:t>
            </a:r>
            <a:r>
              <a:rPr lang="hu-HU" sz="2400" dirty="0" err="1" smtClean="0"/>
              <a:t>makroprudenciális</a:t>
            </a:r>
            <a:r>
              <a:rPr lang="hu-HU" sz="2400" dirty="0" smtClean="0"/>
              <a:t> szabályozási rendszerét.</a:t>
            </a:r>
          </a:p>
          <a:p>
            <a:r>
              <a:rPr lang="hu-HU" sz="2400" dirty="0" smtClean="0"/>
              <a:t>A pénzügyi fogyasztóvédelem alapfogalmaival legyen tisztában, legyen képes értelmezni a fogyasztóvédelmi jogot,</a:t>
            </a:r>
            <a:r>
              <a:rPr lang="hu-HU" sz="2400" dirty="0"/>
              <a:t> </a:t>
            </a:r>
            <a:r>
              <a:rPr lang="hu-HU" sz="2400" dirty="0" smtClean="0"/>
              <a:t>továbbá a </a:t>
            </a:r>
            <a:r>
              <a:rPr lang="hu-HU" sz="2400" dirty="0" err="1" smtClean="0"/>
              <a:t>nemetközi</a:t>
            </a:r>
            <a:r>
              <a:rPr lang="hu-HU" sz="2400" dirty="0" smtClean="0"/>
              <a:t> szervezetek fogyasztóvédelmi ajánlásait.</a:t>
            </a:r>
          </a:p>
          <a:p>
            <a:r>
              <a:rPr lang="hu-HU" sz="2400" dirty="0" smtClean="0"/>
              <a:t>Ismerje meg az ügyfélvédelmet szolgáló pénzalapok jogi szabályozását, működési mechanizmusait.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88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"/>
          <p:cNvSpPr>
            <a:spLocks/>
          </p:cNvSpPr>
          <p:nvPr/>
        </p:nvSpPr>
        <p:spPr bwMode="auto">
          <a:xfrm>
            <a:off x="5431455" y="1966032"/>
            <a:ext cx="888384" cy="45719"/>
          </a:xfrm>
          <a:custGeom>
            <a:avLst/>
            <a:gdLst>
              <a:gd name="T0" fmla="*/ 647697 w 1295403"/>
              <a:gd name="T1" fmla="*/ 1295391 w 1295403"/>
              <a:gd name="T2" fmla="*/ 647697 w 1295403"/>
              <a:gd name="T3" fmla="*/ 0 w 1295403"/>
              <a:gd name="T4" fmla="*/ 0 w 1295403"/>
              <a:gd name="T5" fmla="*/ 1295391 w 1295403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295403"/>
              <a:gd name="T13" fmla="*/ 1295403 w 1295403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295403">
                <a:moveTo>
                  <a:pt x="0" y="0"/>
                </a:moveTo>
                <a:lnTo>
                  <a:pt x="1295403" y="1"/>
                </a:lnTo>
              </a:path>
            </a:pathLst>
          </a:custGeom>
          <a:noFill/>
          <a:ln w="38103">
            <a:solidFill>
              <a:srgbClr val="FFFF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" name="Line 8"/>
          <p:cNvSpPr>
            <a:spLocks/>
          </p:cNvSpPr>
          <p:nvPr/>
        </p:nvSpPr>
        <p:spPr bwMode="auto">
          <a:xfrm flipH="1">
            <a:off x="5362575" y="1750133"/>
            <a:ext cx="971550" cy="0"/>
          </a:xfrm>
          <a:custGeom>
            <a:avLst/>
            <a:gdLst>
              <a:gd name="T0" fmla="*/ 647697 w 1295403"/>
              <a:gd name="T1" fmla="*/ 1295391 w 1295403"/>
              <a:gd name="T2" fmla="*/ 647697 w 1295403"/>
              <a:gd name="T3" fmla="*/ 0 w 1295403"/>
              <a:gd name="T4" fmla="*/ 0 w 1295403"/>
              <a:gd name="T5" fmla="*/ 1295391 w 1295403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295403"/>
              <a:gd name="T13" fmla="*/ 1295403 w 1295403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295403">
                <a:moveTo>
                  <a:pt x="0" y="0"/>
                </a:moveTo>
                <a:lnTo>
                  <a:pt x="1295403" y="1"/>
                </a:lnTo>
              </a:path>
            </a:pathLst>
          </a:custGeom>
          <a:noFill/>
          <a:ln w="38103">
            <a:solidFill>
              <a:srgbClr val="FF33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4" name="Line 6"/>
          <p:cNvSpPr>
            <a:spLocks/>
          </p:cNvSpPr>
          <p:nvPr/>
        </p:nvSpPr>
        <p:spPr bwMode="auto">
          <a:xfrm flipH="1">
            <a:off x="2540354" y="1750133"/>
            <a:ext cx="945356" cy="0"/>
          </a:xfrm>
          <a:custGeom>
            <a:avLst/>
            <a:gdLst>
              <a:gd name="T0" fmla="*/ 630244 w 1260472"/>
              <a:gd name="T1" fmla="*/ 1260484 w 1260472"/>
              <a:gd name="T2" fmla="*/ 630244 w 1260472"/>
              <a:gd name="T3" fmla="*/ 0 w 1260472"/>
              <a:gd name="T4" fmla="*/ 0 w 1260472"/>
              <a:gd name="T5" fmla="*/ 1260484 w 1260472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260472"/>
              <a:gd name="T13" fmla="*/ 1260472 w 1260472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260472">
                <a:moveTo>
                  <a:pt x="0" y="0"/>
                </a:moveTo>
                <a:lnTo>
                  <a:pt x="1260472" y="1"/>
                </a:lnTo>
              </a:path>
            </a:pathLst>
          </a:custGeom>
          <a:noFill/>
          <a:ln w="38103">
            <a:solidFill>
              <a:srgbClr val="FF33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5" name="Line 7"/>
          <p:cNvSpPr>
            <a:spLocks/>
          </p:cNvSpPr>
          <p:nvPr/>
        </p:nvSpPr>
        <p:spPr bwMode="auto">
          <a:xfrm>
            <a:off x="2517548" y="1966032"/>
            <a:ext cx="815014" cy="45719"/>
          </a:xfrm>
          <a:custGeom>
            <a:avLst/>
            <a:gdLst>
              <a:gd name="T0" fmla="*/ 611988 w 1223960"/>
              <a:gd name="T1" fmla="*/ 1223972 w 1223960"/>
              <a:gd name="T2" fmla="*/ 611988 w 1223960"/>
              <a:gd name="T3" fmla="*/ 0 w 1223960"/>
              <a:gd name="T4" fmla="*/ 0 w 1223960"/>
              <a:gd name="T5" fmla="*/ 1223972 w 122396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223960"/>
              <a:gd name="T13" fmla="*/ 1223960 w 1223960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223960">
                <a:moveTo>
                  <a:pt x="0" y="0"/>
                </a:moveTo>
                <a:lnTo>
                  <a:pt x="1223960" y="1"/>
                </a:lnTo>
              </a:path>
            </a:pathLst>
          </a:custGeom>
          <a:noFill/>
          <a:ln w="38103">
            <a:solidFill>
              <a:srgbClr val="FFFF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51206" name="Rectangle 2"/>
          <p:cNvSpPr>
            <a:spLocks noChangeArrowheads="1"/>
          </p:cNvSpPr>
          <p:nvPr/>
        </p:nvSpPr>
        <p:spPr bwMode="auto">
          <a:xfrm>
            <a:off x="234156" y="1415171"/>
            <a:ext cx="2261395" cy="1008063"/>
          </a:xfrm>
          <a:prstGeom prst="rect">
            <a:avLst/>
          </a:prstGeom>
          <a:solidFill>
            <a:srgbClr val="B791BC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Megtakarítások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végső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felhasználói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332562" y="1448510"/>
            <a:ext cx="2027634" cy="1008063"/>
          </a:xfrm>
          <a:prstGeom prst="rect">
            <a:avLst/>
          </a:prstGeom>
          <a:solidFill>
            <a:srgbClr val="00CC66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Értékpapírpiac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Tőzsde</a:t>
            </a:r>
          </a:p>
        </p:txBody>
      </p:sp>
      <p:sp>
        <p:nvSpPr>
          <p:cNvPr id="51208" name="Rectangle 4"/>
          <p:cNvSpPr>
            <a:spLocks noChangeArrowheads="1"/>
          </p:cNvSpPr>
          <p:nvPr/>
        </p:nvSpPr>
        <p:spPr bwMode="auto">
          <a:xfrm>
            <a:off x="6319839" y="1415171"/>
            <a:ext cx="1921050" cy="1008062"/>
          </a:xfrm>
          <a:prstGeom prst="rect">
            <a:avLst/>
          </a:prstGeom>
          <a:solidFill>
            <a:srgbClr val="CCFF66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Megtakarítók</a:t>
            </a:r>
          </a:p>
        </p:txBody>
      </p:sp>
      <p:sp>
        <p:nvSpPr>
          <p:cNvPr id="51209" name="Rectangle 5"/>
          <p:cNvSpPr>
            <a:spLocks noChangeArrowheads="1"/>
          </p:cNvSpPr>
          <p:nvPr/>
        </p:nvSpPr>
        <p:spPr bwMode="auto">
          <a:xfrm>
            <a:off x="1456267" y="0"/>
            <a:ext cx="6375666" cy="1315157"/>
          </a:xfrm>
          <a:prstGeom prst="rect">
            <a:avLst/>
          </a:prstGeom>
          <a:noFill/>
          <a:ln w="9528">
            <a:noFill/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SzTx/>
              <a:buNone/>
            </a:pPr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A közvetlen tőkeáramlás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620507" y="1315157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solidFill>
                  <a:srgbClr val="FF33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Pénz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495896" y="1315158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solidFill>
                  <a:srgbClr val="FF33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Pénz</a:t>
            </a:r>
          </a:p>
        </p:txBody>
      </p:sp>
      <p:sp>
        <p:nvSpPr>
          <p:cNvPr id="12" name="Text Box 12"/>
          <p:cNvSpPr txBox="1"/>
          <p:nvPr/>
        </p:nvSpPr>
        <p:spPr>
          <a:xfrm>
            <a:off x="2508599" y="2156533"/>
            <a:ext cx="816249" cy="415498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050" b="1" kern="0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Elsődleges 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050" b="1" kern="0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papír</a:t>
            </a:r>
          </a:p>
        </p:txBody>
      </p:sp>
      <p:sp>
        <p:nvSpPr>
          <p:cNvPr id="13" name="Text Box 13"/>
          <p:cNvSpPr txBox="1"/>
          <p:nvPr/>
        </p:nvSpPr>
        <p:spPr>
          <a:xfrm>
            <a:off x="5450809" y="2192869"/>
            <a:ext cx="816249" cy="415498"/>
          </a:xfrm>
          <a:prstGeom prst="rect">
            <a:avLst/>
          </a:prstGeom>
          <a:noFill/>
          <a:ln>
            <a:noFill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050" b="1" kern="0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Elsődleges 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050" b="1" kern="0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rPr>
              <a:t>papír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672925" y="2686760"/>
            <a:ext cx="3519548" cy="504825"/>
          </a:xfrm>
          <a:prstGeom prst="rect">
            <a:avLst/>
          </a:prstGeom>
          <a:solidFill>
            <a:srgbClr val="CC9900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közvetett tőkeáramlás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711180" y="3439233"/>
            <a:ext cx="1674019" cy="647700"/>
          </a:xfrm>
          <a:prstGeom prst="rect">
            <a:avLst/>
          </a:prstGeom>
          <a:solidFill>
            <a:srgbClr val="FF9900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1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Kereskedelmi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1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bankok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711180" y="4088521"/>
            <a:ext cx="1674019" cy="576262"/>
          </a:xfrm>
          <a:prstGeom prst="rect">
            <a:avLst/>
          </a:prstGeom>
          <a:solidFill>
            <a:srgbClr val="B1907B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1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Befektetési bankok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711180" y="4664783"/>
            <a:ext cx="1674019" cy="503238"/>
          </a:xfrm>
          <a:prstGeom prst="rect">
            <a:avLst/>
          </a:prstGeom>
          <a:solidFill>
            <a:srgbClr val="B1907B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1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Lízingtársaságok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711180" y="5168023"/>
            <a:ext cx="1674019" cy="503237"/>
          </a:xfrm>
          <a:prstGeom prst="rect">
            <a:avLst/>
          </a:prstGeom>
          <a:solidFill>
            <a:srgbClr val="B1907B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1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Befektetési alapok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711180" y="5672846"/>
            <a:ext cx="1674019" cy="576262"/>
          </a:xfrm>
          <a:prstGeom prst="rect">
            <a:avLst/>
          </a:prstGeom>
          <a:solidFill>
            <a:srgbClr val="CC9900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1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Biztosítótársaságok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711180" y="6249108"/>
            <a:ext cx="1674019" cy="503238"/>
          </a:xfrm>
          <a:prstGeom prst="rect">
            <a:avLst/>
          </a:prstGeom>
          <a:solidFill>
            <a:srgbClr val="CC9900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14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Nyugdíjalapok</a:t>
            </a:r>
          </a:p>
        </p:txBody>
      </p:sp>
      <p:sp>
        <p:nvSpPr>
          <p:cNvPr id="21" name="Line 21"/>
          <p:cNvSpPr>
            <a:spLocks/>
          </p:cNvSpPr>
          <p:nvPr/>
        </p:nvSpPr>
        <p:spPr bwMode="auto">
          <a:xfrm flipH="1">
            <a:off x="5695950" y="2804233"/>
            <a:ext cx="1620441" cy="2160588"/>
          </a:xfrm>
          <a:custGeom>
            <a:avLst/>
            <a:gdLst>
              <a:gd name="T0" fmla="*/ 1080291 w 2160590"/>
              <a:gd name="T1" fmla="*/ 0 h 2160590"/>
              <a:gd name="T2" fmla="*/ 2160582 w 2160590"/>
              <a:gd name="T3" fmla="*/ 1080291 h 2160590"/>
              <a:gd name="T4" fmla="*/ 1080291 w 2160590"/>
              <a:gd name="T5" fmla="*/ 2160582 h 2160590"/>
              <a:gd name="T6" fmla="*/ 0 w 2160590"/>
              <a:gd name="T7" fmla="*/ 1080291 h 2160590"/>
              <a:gd name="T8" fmla="*/ 0 w 2160590"/>
              <a:gd name="T9" fmla="*/ 0 h 2160590"/>
              <a:gd name="T10" fmla="*/ 2160582 w 2160590"/>
              <a:gd name="T11" fmla="*/ 2160582 h 216059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2160590"/>
              <a:gd name="T19" fmla="*/ 0 h 2160590"/>
              <a:gd name="T20" fmla="*/ 2160590 w 2160590"/>
              <a:gd name="T21" fmla="*/ 2160590 h 21605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590" h="2160590">
                <a:moveTo>
                  <a:pt x="0" y="0"/>
                </a:moveTo>
                <a:lnTo>
                  <a:pt x="2160590" y="2160590"/>
                </a:lnTo>
              </a:path>
            </a:pathLst>
          </a:custGeom>
          <a:noFill/>
          <a:ln w="38103">
            <a:solidFill>
              <a:srgbClr val="FF33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22" name="Line 22"/>
          <p:cNvSpPr>
            <a:spLocks/>
          </p:cNvSpPr>
          <p:nvPr/>
        </p:nvSpPr>
        <p:spPr bwMode="auto">
          <a:xfrm flipV="1">
            <a:off x="5912645" y="3093159"/>
            <a:ext cx="1727597" cy="2303463"/>
          </a:xfrm>
          <a:custGeom>
            <a:avLst/>
            <a:gdLst>
              <a:gd name="T0" fmla="*/ 1151729 w 2303465"/>
              <a:gd name="T1" fmla="*/ 0 h 2303465"/>
              <a:gd name="T2" fmla="*/ 2303457 w 2303465"/>
              <a:gd name="T3" fmla="*/ 1151729 h 2303465"/>
              <a:gd name="T4" fmla="*/ 1151729 w 2303465"/>
              <a:gd name="T5" fmla="*/ 2303457 h 2303465"/>
              <a:gd name="T6" fmla="*/ 0 w 2303465"/>
              <a:gd name="T7" fmla="*/ 1151729 h 2303465"/>
              <a:gd name="T8" fmla="*/ 0 w 2303465"/>
              <a:gd name="T9" fmla="*/ 0 h 2303465"/>
              <a:gd name="T10" fmla="*/ 2303457 w 2303465"/>
              <a:gd name="T11" fmla="*/ 2303457 h 2303465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2303465"/>
              <a:gd name="T19" fmla="*/ 0 h 2303465"/>
              <a:gd name="T20" fmla="*/ 2303465 w 2303465"/>
              <a:gd name="T21" fmla="*/ 2303465 h 2303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3465" h="2303465">
                <a:moveTo>
                  <a:pt x="0" y="0"/>
                </a:moveTo>
                <a:lnTo>
                  <a:pt x="2303465" y="2303465"/>
                </a:lnTo>
              </a:path>
            </a:pathLst>
          </a:custGeom>
          <a:noFill/>
          <a:ln w="38103">
            <a:solidFill>
              <a:srgbClr val="FFFF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480418" y="3439233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solidFill>
                  <a:srgbClr val="FF33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Pénz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721490" y="4350458"/>
            <a:ext cx="12362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Közvetett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papír</a:t>
            </a:r>
          </a:p>
        </p:txBody>
      </p:sp>
      <p:sp>
        <p:nvSpPr>
          <p:cNvPr id="25" name="Line 25"/>
          <p:cNvSpPr>
            <a:spLocks/>
          </p:cNvSpPr>
          <p:nvPr/>
        </p:nvSpPr>
        <p:spPr bwMode="auto">
          <a:xfrm flipH="1" flipV="1">
            <a:off x="1820466" y="2864560"/>
            <a:ext cx="1566863" cy="2087563"/>
          </a:xfrm>
          <a:custGeom>
            <a:avLst/>
            <a:gdLst>
              <a:gd name="T0" fmla="*/ 1044582 w 2089147"/>
              <a:gd name="T1" fmla="*/ 0 h 2087566"/>
              <a:gd name="T2" fmla="*/ 2089159 w 2089147"/>
              <a:gd name="T3" fmla="*/ 1043779 h 2087566"/>
              <a:gd name="T4" fmla="*/ 1044582 w 2089147"/>
              <a:gd name="T5" fmla="*/ 2087554 h 2087566"/>
              <a:gd name="T6" fmla="*/ 0 w 2089147"/>
              <a:gd name="T7" fmla="*/ 1043779 h 2087566"/>
              <a:gd name="T8" fmla="*/ 0 w 2089147"/>
              <a:gd name="T9" fmla="*/ 0 h 2087566"/>
              <a:gd name="T10" fmla="*/ 2089159 w 2089147"/>
              <a:gd name="T11" fmla="*/ 2087554 h 2087566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2089147"/>
              <a:gd name="T19" fmla="*/ 0 h 2087566"/>
              <a:gd name="T20" fmla="*/ 2089147 w 2089147"/>
              <a:gd name="T21" fmla="*/ 2087566 h 20875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9147" h="2087566">
                <a:moveTo>
                  <a:pt x="0" y="0"/>
                </a:moveTo>
                <a:lnTo>
                  <a:pt x="2089147" y="2087566"/>
                </a:lnTo>
              </a:path>
            </a:pathLst>
          </a:custGeom>
          <a:noFill/>
          <a:ln w="38103">
            <a:solidFill>
              <a:srgbClr val="FF33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26" name="Line 26"/>
          <p:cNvSpPr>
            <a:spLocks/>
          </p:cNvSpPr>
          <p:nvPr/>
        </p:nvSpPr>
        <p:spPr bwMode="auto">
          <a:xfrm>
            <a:off x="1658542" y="3223335"/>
            <a:ext cx="1674019" cy="2232025"/>
          </a:xfrm>
          <a:custGeom>
            <a:avLst/>
            <a:gdLst>
              <a:gd name="T0" fmla="*/ 1116019 w 2232022"/>
              <a:gd name="T1" fmla="*/ 0 h 2232022"/>
              <a:gd name="T2" fmla="*/ 2232034 w 2232022"/>
              <a:gd name="T3" fmla="*/ 1116019 h 2232022"/>
              <a:gd name="T4" fmla="*/ 1116019 w 2232022"/>
              <a:gd name="T5" fmla="*/ 2232034 h 2232022"/>
              <a:gd name="T6" fmla="*/ 0 w 2232022"/>
              <a:gd name="T7" fmla="*/ 1116019 h 2232022"/>
              <a:gd name="T8" fmla="*/ 0 w 2232022"/>
              <a:gd name="T9" fmla="*/ 0 h 2232022"/>
              <a:gd name="T10" fmla="*/ 2232034 w 2232022"/>
              <a:gd name="T11" fmla="*/ 2232034 h 2232022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2232022"/>
              <a:gd name="T19" fmla="*/ 0 h 2232022"/>
              <a:gd name="T20" fmla="*/ 2232022 w 2232022"/>
              <a:gd name="T21" fmla="*/ 2232022 h 22320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32022" h="2232022">
                <a:moveTo>
                  <a:pt x="0" y="0"/>
                </a:moveTo>
                <a:lnTo>
                  <a:pt x="2232022" y="2232022"/>
                </a:lnTo>
              </a:path>
            </a:pathLst>
          </a:custGeom>
          <a:noFill/>
          <a:ln w="38103">
            <a:solidFill>
              <a:srgbClr val="FFFF00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672924" y="3439233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solidFill>
                  <a:srgbClr val="FF33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Pénz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255508" y="4377446"/>
            <a:ext cx="13227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Elsődleges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hu-HU" altLang="hu-H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papír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52862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 animBg="1"/>
      <p:bldP spid="26" grpId="0" animBg="1"/>
      <p:bldP spid="27" grpId="0"/>
      <p:bldP spid="2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 txBox="1">
            <a:spLocks noGrp="1"/>
          </p:cNvSpPr>
          <p:nvPr>
            <p:ph type="ctrTitle"/>
          </p:nvPr>
        </p:nvSpPr>
        <p:spPr bwMode="auto">
          <a:xfrm>
            <a:off x="1147763" y="3175"/>
            <a:ext cx="6853238" cy="1325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ctr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pénzügyi piac intézményei</a:t>
            </a:r>
          </a:p>
        </p:txBody>
      </p:sp>
      <p:pic>
        <p:nvPicPr>
          <p:cNvPr id="5" name="Kép 4" descr="C:\Users\SzorenyiD\AppData\Local\Microsoft\Windows\Temporary Internet Files\Content.Outlook\JUVCV3DW\pénzügyi_piac_intézménye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7910"/>
            <a:ext cx="9143999" cy="55767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58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4557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 txBox="1">
            <a:spLocks noGrp="1"/>
          </p:cNvSpPr>
          <p:nvPr>
            <p:ph type="ctrTitle"/>
          </p:nvPr>
        </p:nvSpPr>
        <p:spPr bwMode="auto">
          <a:xfrm>
            <a:off x="1524000" y="0"/>
            <a:ext cx="6321777" cy="136595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ctr" anchorCtr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pénzügyi intézmények</a:t>
            </a:r>
          </a:p>
        </p:txBody>
      </p:sp>
      <p:sp>
        <p:nvSpPr>
          <p:cNvPr id="3" name="Content Placeholder 2"/>
          <p:cNvSpPr txBox="1"/>
          <p:nvPr/>
        </p:nvSpPr>
        <p:spPr>
          <a:xfrm>
            <a:off x="169333" y="1365956"/>
            <a:ext cx="8880686" cy="527658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763"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3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 Hpt. alapján pénzügyi intézmény a hitelintézet és a pénzügyi vállalkozás.</a:t>
            </a:r>
          </a:p>
          <a:p>
            <a:pPr marL="342900" indent="-342900">
              <a:spcBef>
                <a:spcPts val="3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3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4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3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3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indent="-342900">
              <a:spcBef>
                <a:spcPts val="3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300" b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grpSp>
        <p:nvGrpSpPr>
          <p:cNvPr id="53252" name="Gruppe 157"/>
          <p:cNvGrpSpPr>
            <a:grpSpLocks/>
          </p:cNvGrpSpPr>
          <p:nvPr/>
        </p:nvGrpSpPr>
        <p:grpSpPr bwMode="auto">
          <a:xfrm>
            <a:off x="302584" y="2142894"/>
            <a:ext cx="3645772" cy="4359506"/>
            <a:chOff x="429786" y="1335892"/>
            <a:chExt cx="3566151" cy="5117448"/>
          </a:xfrm>
        </p:grpSpPr>
        <p:sp>
          <p:nvSpPr>
            <p:cNvPr id="5" name="Rectangle 5"/>
            <p:cNvSpPr/>
            <p:nvPr/>
          </p:nvSpPr>
          <p:spPr>
            <a:xfrm>
              <a:off x="429786" y="1526427"/>
              <a:ext cx="3562975" cy="4926913"/>
            </a:xfrm>
            <a:prstGeom prst="rect">
              <a:avLst/>
            </a:prstGeom>
            <a:gradFill>
              <a:gsLst>
                <a:gs pos="0">
                  <a:srgbClr val="E6E6E6"/>
                </a:gs>
                <a:gs pos="100000">
                  <a:srgbClr val="FFFFFF"/>
                </a:gs>
              </a:gsLst>
              <a:lin ang="16200000"/>
            </a:gradFill>
            <a:ln w="9528">
              <a:solidFill>
                <a:srgbClr val="A0A2A4"/>
              </a:solidFill>
              <a:prstDash val="solid"/>
              <a:miter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342900" indent="-342900">
                <a:buSzPct val="100000"/>
                <a:buFont typeface="Arial" pitchFamily="34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betétet gyűjt vagy más visszafizetendő pénzeszközt fogad el a nyilvánosságtól</a:t>
              </a:r>
            </a:p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hu-HU" sz="23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Times New Roman" panose="02020603050405020304" pitchFamily="18" charset="0"/>
              </a:endParaRPr>
            </a:p>
            <a:p>
              <a:pPr marL="342900" indent="-342900">
                <a:buSzPct val="100000"/>
                <a:buFont typeface="Arial" pitchFamily="34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hitelt és pénzkölcsönt nyújt</a:t>
              </a:r>
            </a:p>
          </p:txBody>
        </p:sp>
        <p:sp>
          <p:nvSpPr>
            <p:cNvPr id="6" name="Rectangle 39"/>
            <p:cNvSpPr/>
            <p:nvPr/>
          </p:nvSpPr>
          <p:spPr>
            <a:xfrm>
              <a:off x="432962" y="1335892"/>
              <a:ext cx="3562975" cy="730383"/>
            </a:xfrm>
            <a:prstGeom prst="rect">
              <a:avLst/>
            </a:prstGeom>
            <a:solidFill>
              <a:srgbClr val="D9D9D9"/>
            </a:soli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b="1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hitelintézet</a:t>
              </a:r>
              <a:endParaRPr lang="de-DE" sz="23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253" name="Gruppe 157"/>
          <p:cNvGrpSpPr>
            <a:grpSpLocks/>
          </p:cNvGrpSpPr>
          <p:nvPr/>
        </p:nvGrpSpPr>
        <p:grpSpPr bwMode="auto">
          <a:xfrm>
            <a:off x="4292335" y="2142893"/>
            <a:ext cx="4757684" cy="4359505"/>
            <a:chOff x="4283963" y="1335892"/>
            <a:chExt cx="4653473" cy="5117448"/>
          </a:xfrm>
        </p:grpSpPr>
        <p:sp>
          <p:nvSpPr>
            <p:cNvPr id="8" name="Rectangle 9"/>
            <p:cNvSpPr/>
            <p:nvPr/>
          </p:nvSpPr>
          <p:spPr>
            <a:xfrm>
              <a:off x="4283963" y="1969421"/>
              <a:ext cx="4653473" cy="4483919"/>
            </a:xfrm>
            <a:prstGeom prst="rect">
              <a:avLst/>
            </a:prstGeom>
            <a:gradFill>
              <a:gsLst>
                <a:gs pos="0">
                  <a:srgbClr val="E6E6E6"/>
                </a:gs>
                <a:gs pos="100000">
                  <a:srgbClr val="FFFFFF"/>
                </a:gs>
              </a:gsLst>
              <a:lin ang="16200000"/>
            </a:gradFill>
            <a:ln w="9528">
              <a:solidFill>
                <a:srgbClr val="A0A2A4"/>
              </a:solidFill>
              <a:prstDash val="solid"/>
              <a:miter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23813"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egy vagy több pénzügyi szolgáltatást nyújt, illetve fizetési rendszer működtetését végzi a következők kivételével:</a:t>
              </a:r>
            </a:p>
            <a:p>
              <a:pPr marL="366713" lvl="1" indent="-342900">
                <a:buSzPct val="100000"/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betét vagy más visszafizetendő pénzeszköz nyilvánosságtól történő elfogadása</a:t>
              </a:r>
            </a:p>
            <a:p>
              <a:pPr marL="366713" lvl="1" indent="-342900">
                <a:buSzPct val="100000"/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pénzforgalmi szolgáltatás nyújtása</a:t>
              </a:r>
            </a:p>
            <a:p>
              <a:pPr marL="366713" lvl="1" indent="-342900">
                <a:buSzPct val="100000"/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Elektronikus pénz kibocsátása</a:t>
              </a:r>
            </a:p>
            <a:p>
              <a:pPr marL="366713" lvl="1" indent="-342900">
                <a:buSzPct val="100000"/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pénzváltás</a:t>
              </a:r>
            </a:p>
            <a:p>
              <a:pPr marL="23813"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hitelt és pénzkölcsönt nyújt</a:t>
              </a:r>
            </a:p>
          </p:txBody>
        </p:sp>
        <p:sp>
          <p:nvSpPr>
            <p:cNvPr id="9" name="Rectangle 39"/>
            <p:cNvSpPr/>
            <p:nvPr/>
          </p:nvSpPr>
          <p:spPr>
            <a:xfrm>
              <a:off x="4283963" y="1335892"/>
              <a:ext cx="4653473" cy="633529"/>
            </a:xfrm>
            <a:prstGeom prst="rect">
              <a:avLst/>
            </a:prstGeom>
            <a:solidFill>
              <a:srgbClr val="D9D9D9"/>
            </a:soli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300" b="1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Times New Roman" panose="02020603050405020304" pitchFamily="18" charset="0"/>
                </a:rPr>
                <a:t>pénzügyi vállalkozás</a:t>
              </a:r>
              <a:endParaRPr lang="de-DE" sz="23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6671177" y="6502398"/>
            <a:ext cx="2223206" cy="394405"/>
          </a:xfrm>
        </p:spPr>
        <p:txBody>
          <a:bodyPr/>
          <a:lstStyle/>
          <a:p>
            <a:fld id="{DA0562B0-F6D4-432C-89C7-AD4E8E1A050C}" type="slidenum">
              <a:rPr lang="hu-HU" smtClean="0"/>
              <a:t>59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84828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 noGrp="1"/>
          </p:cNvSpPr>
          <p:nvPr>
            <p:ph type="ctrTitle"/>
          </p:nvPr>
        </p:nvSpPr>
        <p:spPr bwMode="auto">
          <a:xfrm>
            <a:off x="0" y="340562"/>
            <a:ext cx="9144000" cy="8112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altLang="hu-HU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Pénzügyi</a:t>
            </a:r>
            <a:r>
              <a:rPr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kultúránk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eredete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altLang="hu-HU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és</a:t>
            </a:r>
            <a:r>
              <a:rPr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főbb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fejlődési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állomásai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67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68314" y="1773238"/>
            <a:ext cx="8558212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</a:pPr>
            <a:r>
              <a:rPr altLang="hu-HU" sz="2400" b="1" dirty="0" err="1" smtClean="0">
                <a:latin typeface="Times New Roman" panose="02020603050405020304" pitchFamily="18" charset="0"/>
              </a:rPr>
              <a:t>Pénzügyi</a:t>
            </a:r>
            <a:r>
              <a:rPr altLang="hu-HU" sz="2400" b="1" dirty="0" smtClean="0">
                <a:latin typeface="Times New Roman" panose="02020603050405020304" pitchFamily="18" charset="0"/>
              </a:rPr>
              <a:t> </a:t>
            </a:r>
            <a:r>
              <a:rPr altLang="hu-HU" sz="2400" b="1" dirty="0" err="1" smtClean="0">
                <a:latin typeface="Times New Roman" panose="02020603050405020304" pitchFamily="18" charset="0"/>
              </a:rPr>
              <a:t>kultúránk</a:t>
            </a:r>
            <a:r>
              <a:rPr altLang="hu-HU" sz="2400" b="1" dirty="0" smtClean="0">
                <a:latin typeface="Times New Roman" panose="02020603050405020304" pitchFamily="18" charset="0"/>
              </a:rPr>
              <a:t> </a:t>
            </a:r>
            <a:r>
              <a:rPr altLang="hu-HU" sz="2400" b="1" dirty="0" err="1" smtClean="0">
                <a:latin typeface="Times New Roman" panose="02020603050405020304" pitchFamily="18" charset="0"/>
              </a:rPr>
              <a:t>előzményei</a:t>
            </a:r>
            <a:r>
              <a:rPr altLang="hu-HU" sz="2400" b="1" dirty="0" smtClean="0">
                <a:latin typeface="Times New Roman" panose="02020603050405020304" pitchFamily="18" charset="0"/>
              </a:rPr>
              <a:t>: </a:t>
            </a:r>
            <a:r>
              <a:rPr altLang="hu-HU" sz="2400" dirty="0" smtClean="0">
                <a:latin typeface="Times New Roman" panose="02020603050405020304" pitchFamily="18" charset="0"/>
              </a:rPr>
              <a:t>a </a:t>
            </a:r>
            <a:r>
              <a:rPr altLang="hu-HU" sz="2400" dirty="0" err="1" smtClean="0">
                <a:latin typeface="Times New Roman" panose="02020603050405020304" pitchFamily="18" charset="0"/>
              </a:rPr>
              <a:t>piacgazdaság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globalizációs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törekvései</a:t>
            </a:r>
            <a:r>
              <a:rPr altLang="hu-HU" sz="2400" dirty="0" smtClean="0">
                <a:latin typeface="Times New Roman" panose="02020603050405020304" pitchFamily="18" charset="0"/>
              </a:rPr>
              <a:t>, </a:t>
            </a:r>
            <a:r>
              <a:rPr altLang="hu-HU" sz="2400" dirty="0" err="1" smtClean="0">
                <a:latin typeface="Times New Roman" panose="02020603050405020304" pitchFamily="18" charset="0"/>
              </a:rPr>
              <a:t>az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Osztrák</a:t>
            </a:r>
            <a:r>
              <a:rPr altLang="hu-HU" sz="2400" dirty="0" smtClean="0">
                <a:latin typeface="Times New Roman" panose="02020603050405020304" pitchFamily="18" charset="0"/>
              </a:rPr>
              <a:t>-Magyar </a:t>
            </a:r>
            <a:r>
              <a:rPr altLang="hu-HU" sz="2400" dirty="0" err="1" smtClean="0">
                <a:latin typeface="Times New Roman" panose="02020603050405020304" pitchFamily="18" charset="0"/>
              </a:rPr>
              <a:t>Monarchia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hatása</a:t>
            </a:r>
            <a:r>
              <a:rPr altLang="hu-HU" sz="2400" dirty="0" smtClean="0">
                <a:latin typeface="Times New Roman" panose="02020603050405020304" pitchFamily="18" charset="0"/>
              </a:rPr>
              <a:t>, a </a:t>
            </a:r>
            <a:r>
              <a:rPr altLang="hu-HU" sz="2400" dirty="0" err="1" smtClean="0">
                <a:latin typeface="Times New Roman" panose="02020603050405020304" pitchFamily="18" charset="0"/>
              </a:rPr>
              <a:t>két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világháború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utáni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pénzügyi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modernizációs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folyamat</a:t>
            </a:r>
            <a:endParaRPr altLang="hu-HU" sz="24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</a:pPr>
            <a:r>
              <a:rPr altLang="hu-HU" sz="2400" b="1" dirty="0" smtClean="0">
                <a:latin typeface="Times New Roman" panose="02020603050405020304" pitchFamily="18" charset="0"/>
              </a:rPr>
              <a:t>A </a:t>
            </a:r>
            <a:r>
              <a:rPr altLang="hu-HU" sz="2400" b="1" dirty="0" err="1" smtClean="0">
                <a:latin typeface="Times New Roman" panose="02020603050405020304" pitchFamily="18" charset="0"/>
              </a:rPr>
              <a:t>tervgazdaságtól</a:t>
            </a:r>
            <a:r>
              <a:rPr altLang="hu-HU" sz="2400" b="1" dirty="0" smtClean="0">
                <a:latin typeface="Times New Roman" panose="02020603050405020304" pitchFamily="18" charset="0"/>
              </a:rPr>
              <a:t> a modern </a:t>
            </a:r>
            <a:r>
              <a:rPr altLang="hu-HU" sz="2400" b="1" dirty="0" err="1" smtClean="0">
                <a:latin typeface="Times New Roman" panose="02020603050405020304" pitchFamily="18" charset="0"/>
              </a:rPr>
              <a:t>piacgazdaságig</a:t>
            </a:r>
            <a:r>
              <a:rPr altLang="hu-HU" sz="2400" b="1" dirty="0" smtClean="0">
                <a:latin typeface="Times New Roman" panose="02020603050405020304" pitchFamily="18" charset="0"/>
              </a:rPr>
              <a:t>: </a:t>
            </a:r>
            <a:r>
              <a:rPr altLang="hu-HU" sz="2400" dirty="0" smtClean="0">
                <a:latin typeface="Times New Roman" panose="02020603050405020304" pitchFamily="18" charset="0"/>
              </a:rPr>
              <a:t>a </a:t>
            </a:r>
            <a:r>
              <a:rPr altLang="hu-HU" sz="2400" dirty="0" err="1" smtClean="0">
                <a:latin typeface="Times New Roman" panose="02020603050405020304" pitchFamily="18" charset="0"/>
              </a:rPr>
              <a:t>pénzkultúra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változásának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folyamata</a:t>
            </a:r>
            <a:r>
              <a:rPr altLang="hu-HU" sz="2400" dirty="0" smtClean="0">
                <a:latin typeface="Times New Roman" panose="02020603050405020304" pitchFamily="18" charset="0"/>
              </a:rPr>
              <a:t>, </a:t>
            </a:r>
            <a:r>
              <a:rPr altLang="hu-HU" sz="2400" dirty="0" err="1" smtClean="0">
                <a:latin typeface="Times New Roman" panose="02020603050405020304" pitchFamily="18" charset="0"/>
              </a:rPr>
              <a:t>átalakulása</a:t>
            </a:r>
            <a:endParaRPr altLang="hu-HU" sz="24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</a:pPr>
            <a:r>
              <a:rPr altLang="hu-HU" sz="2400" b="1" dirty="0" smtClean="0">
                <a:latin typeface="Times New Roman" panose="02020603050405020304" pitchFamily="18" charset="0"/>
              </a:rPr>
              <a:t>A </a:t>
            </a:r>
            <a:r>
              <a:rPr altLang="hu-HU" sz="2400" b="1" dirty="0" err="1" smtClean="0">
                <a:latin typeface="Times New Roman" panose="02020603050405020304" pitchFamily="18" charset="0"/>
              </a:rPr>
              <a:t>pénzügyi</a:t>
            </a:r>
            <a:r>
              <a:rPr altLang="hu-HU" sz="2400" b="1" dirty="0" smtClean="0">
                <a:latin typeface="Times New Roman" panose="02020603050405020304" pitchFamily="18" charset="0"/>
              </a:rPr>
              <a:t> </a:t>
            </a:r>
            <a:r>
              <a:rPr altLang="hu-HU" sz="2400" b="1" dirty="0" err="1" smtClean="0">
                <a:latin typeface="Times New Roman" panose="02020603050405020304" pitchFamily="18" charset="0"/>
              </a:rPr>
              <a:t>közigazgatás</a:t>
            </a:r>
            <a:r>
              <a:rPr altLang="hu-HU" sz="2400" b="1" dirty="0" smtClean="0">
                <a:latin typeface="Times New Roman" panose="02020603050405020304" pitchFamily="18" charset="0"/>
              </a:rPr>
              <a:t>  </a:t>
            </a:r>
            <a:r>
              <a:rPr altLang="hu-HU" sz="2400" dirty="0" err="1" smtClean="0">
                <a:latin typeface="Times New Roman" panose="02020603050405020304" pitchFamily="18" charset="0"/>
              </a:rPr>
              <a:t>intézményeinek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formálódása</a:t>
            </a:r>
            <a:r>
              <a:rPr altLang="hu-HU" sz="2400" dirty="0" smtClean="0">
                <a:latin typeface="Times New Roman" panose="02020603050405020304" pitchFamily="18" charset="0"/>
              </a:rPr>
              <a:t> a </a:t>
            </a:r>
            <a:r>
              <a:rPr altLang="hu-HU" sz="2400" dirty="0" err="1" smtClean="0">
                <a:latin typeface="Times New Roman" panose="02020603050405020304" pitchFamily="18" charset="0"/>
              </a:rPr>
              <a:t>rendszerváltozás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folyamatában</a:t>
            </a:r>
            <a:endParaRPr altLang="hu-HU" sz="24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</a:pPr>
            <a:r>
              <a:rPr altLang="hu-HU" sz="2400" b="1" dirty="0" err="1" smtClean="0">
                <a:latin typeface="Times New Roman" panose="02020603050405020304" pitchFamily="18" charset="0"/>
              </a:rPr>
              <a:t>Pénzügyi</a:t>
            </a:r>
            <a:r>
              <a:rPr altLang="hu-HU" sz="2400" b="1" dirty="0" smtClean="0">
                <a:latin typeface="Times New Roman" panose="02020603050405020304" pitchFamily="18" charset="0"/>
              </a:rPr>
              <a:t> </a:t>
            </a:r>
            <a:r>
              <a:rPr altLang="hu-HU" sz="2400" b="1" dirty="0" err="1" smtClean="0">
                <a:latin typeface="Times New Roman" panose="02020603050405020304" pitchFamily="18" charset="0"/>
              </a:rPr>
              <a:t>és</a:t>
            </a:r>
            <a:r>
              <a:rPr altLang="hu-HU" sz="2400" b="1" dirty="0" smtClean="0">
                <a:latin typeface="Times New Roman" panose="02020603050405020304" pitchFamily="18" charset="0"/>
              </a:rPr>
              <a:t> </a:t>
            </a:r>
            <a:r>
              <a:rPr altLang="hu-HU" sz="2400" b="1" dirty="0" err="1" smtClean="0">
                <a:latin typeface="Times New Roman" panose="02020603050405020304" pitchFamily="18" charset="0"/>
              </a:rPr>
              <a:t>költségvetési</a:t>
            </a:r>
            <a:r>
              <a:rPr altLang="hu-HU" sz="2400" b="1" dirty="0" smtClean="0">
                <a:latin typeface="Times New Roman" panose="02020603050405020304" pitchFamily="18" charset="0"/>
              </a:rPr>
              <a:t> </a:t>
            </a:r>
            <a:r>
              <a:rPr altLang="hu-HU" sz="2400" b="1" dirty="0" err="1" smtClean="0">
                <a:latin typeface="Times New Roman" panose="02020603050405020304" pitchFamily="18" charset="0"/>
              </a:rPr>
              <a:t>igazgatásunk</a:t>
            </a:r>
            <a:r>
              <a:rPr altLang="hu-HU" sz="2400" b="1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európai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uniós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összefüggései</a:t>
            </a:r>
            <a:r>
              <a:rPr altLang="hu-HU" sz="2400" dirty="0" smtClean="0">
                <a:latin typeface="Times New Roman" panose="02020603050405020304" pitchFamily="18" charset="0"/>
              </a:rPr>
              <a:t>, </a:t>
            </a:r>
            <a:r>
              <a:rPr altLang="hu-HU" sz="2400" dirty="0" err="1" smtClean="0">
                <a:latin typeface="Times New Roman" panose="02020603050405020304" pitchFamily="18" charset="0"/>
              </a:rPr>
              <a:t>és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új</a:t>
            </a:r>
            <a:r>
              <a:rPr altLang="hu-HU" sz="2400" dirty="0" smtClean="0">
                <a:latin typeface="Times New Roman" panose="02020603050405020304" pitchFamily="18" charset="0"/>
              </a:rPr>
              <a:t> </a:t>
            </a:r>
            <a:r>
              <a:rPr altLang="hu-HU" sz="2400" dirty="0" err="1" smtClean="0">
                <a:latin typeface="Times New Roman" panose="02020603050405020304" pitchFamily="18" charset="0"/>
              </a:rPr>
              <a:t>törekvései</a:t>
            </a:r>
            <a:r>
              <a:rPr altLang="hu-HU" sz="2400" dirty="0" smtClean="0">
                <a:latin typeface="Times New Roman" panose="02020603050405020304" pitchFamily="18" charset="0"/>
              </a:rPr>
              <a:t> 2010-től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36191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0177" y="0"/>
            <a:ext cx="6739467" cy="1524000"/>
          </a:xfrm>
        </p:spPr>
        <p:txBody>
          <a:bodyPr>
            <a:normAutofit/>
          </a:bodyPr>
          <a:lstStyle/>
          <a:p>
            <a:pPr algn="ctr"/>
            <a:r>
              <a:rPr lang="hu-HU" sz="3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hitelintézetek </a:t>
            </a:r>
            <a:r>
              <a:rPr lang="hu-HU" sz="3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alapításának és működésének garanciális </a:t>
            </a:r>
            <a:r>
              <a:rPr lang="hu-HU" sz="3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feltételei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7067" y="1546578"/>
            <a:ext cx="8805334" cy="5136443"/>
          </a:xfrm>
        </p:spPr>
        <p:txBody>
          <a:bodyPr>
            <a:normAutofit fontScale="25000" lnSpcReduction="20000"/>
          </a:bodyPr>
          <a:lstStyle/>
          <a:p>
            <a:pPr hangingPunct="0">
              <a:lnSpc>
                <a:spcPts val="2300"/>
              </a:lnSpc>
            </a:pPr>
            <a:r>
              <a:rPr lang="hu-HU" sz="8400" dirty="0" smtClean="0"/>
              <a:t>A </a:t>
            </a:r>
            <a:r>
              <a:rPr lang="hu-HU" sz="8400" b="1" dirty="0" smtClean="0"/>
              <a:t>saját tőkéjének összege </a:t>
            </a:r>
            <a:r>
              <a:rPr lang="hu-HU" sz="8400" dirty="0" smtClean="0"/>
              <a:t>nem lehet kevesebb az engedélyezés feltételeként számára előírt jegyzett tőke összegénél. </a:t>
            </a:r>
            <a:endParaRPr lang="hu-HU" sz="8000" dirty="0"/>
          </a:p>
          <a:p>
            <a:pPr lvl="0" hangingPunct="0">
              <a:lnSpc>
                <a:spcPts val="2300"/>
              </a:lnSpc>
            </a:pPr>
            <a:r>
              <a:rPr lang="hu-HU" sz="8400" dirty="0" smtClean="0"/>
              <a:t>Az </a:t>
            </a:r>
            <a:r>
              <a:rPr lang="hu-HU" sz="8400" dirty="0"/>
              <a:t>általa végzett tevékenység kockázatának fedezetét mindenkor biztosító megfelelő nagyságú </a:t>
            </a:r>
            <a:r>
              <a:rPr lang="hu-HU" sz="8400" b="1" dirty="0"/>
              <a:t>szavatoló tőkével </a:t>
            </a:r>
            <a:r>
              <a:rPr lang="hu-HU" sz="8400" dirty="0"/>
              <a:t>kell rendelkeznie.</a:t>
            </a:r>
          </a:p>
          <a:p>
            <a:pPr lvl="0" hangingPunct="0">
              <a:lnSpc>
                <a:spcPts val="2300"/>
              </a:lnSpc>
            </a:pPr>
            <a:r>
              <a:rPr lang="hu-HU" sz="8400" dirty="0"/>
              <a:t>A </a:t>
            </a:r>
            <a:r>
              <a:rPr lang="hu-HU" sz="8400" dirty="0" smtClean="0"/>
              <a:t>hitelezési </a:t>
            </a:r>
            <a:r>
              <a:rPr lang="hu-HU" sz="8400" dirty="0"/>
              <a:t>kockázata </a:t>
            </a:r>
            <a:r>
              <a:rPr lang="hu-HU" sz="8400" dirty="0" err="1"/>
              <a:t>Hpt.-ben</a:t>
            </a:r>
            <a:r>
              <a:rPr lang="hu-HU" sz="8400" dirty="0"/>
              <a:t> meghatározott számítási módszertan szerint megállapított mértéke </a:t>
            </a:r>
            <a:r>
              <a:rPr lang="hu-HU" sz="8400" dirty="0" smtClean="0"/>
              <a:t>8 %-ának megfelelő </a:t>
            </a:r>
            <a:r>
              <a:rPr lang="hu-HU" sz="8400" dirty="0"/>
              <a:t>– a fizetőképesség mérését szolgáló – </a:t>
            </a:r>
            <a:r>
              <a:rPr lang="hu-HU" sz="8400" b="1" dirty="0"/>
              <a:t>tőke-megfelelési mutatót </a:t>
            </a:r>
            <a:r>
              <a:rPr lang="hu-HU" sz="8400" dirty="0"/>
              <a:t>kell fenntartania. </a:t>
            </a:r>
          </a:p>
          <a:p>
            <a:pPr lvl="0" hangingPunct="0">
              <a:lnSpc>
                <a:spcPts val="2300"/>
              </a:lnSpc>
            </a:pPr>
            <a:r>
              <a:rPr lang="hu-HU" sz="8400" dirty="0"/>
              <a:t>A </a:t>
            </a:r>
            <a:r>
              <a:rPr lang="hu-HU" sz="8400" dirty="0" smtClean="0"/>
              <a:t>tárgyévi </a:t>
            </a:r>
            <a:r>
              <a:rPr lang="hu-HU" sz="8400" dirty="0"/>
              <a:t>adózott eredményének </a:t>
            </a:r>
            <a:r>
              <a:rPr lang="hu-HU" sz="8400" dirty="0" smtClean="0"/>
              <a:t>10%-át </a:t>
            </a:r>
            <a:r>
              <a:rPr lang="hu-HU" sz="8400" dirty="0"/>
              <a:t>a tevékenységéből eredő veszteségek rendezésére </a:t>
            </a:r>
            <a:r>
              <a:rPr lang="hu-HU" sz="8400" b="1" dirty="0"/>
              <a:t>általános tartalékot</a:t>
            </a:r>
            <a:r>
              <a:rPr lang="hu-HU" sz="8400" dirty="0"/>
              <a:t>, továbbá a tevékenységéből eredő valamennyi kockázat fedezésére </a:t>
            </a:r>
            <a:r>
              <a:rPr lang="hu-HU" sz="8400" b="1" dirty="0"/>
              <a:t>kockázati céltartalékot </a:t>
            </a:r>
            <a:r>
              <a:rPr lang="hu-HU" sz="8400" dirty="0"/>
              <a:t>kell képeznie. </a:t>
            </a:r>
          </a:p>
          <a:p>
            <a:pPr lvl="0" hangingPunct="0">
              <a:lnSpc>
                <a:spcPts val="2300"/>
              </a:lnSpc>
            </a:pPr>
            <a:r>
              <a:rPr lang="hu-HU" sz="8400" dirty="0"/>
              <a:t>R</a:t>
            </a:r>
            <a:r>
              <a:rPr lang="hu-HU" sz="8400" dirty="0" smtClean="0"/>
              <a:t>endszeresen </a:t>
            </a:r>
            <a:r>
              <a:rPr lang="hu-HU" sz="8400" dirty="0"/>
              <a:t>értékeli és minősíti </a:t>
            </a:r>
            <a:r>
              <a:rPr lang="hu-HU" sz="8400" dirty="0" smtClean="0"/>
              <a:t>eszközeit, </a:t>
            </a:r>
            <a:r>
              <a:rPr lang="hu-HU" sz="8400" dirty="0"/>
              <a:t>vállalt kötelezettségeit, valamint egyéb kihelyezéseit. </a:t>
            </a:r>
          </a:p>
          <a:p>
            <a:pPr lvl="0" hangingPunct="0"/>
            <a:r>
              <a:rPr lang="hu-HU" sz="8400" dirty="0"/>
              <a:t>K</a:t>
            </a:r>
            <a:r>
              <a:rPr lang="hu-HU" sz="8400" dirty="0" smtClean="0"/>
              <a:t>öteles </a:t>
            </a:r>
            <a:r>
              <a:rPr lang="hu-HU" sz="8400" dirty="0"/>
              <a:t>az Országos Betétbiztosítási Alaphoz </a:t>
            </a:r>
            <a:r>
              <a:rPr lang="hu-HU" sz="8400" dirty="0" smtClean="0"/>
              <a:t>csatlakozni és meghatározott befizetést teljesíteni.</a:t>
            </a:r>
            <a:endParaRPr lang="hu-HU" sz="8400" dirty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60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73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 txBox="1">
            <a:spLocks noGrp="1"/>
          </p:cNvSpPr>
          <p:nvPr>
            <p:ph type="ctrTitle"/>
          </p:nvPr>
        </p:nvSpPr>
        <p:spPr bwMode="auto">
          <a:xfrm>
            <a:off x="1422399" y="0"/>
            <a:ext cx="6412089" cy="132079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ctr" anchorCtr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tőzsde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361245" y="1365955"/>
            <a:ext cx="8410224" cy="520417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sz="2400" dirty="0">
                <a:latin typeface="Times New Roman" panose="02020603050405020304" pitchFamily="18" charset="0"/>
              </a:rPr>
              <a:t>A tőzsde </a:t>
            </a:r>
            <a:r>
              <a:rPr sz="2400" b="1" dirty="0">
                <a:latin typeface="Times New Roman" panose="02020603050405020304" pitchFamily="18" charset="0"/>
              </a:rPr>
              <a:t>nyilvános, koncentrált és szervezett piac</a:t>
            </a:r>
            <a:r>
              <a:rPr sz="2400" dirty="0">
                <a:latin typeface="Times New Roman" panose="02020603050405020304" pitchFamily="18" charset="0"/>
              </a:rPr>
              <a:t>, amely a tőzsdén forgalmazott pénzügyi eszköz, deviza és áru szervezett, szabványosított kereskedését üzletszerűen bonyolítja le.</a:t>
            </a:r>
          </a:p>
          <a:p>
            <a:pPr>
              <a:spcBef>
                <a:spcPts val="600"/>
              </a:spcBef>
              <a:buFont typeface="Arial" pitchFamily="34"/>
              <a:buChar char="•"/>
              <a:defRPr/>
            </a:pPr>
            <a:endParaRPr sz="2400" dirty="0">
              <a:latin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Arial" pitchFamily="34"/>
              <a:buChar char="•"/>
              <a:defRPr/>
            </a:pPr>
            <a:endParaRPr sz="2400" dirty="0">
              <a:latin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Arial" pitchFamily="34"/>
              <a:buChar char="•"/>
              <a:defRPr/>
            </a:pPr>
            <a:endParaRPr sz="2400" dirty="0">
              <a:latin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Arial" pitchFamily="34"/>
              <a:buChar char="•"/>
              <a:defRPr/>
            </a:pPr>
            <a:endParaRPr sz="2400" dirty="0">
              <a:latin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Arial" pitchFamily="34"/>
              <a:buChar char="•"/>
              <a:defRPr/>
            </a:pPr>
            <a:endParaRPr sz="2400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endParaRPr lang="hu-HU" sz="2400" dirty="0" smtClean="0">
              <a:latin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sz="2400" dirty="0" smtClean="0">
                <a:latin typeface="Times New Roman" panose="02020603050405020304" pitchFamily="18" charset="0"/>
              </a:rPr>
              <a:t>A </a:t>
            </a:r>
            <a:r>
              <a:rPr sz="2400" dirty="0">
                <a:latin typeface="Times New Roman" panose="02020603050405020304" pitchFamily="18" charset="0"/>
              </a:rPr>
              <a:t>tőzsde jogi személy, alapításához </a:t>
            </a:r>
            <a:r>
              <a:rPr sz="2400" dirty="0" err="1">
                <a:latin typeface="Times New Roman" panose="02020603050405020304" pitchFamily="18" charset="0"/>
              </a:rPr>
              <a:t>az</a:t>
            </a:r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</a:rPr>
              <a:t>MNB</a:t>
            </a:r>
            <a:r>
              <a:rPr sz="2400" b="1" dirty="0" smtClean="0">
                <a:latin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</a:rPr>
              <a:t>mint felügyeleti hatóság </a:t>
            </a:r>
            <a:r>
              <a:rPr sz="2400" b="1" dirty="0" err="1" smtClean="0">
                <a:latin typeface="Times New Roman" panose="02020603050405020304" pitchFamily="18" charset="0"/>
              </a:rPr>
              <a:t>engedélye</a:t>
            </a:r>
            <a:r>
              <a:rPr sz="2400" b="1" dirty="0" smtClean="0">
                <a:latin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</a:rPr>
              <a:t>szükséges</a:t>
            </a:r>
            <a:r>
              <a:rPr sz="2400" dirty="0">
                <a:latin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sz="2400" dirty="0">
                <a:latin typeface="Times New Roman" panose="02020603050405020304" pitchFamily="18" charset="0"/>
              </a:rPr>
              <a:t>A tőzsdei és a tőzsdén </a:t>
            </a:r>
            <a:r>
              <a:rPr sz="2400" dirty="0" err="1">
                <a:latin typeface="Times New Roman" panose="02020603050405020304" pitchFamily="18" charset="0"/>
              </a:rPr>
              <a:t>kívüli</a:t>
            </a:r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sz="2400" dirty="0" err="1" smtClean="0">
                <a:latin typeface="Times New Roman" panose="02020603050405020304" pitchFamily="18" charset="0"/>
              </a:rPr>
              <a:t>elszámolásokat</a:t>
            </a:r>
            <a:r>
              <a:rPr sz="2400" dirty="0" smtClean="0">
                <a:latin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</a:rPr>
              <a:t>a Tpt. és a Hpt. alapján </a:t>
            </a:r>
            <a:r>
              <a:rPr sz="2400" dirty="0" err="1">
                <a:latin typeface="Times New Roman" panose="02020603050405020304" pitchFamily="18" charset="0"/>
              </a:rPr>
              <a:t>elszámolóházként</a:t>
            </a:r>
            <a:r>
              <a:rPr sz="2400" dirty="0">
                <a:latin typeface="Times New Roman" panose="02020603050405020304" pitchFamily="18" charset="0"/>
              </a:rPr>
              <a:t> működő </a:t>
            </a:r>
            <a:r>
              <a:rPr sz="2400" b="1" dirty="0">
                <a:latin typeface="Times New Roman" panose="02020603050405020304" pitchFamily="18" charset="0"/>
              </a:rPr>
              <a:t>KELER</a:t>
            </a:r>
            <a:r>
              <a:rPr sz="2400" dirty="0">
                <a:latin typeface="Times New Roman" panose="02020603050405020304" pitchFamily="18" charset="0"/>
              </a:rPr>
              <a:t> végzi.</a:t>
            </a:r>
          </a:p>
        </p:txBody>
      </p:sp>
      <p:pic>
        <p:nvPicPr>
          <p:cNvPr id="542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208" y="2748845"/>
            <a:ext cx="4698206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61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2556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3688" y="1"/>
            <a:ext cx="6400801" cy="1365956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Az MNB jogállása és feladatai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756" y="1343378"/>
            <a:ext cx="8997243" cy="5384800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100" b="1" dirty="0">
                <a:cs typeface="Times New Roman" panose="02020603050405020304" pitchFamily="18" charset="0"/>
              </a:rPr>
              <a:t>Jogállása: </a:t>
            </a:r>
            <a:r>
              <a:rPr lang="hu-HU" altLang="hu-HU" sz="2100" dirty="0">
                <a:cs typeface="Times New Roman" panose="02020603050405020304" pitchFamily="18" charset="0"/>
              </a:rPr>
              <a:t>részvénytársasági formában működő jogi személy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100" b="1" dirty="0" smtClean="0">
                <a:cs typeface="Times New Roman" panose="02020603050405020304" pitchFamily="18" charset="0"/>
              </a:rPr>
              <a:t>Magyarország jegybankja,  központi bankja, szanálási hatósága, pénzügyi szervezetek felügyelője és a  monetáris politika kialakítója, megvalósítója</a:t>
            </a:r>
            <a:endParaRPr lang="hu-HU" altLang="hu-HU" sz="2100" b="1" dirty="0"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100" b="1" dirty="0">
                <a:cs typeface="Times New Roman" panose="02020603050405020304" pitchFamily="18" charset="0"/>
              </a:rPr>
              <a:t>Szervei:</a:t>
            </a: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100" dirty="0">
                <a:cs typeface="Times New Roman" panose="02020603050405020304" pitchFamily="18" charset="0"/>
              </a:rPr>
              <a:t>Monetáris Tanács,</a:t>
            </a: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100" dirty="0">
                <a:cs typeface="Times New Roman" panose="02020603050405020304" pitchFamily="18" charset="0"/>
              </a:rPr>
              <a:t>Pénzügyi Stabilitási Tanács</a:t>
            </a: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100" dirty="0">
                <a:cs typeface="Times New Roman" panose="02020603050405020304" pitchFamily="18" charset="0"/>
              </a:rPr>
              <a:t>igazgatóság,</a:t>
            </a: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100" dirty="0">
                <a:cs typeface="Times New Roman" panose="02020603050405020304" pitchFamily="18" charset="0"/>
              </a:rPr>
              <a:t>felügyelő bizottság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100" b="1" dirty="0">
                <a:cs typeface="Times New Roman" panose="02020603050405020304" pitchFamily="18" charset="0"/>
              </a:rPr>
              <a:t>Elsődleges célja: </a:t>
            </a:r>
            <a:r>
              <a:rPr lang="hu-HU" altLang="hu-HU" sz="2100" dirty="0">
                <a:cs typeface="Times New Roman" panose="02020603050405020304" pitchFamily="18" charset="0"/>
              </a:rPr>
              <a:t>az árstabilitás elérése és fenntartása, makrogazdasági politika támogatása, a pénzpiacok makro- és </a:t>
            </a:r>
            <a:r>
              <a:rPr lang="hu-HU" altLang="hu-HU" sz="2100" dirty="0" err="1">
                <a:cs typeface="Times New Roman" panose="02020603050405020304" pitchFamily="18" charset="0"/>
              </a:rPr>
              <a:t>mikroprudenciális</a:t>
            </a:r>
            <a:r>
              <a:rPr lang="hu-HU" altLang="hu-HU" sz="2100" dirty="0">
                <a:cs typeface="Times New Roman" panose="02020603050405020304" pitchFamily="18" charset="0"/>
              </a:rPr>
              <a:t> felügyelete, pénzügyi fogyasztóvédelem </a:t>
            </a:r>
            <a:r>
              <a:rPr lang="hu-HU" altLang="hu-HU" sz="2100" dirty="0" smtClean="0">
                <a:cs typeface="Times New Roman" panose="02020603050405020304" pitchFamily="18" charset="0"/>
              </a:rPr>
              <a:t>biztosítása</a:t>
            </a:r>
            <a:r>
              <a:rPr lang="hu-HU" altLang="hu-HU" sz="2100" dirty="0"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100" b="1" dirty="0">
                <a:cs typeface="Times New Roman" panose="02020603050405020304" pitchFamily="18" charset="0"/>
              </a:rPr>
              <a:t>További feladatai:</a:t>
            </a: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100" dirty="0">
                <a:cs typeface="Times New Roman" panose="02020603050405020304" pitchFamily="18" charset="0"/>
              </a:rPr>
              <a:t>törvényes fizetőeszköz kibocsátása </a:t>
            </a: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100" dirty="0">
                <a:cs typeface="Times New Roman" panose="02020603050405020304" pitchFamily="18" charset="0"/>
              </a:rPr>
              <a:t>deviza-és aranytartalékok kezelése</a:t>
            </a: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100" dirty="0">
                <a:cs typeface="Times New Roman" panose="02020603050405020304" pitchFamily="18" charset="0"/>
              </a:rPr>
              <a:t>pénzügyi rendszer stabilitásának támogatása</a:t>
            </a: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100" dirty="0">
                <a:cs typeface="Times New Roman" panose="02020603050405020304" pitchFamily="18" charset="0"/>
              </a:rPr>
              <a:t>fizetési és elszámolási rendszer kialakítása </a:t>
            </a:r>
            <a:endParaRPr lang="hu-HU" altLang="hu-HU" sz="2100" dirty="0" smtClean="0">
              <a:cs typeface="Times New Roman" panose="02020603050405020304" pitchFamily="18" charset="0"/>
            </a:endParaRP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sz="2100" dirty="0"/>
              <a:t>vezeti a kincstári egységes számlát és az ÁKK </a:t>
            </a:r>
            <a:r>
              <a:rPr lang="hu-HU" sz="2100" dirty="0" err="1"/>
              <a:t>Zrt</a:t>
            </a:r>
            <a:r>
              <a:rPr lang="hu-HU" sz="2100" dirty="0"/>
              <a:t>. pénzforgalmi számláit</a:t>
            </a:r>
          </a:p>
          <a:p>
            <a:pPr marL="809625" lvl="1" indent="-4572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hu-HU" altLang="hu-HU" sz="2300" dirty="0">
              <a:cs typeface="Times New Roman" panose="02020603050405020304" pitchFamily="18" charset="0"/>
            </a:endParaRPr>
          </a:p>
          <a:p>
            <a:endParaRPr lang="hu-HU" sz="2300" dirty="0">
              <a:cs typeface="Times New Roman" panose="02020603050405020304" pitchFamily="18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62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65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3689" y="0"/>
            <a:ext cx="6389512" cy="1332089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monetáris politika fogalma</a:t>
            </a:r>
            <a:b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és eszközei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3511" y="1456266"/>
            <a:ext cx="8669867" cy="5294490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1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200" dirty="0">
                <a:solidFill>
                  <a:srgbClr val="000000"/>
                </a:solidFill>
              </a:rPr>
              <a:t>Az a pénzpolitika, amely a hazai fizetőeszköz értékvédelme és az árstabilitása elérése és fenntartása céljából befolyásolja a pénz- és a tőkepiacon a pénz-és hitel iránti kereslet és kínálat egyensúlyának megteremtését.</a:t>
            </a:r>
          </a:p>
          <a:p>
            <a:pPr marL="0" lvl="0" indent="0" fontAlgn="base">
              <a:lnSpc>
                <a:spcPct val="11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200" dirty="0">
                <a:solidFill>
                  <a:srgbClr val="000000"/>
                </a:solidFill>
              </a:rPr>
              <a:t>A monetáris politikát – törvény keretei között – az MNB önállóan alakítja ki és valósítja meg.</a:t>
            </a:r>
          </a:p>
          <a:p>
            <a:pPr marL="0" lvl="0" indent="0" fontAlgn="base">
              <a:lnSpc>
                <a:spcPct val="11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200" dirty="0">
                <a:solidFill>
                  <a:srgbClr val="000000"/>
                </a:solidFill>
              </a:rPr>
              <a:t>A monetáris politika eszközei:</a:t>
            </a:r>
          </a:p>
          <a:p>
            <a:pPr marL="696913" lvl="1" indent="-34290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200" dirty="0">
                <a:solidFill>
                  <a:srgbClr val="000000"/>
                </a:solidFill>
              </a:rPr>
              <a:t>jegybanki irányadó kamat (jegybank alapkamat) meghatározása</a:t>
            </a:r>
          </a:p>
          <a:p>
            <a:pPr marL="696913" lvl="1" indent="-34290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200" dirty="0">
                <a:solidFill>
                  <a:srgbClr val="000000"/>
                </a:solidFill>
              </a:rPr>
              <a:t>kötelező jegybanki tartalék</a:t>
            </a:r>
          </a:p>
          <a:p>
            <a:pPr marL="696913" lvl="1" indent="-34290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200" dirty="0" smtClean="0">
                <a:solidFill>
                  <a:srgbClr val="000000"/>
                </a:solidFill>
              </a:rPr>
              <a:t>árfolyam-politika</a:t>
            </a:r>
            <a:endParaRPr lang="hu-HU" altLang="hu-HU" sz="2200" dirty="0">
              <a:solidFill>
                <a:srgbClr val="000000"/>
              </a:solidFill>
            </a:endParaRPr>
          </a:p>
          <a:p>
            <a:pPr marL="696913" lvl="1" indent="-34290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200" dirty="0">
                <a:solidFill>
                  <a:srgbClr val="000000"/>
                </a:solidFill>
              </a:rPr>
              <a:t>g</a:t>
            </a:r>
            <a:r>
              <a:rPr lang="hu-HU" altLang="hu-HU" sz="2200" dirty="0" smtClean="0">
                <a:solidFill>
                  <a:srgbClr val="000000"/>
                </a:solidFill>
              </a:rPr>
              <a:t>azdasági </a:t>
            </a:r>
            <a:r>
              <a:rPr lang="hu-HU" altLang="hu-HU" sz="2200" dirty="0">
                <a:solidFill>
                  <a:srgbClr val="000000"/>
                </a:solidFill>
              </a:rPr>
              <a:t>növekedést segítő programok </a:t>
            </a:r>
          </a:p>
          <a:p>
            <a:pPr marL="4763" lvl="1" indent="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hu-HU" altLang="hu-HU" sz="2200" dirty="0">
                <a:solidFill>
                  <a:srgbClr val="000000"/>
                </a:solidFill>
              </a:rPr>
              <a:t>T</a:t>
            </a:r>
            <a:r>
              <a:rPr lang="hu-HU" altLang="hu-HU" sz="2200" dirty="0" smtClean="0">
                <a:solidFill>
                  <a:srgbClr val="000000"/>
                </a:solidFill>
              </a:rPr>
              <a:t>ovábbi </a:t>
            </a:r>
            <a:r>
              <a:rPr lang="hu-HU" altLang="hu-HU" sz="2200" dirty="0">
                <a:solidFill>
                  <a:srgbClr val="000000"/>
                </a:solidFill>
              </a:rPr>
              <a:t>eszközök: nyíltpiaci műveletek, devizapiaci </a:t>
            </a:r>
            <a:r>
              <a:rPr lang="hu-HU" altLang="hu-HU" sz="2200" dirty="0" err="1">
                <a:solidFill>
                  <a:srgbClr val="000000"/>
                </a:solidFill>
              </a:rPr>
              <a:t>swap-ok</a:t>
            </a:r>
            <a:r>
              <a:rPr lang="hu-HU" altLang="hu-HU" sz="2200" dirty="0">
                <a:solidFill>
                  <a:srgbClr val="000000"/>
                </a:solidFill>
              </a:rPr>
              <a:t>, </a:t>
            </a:r>
            <a:r>
              <a:rPr lang="hu-HU" altLang="hu-HU" sz="2200" dirty="0" smtClean="0">
                <a:solidFill>
                  <a:srgbClr val="000000"/>
                </a:solidFill>
              </a:rPr>
              <a:t>értékpapír-kibocsátás.</a:t>
            </a:r>
            <a:endParaRPr lang="hu-HU" altLang="hu-HU" sz="2200" dirty="0">
              <a:solidFill>
                <a:srgbClr val="000000"/>
              </a:solidFill>
            </a:endParaRPr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63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97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99822" y="0"/>
            <a:ext cx="6423378" cy="1309511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Jegybanki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felügyeleti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stratégiai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célok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643" y="1456266"/>
            <a:ext cx="8715023" cy="5147733"/>
          </a:xfrm>
        </p:spPr>
        <p:txBody>
          <a:bodyPr>
            <a:noAutofit/>
          </a:bodyPr>
          <a:lstStyle/>
          <a:p>
            <a:pPr lvl="0"/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rendszer szereplőinek rendszerbe és egymásba vetett bizalmának </a:t>
            </a:r>
            <a:r>
              <a:rPr lang="hu-HU" sz="2400" dirty="0" smtClean="0"/>
              <a:t>növelése.</a:t>
            </a:r>
            <a:endParaRPr lang="hu-HU" sz="2400" dirty="0"/>
          </a:p>
          <a:p>
            <a:pPr lvl="0"/>
            <a:r>
              <a:rPr lang="hu-HU" sz="2400" dirty="0" smtClean="0"/>
              <a:t>A </a:t>
            </a:r>
            <a:r>
              <a:rPr lang="hu-HU" sz="2400" dirty="0"/>
              <a:t>pénzügyi rendszer hitelezési, finanszírozási készségének és képességének </a:t>
            </a:r>
            <a:r>
              <a:rPr lang="hu-HU" sz="2400" dirty="0" smtClean="0"/>
              <a:t>növelése.</a:t>
            </a:r>
            <a:endParaRPr lang="hu-HU" sz="2400" dirty="0"/>
          </a:p>
          <a:p>
            <a:pPr lvl="0"/>
            <a:r>
              <a:rPr lang="hu-HU" sz="2400" dirty="0" smtClean="0"/>
              <a:t>Egészséges</a:t>
            </a:r>
            <a:r>
              <a:rPr lang="hu-HU" sz="2400" dirty="0"/>
              <a:t>, fenntartható verseny </a:t>
            </a:r>
            <a:r>
              <a:rPr lang="hu-HU" sz="2400" dirty="0" smtClean="0"/>
              <a:t>biztosítása.</a:t>
            </a:r>
            <a:endParaRPr lang="hu-HU" sz="2400" dirty="0"/>
          </a:p>
          <a:p>
            <a:pPr lvl="0"/>
            <a:r>
              <a:rPr lang="hu-HU" sz="2400" dirty="0" smtClean="0"/>
              <a:t>Integrált működés.</a:t>
            </a:r>
            <a:endParaRPr lang="hu-HU" sz="2400" dirty="0"/>
          </a:p>
          <a:p>
            <a:pPr lvl="0"/>
            <a:r>
              <a:rPr lang="hu-HU" sz="2400" dirty="0"/>
              <a:t>K</a:t>
            </a:r>
            <a:r>
              <a:rPr lang="hu-HU" sz="2400" dirty="0" smtClean="0"/>
              <a:t>ockázatalapú felügyelet.</a:t>
            </a:r>
            <a:endParaRPr lang="hu-HU" sz="2400" dirty="0"/>
          </a:p>
          <a:p>
            <a:pPr lvl="0"/>
            <a:r>
              <a:rPr lang="hu-HU" sz="2400" dirty="0" smtClean="0"/>
              <a:t>Eredményes </a:t>
            </a:r>
            <a:r>
              <a:rPr lang="hu-HU" sz="2400" dirty="0"/>
              <a:t>fogyasztó- és </a:t>
            </a:r>
            <a:r>
              <a:rPr lang="hu-HU" sz="2400" dirty="0" smtClean="0"/>
              <a:t>piacfelügyelet.</a:t>
            </a:r>
            <a:endParaRPr lang="hu-HU" sz="2400" dirty="0"/>
          </a:p>
          <a:p>
            <a:pPr lvl="0"/>
            <a:r>
              <a:rPr lang="hu-HU" sz="2400" dirty="0" smtClean="0"/>
              <a:t>Aktív </a:t>
            </a:r>
            <a:r>
              <a:rPr lang="hu-HU" sz="2400" dirty="0"/>
              <a:t>szabályozó </a:t>
            </a:r>
            <a:r>
              <a:rPr lang="hu-HU" sz="2400" dirty="0" smtClean="0"/>
              <a:t>szerep.</a:t>
            </a:r>
            <a:endParaRPr lang="hu-HU" sz="2400" dirty="0"/>
          </a:p>
          <a:p>
            <a:pPr lvl="0"/>
            <a:r>
              <a:rPr lang="hu-HU" sz="2400" dirty="0"/>
              <a:t>M</a:t>
            </a:r>
            <a:r>
              <a:rPr lang="hu-HU" sz="2400" dirty="0" smtClean="0"/>
              <a:t>eghatározott </a:t>
            </a:r>
            <a:r>
              <a:rPr lang="hu-HU" sz="2400" dirty="0"/>
              <a:t>időben történő </a:t>
            </a:r>
            <a:r>
              <a:rPr lang="hu-HU" sz="2400" dirty="0" smtClean="0"/>
              <a:t>jogérvényesítés.</a:t>
            </a:r>
            <a:endParaRPr lang="hu-HU" sz="2400" dirty="0"/>
          </a:p>
          <a:p>
            <a:pPr lvl="0"/>
            <a:r>
              <a:rPr lang="hu-HU" sz="2400" dirty="0"/>
              <a:t>E</a:t>
            </a:r>
            <a:r>
              <a:rPr lang="hu-HU" sz="2400" dirty="0" smtClean="0"/>
              <a:t>rősebb </a:t>
            </a:r>
            <a:r>
              <a:rPr lang="hu-HU" sz="2400" dirty="0"/>
              <a:t>nemzetközi </a:t>
            </a:r>
            <a:r>
              <a:rPr lang="hu-HU" sz="2400" dirty="0" smtClean="0"/>
              <a:t>szerepvállalás.</a:t>
            </a:r>
            <a:endParaRPr lang="hu-HU" sz="2400" dirty="0"/>
          </a:p>
          <a:p>
            <a:pPr lvl="0"/>
            <a:r>
              <a:rPr lang="hu-HU" sz="2400" dirty="0"/>
              <a:t>N</a:t>
            </a:r>
            <a:r>
              <a:rPr lang="hu-HU" sz="2400" dirty="0" smtClean="0"/>
              <a:t>aprakész</a:t>
            </a:r>
            <a:r>
              <a:rPr lang="hu-HU" sz="2400" dirty="0"/>
              <a:t>, integrált tudásbázis. </a:t>
            </a:r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64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80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3688" y="1"/>
            <a:ext cx="6378223" cy="1365956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Pénzügyi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fogyasztóvédelem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6400" y="1433689"/>
            <a:ext cx="8331200" cy="52154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400" b="1" dirty="0" smtClean="0"/>
              <a:t>Pénzügyi fogyasztóvédelem alapfogalmai: </a:t>
            </a:r>
            <a:r>
              <a:rPr lang="hu-HU" sz="2400" dirty="0" smtClean="0"/>
              <a:t>fogyasztói kár, fogyasztói veszteség, </a:t>
            </a:r>
          </a:p>
          <a:p>
            <a:pPr>
              <a:lnSpc>
                <a:spcPct val="100000"/>
              </a:lnSpc>
            </a:pPr>
            <a:r>
              <a:rPr lang="hu-HU" sz="2400" b="1" dirty="0" smtClean="0"/>
              <a:t>Személyes veszteség</a:t>
            </a:r>
            <a:r>
              <a:rPr lang="hu-HU" sz="2400" dirty="0" smtClean="0"/>
              <a:t>: csalások, félrevezető hitelezési gyakorlat, tisztességtelennek minősülő piaci gyakorlatok, termékbiztonság, fogyasztói panaszeljárás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Strukturális veszteség,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A fogyasztóvédelem jogi rendszere: interdiszciplináris szakjog,</a:t>
            </a:r>
          </a:p>
          <a:p>
            <a:pPr>
              <a:lnSpc>
                <a:spcPct val="100000"/>
              </a:lnSpc>
            </a:pPr>
            <a:r>
              <a:rPr lang="hu-HU" sz="2400" b="1" dirty="0" smtClean="0"/>
              <a:t>Fogyasztóvédelem jogi irányzatai: </a:t>
            </a:r>
            <a:r>
              <a:rPr lang="hu-HU" sz="2400" dirty="0" smtClean="0"/>
              <a:t>protekcionista elmélet, és a </a:t>
            </a:r>
            <a:r>
              <a:rPr lang="hu-HU" sz="2400" dirty="0"/>
              <a:t>fogyasztói érdekek védelmének segítése </a:t>
            </a:r>
            <a:r>
              <a:rPr lang="hu-HU" sz="2400" dirty="0" smtClean="0"/>
              <a:t>elmélet (oktatás, tájékoztatáshoz, jogi védelemhez-, jog és igényérvényesítéshez való jogok biztosítása). </a:t>
            </a:r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65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20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2400" y="1"/>
            <a:ext cx="6400800" cy="1343378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pénzügyi fogyasztóvédelem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felügyeleti, jogi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pillérei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x-none" sz="2400" dirty="0"/>
              <a:t>Hatékony fogyasztóvédelmi szabályozás;</a:t>
            </a:r>
            <a:endParaRPr lang="hu-HU" sz="2400" dirty="0"/>
          </a:p>
          <a:p>
            <a:pPr lvl="0"/>
            <a:r>
              <a:rPr lang="x-none" sz="2400" dirty="0"/>
              <a:t>Fogyasztóvédelmi célú felügyelési funkció, amely egyrészt a fogyasztóvédelmi hatósági eljárások, másrészt pedig a fogyasztóvédelmi monitoring tevékenység által valósul meg;</a:t>
            </a:r>
            <a:endParaRPr lang="hu-HU" sz="2400" dirty="0"/>
          </a:p>
          <a:p>
            <a:pPr lvl="0"/>
            <a:r>
              <a:rPr lang="x-none" sz="2400" dirty="0"/>
              <a:t>Ügyfelek tájékoztatása és a lakosság pénzügyi kultúrájának fejlesztése;</a:t>
            </a:r>
            <a:endParaRPr lang="hu-HU" sz="2400" dirty="0"/>
          </a:p>
          <a:p>
            <a:pPr lvl="0"/>
            <a:r>
              <a:rPr lang="x-none" sz="2400" dirty="0"/>
              <a:t>Korszerű jogorvoslati eszközök.</a:t>
            </a:r>
            <a:endParaRPr lang="hu-HU" sz="2400" dirty="0"/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66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6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3688" y="0"/>
            <a:ext cx="6400801" cy="1354667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Korszerű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jogorvoslati eszközök, irányelvek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Intézményi panaszkezelés,</a:t>
            </a:r>
          </a:p>
          <a:p>
            <a:r>
              <a:rPr lang="hu-HU" sz="2400" dirty="0" smtClean="0"/>
              <a:t>Felügyeleti eljárás,</a:t>
            </a:r>
          </a:p>
          <a:p>
            <a:r>
              <a:rPr lang="hu-HU" sz="2400" dirty="0" smtClean="0"/>
              <a:t>Pénzügyi Békéltető Testület eljárása,</a:t>
            </a:r>
          </a:p>
          <a:p>
            <a:r>
              <a:rPr lang="hu-HU" sz="2400" dirty="0" smtClean="0"/>
              <a:t>Bíróság,</a:t>
            </a:r>
          </a:p>
          <a:p>
            <a:r>
              <a:rPr lang="hu-HU" sz="2400" dirty="0" smtClean="0"/>
              <a:t>Határon átnyúló pénzügyi viták rendezése,</a:t>
            </a:r>
          </a:p>
          <a:p>
            <a:r>
              <a:rPr lang="hu-HU" sz="2400" dirty="0" smtClean="0"/>
              <a:t>Nemzetközi szervezetek fogyasztóvédelmi ajánlásai, jelentései (G-20, fogyasztóvédelem szabályozása az Uniós irányelvekben),</a:t>
            </a:r>
          </a:p>
          <a:p>
            <a:r>
              <a:rPr lang="hu-HU" sz="2400" dirty="0" smtClean="0"/>
              <a:t>Európai pénzügyi felügyelés és fogyasztóvédelem </a:t>
            </a:r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67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9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uppe 157"/>
          <p:cNvGrpSpPr>
            <a:grpSpLocks/>
          </p:cNvGrpSpPr>
          <p:nvPr/>
        </p:nvGrpSpPr>
        <p:grpSpPr bwMode="auto">
          <a:xfrm>
            <a:off x="327378" y="1412877"/>
            <a:ext cx="7924799" cy="5168546"/>
            <a:chOff x="501685" y="1124739"/>
            <a:chExt cx="7461988" cy="5056997"/>
          </a:xfrm>
        </p:grpSpPr>
        <p:sp>
          <p:nvSpPr>
            <p:cNvPr id="3" name="Rectangle 5"/>
            <p:cNvSpPr/>
            <p:nvPr/>
          </p:nvSpPr>
          <p:spPr>
            <a:xfrm>
              <a:off x="501685" y="1418075"/>
              <a:ext cx="7461988" cy="4763661"/>
            </a:xfrm>
            <a:prstGeom prst="rect">
              <a:avLst/>
            </a:prstGeom>
            <a:gradFill>
              <a:gsLst>
                <a:gs pos="0">
                  <a:srgbClr val="E6E6E6"/>
                </a:gs>
                <a:gs pos="100000">
                  <a:srgbClr val="FFFFFF"/>
                </a:gs>
              </a:gsLst>
              <a:lin ang="16200000"/>
            </a:gradFill>
            <a:ln w="9528">
              <a:solidFill>
                <a:srgbClr val="A0A2A4"/>
              </a:solidFill>
              <a:prstDash val="solid"/>
              <a:miter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anchor="ctr" anchorCtr="1"/>
            <a:lstStyle/>
            <a:p>
              <a:pPr marL="342900" indent="-342900" algn="ct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400" b="1" kern="0">
                <a:solidFill>
                  <a:srgbClr val="000000"/>
                </a:solidFill>
                <a:latin typeface="Arial Narrow" pitchFamily="16"/>
                <a:ea typeface="ＭＳ Ｐゴシック" pitchFamily="16"/>
                <a:cs typeface=""/>
              </a:endParaRPr>
            </a:p>
          </p:txBody>
        </p:sp>
        <p:sp>
          <p:nvSpPr>
            <p:cNvPr id="4" name="Rectangle 39"/>
            <p:cNvSpPr/>
            <p:nvPr/>
          </p:nvSpPr>
          <p:spPr>
            <a:xfrm>
              <a:off x="501685" y="1124739"/>
              <a:ext cx="7461988" cy="33764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000" b="1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"/>
                </a:rPr>
                <a:t>OBA</a:t>
              </a:r>
              <a:endParaRPr lang="de-DE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endParaRPr>
            </a:p>
          </p:txBody>
        </p:sp>
      </p:grpSp>
      <p:sp>
        <p:nvSpPr>
          <p:cNvPr id="56323" name="Text Box 52"/>
          <p:cNvSpPr txBox="1">
            <a:spLocks noChangeArrowheads="1"/>
          </p:cNvSpPr>
          <p:nvPr/>
        </p:nvSpPr>
        <p:spPr bwMode="auto">
          <a:xfrm>
            <a:off x="327378" y="1851377"/>
            <a:ext cx="8128000" cy="422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801688"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800100" indent="-342900" defTabSz="801688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 defTabSz="801688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 defTabSz="801688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 defTabSz="801688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35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jogállása: jogi személy, irányítását a 7 tagú igazgatóság látja el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35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kötelező </a:t>
            </a:r>
            <a:r>
              <a:rPr lang="hu-HU" altLang="hu-HU" sz="235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csatlakozás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35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bevételei, gazdálkodása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35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feladatai: legfontosabb a betétek befagyását követően aktuálissá váló betétes-kártalanítás, </a:t>
            </a:r>
            <a:r>
              <a:rPr lang="hu-HU" sz="235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betétesek tájékoztatása</a:t>
            </a:r>
            <a:endParaRPr lang="hu-HU" altLang="hu-HU" sz="235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35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kártalanítás szabályai:</a:t>
            </a:r>
          </a:p>
          <a:p>
            <a:pPr lvl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35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befagyott betét tőke- és kamatösszege</a:t>
            </a:r>
          </a:p>
          <a:p>
            <a:pPr lvl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35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személyenként és hitelintézetenként összevontan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35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kizáró </a:t>
            </a:r>
            <a:r>
              <a:rPr lang="hu-HU" altLang="hu-HU" sz="235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okok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35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jogi szabályozás: Hpt.</a:t>
            </a:r>
            <a:endParaRPr lang="en-US" altLang="hu-HU" sz="235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422400" y="1"/>
            <a:ext cx="6355644" cy="13095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Ügyfélvédelmet szolgáló pénzalapok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6615995" y="6398860"/>
            <a:ext cx="2057400" cy="365125"/>
          </a:xfrm>
        </p:spPr>
        <p:txBody>
          <a:bodyPr/>
          <a:lstStyle/>
          <a:p>
            <a:fld id="{DA0562B0-F6D4-432C-89C7-AD4E8E1A050C}" type="slidenum">
              <a:rPr lang="hu-HU" smtClean="0"/>
              <a:t>68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96837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uppe 157"/>
          <p:cNvGrpSpPr>
            <a:grpSpLocks/>
          </p:cNvGrpSpPr>
          <p:nvPr/>
        </p:nvGrpSpPr>
        <p:grpSpPr bwMode="auto">
          <a:xfrm>
            <a:off x="367424" y="1462598"/>
            <a:ext cx="8703733" cy="5108575"/>
            <a:chOff x="716661" y="980730"/>
            <a:chExt cx="7765840" cy="5030973"/>
          </a:xfrm>
        </p:grpSpPr>
        <p:sp>
          <p:nvSpPr>
            <p:cNvPr id="3" name="Rectangle 96"/>
            <p:cNvSpPr/>
            <p:nvPr/>
          </p:nvSpPr>
          <p:spPr>
            <a:xfrm>
              <a:off x="724454" y="1273083"/>
              <a:ext cx="7758047" cy="4738620"/>
            </a:xfrm>
            <a:prstGeom prst="rect">
              <a:avLst/>
            </a:prstGeom>
            <a:gradFill>
              <a:gsLst>
                <a:gs pos="0">
                  <a:srgbClr val="E6E6E6"/>
                </a:gs>
                <a:gs pos="100000">
                  <a:srgbClr val="FFFFFF"/>
                </a:gs>
              </a:gsLst>
              <a:lin ang="16200000"/>
            </a:gradFill>
            <a:ln w="9528">
              <a:solidFill>
                <a:srgbClr val="A0A2A4"/>
              </a:solidFill>
              <a:prstDash val="solid"/>
              <a:miter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anchor="ctr" anchorCtr="1"/>
            <a:lstStyle/>
            <a:p>
              <a:pPr marL="342900" indent="-342900" algn="ct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400" b="1" kern="0">
                <a:solidFill>
                  <a:srgbClr val="000000"/>
                </a:solidFill>
                <a:latin typeface="Arial Narrow" pitchFamily="16"/>
                <a:ea typeface="ＭＳ Ｐゴシック" pitchFamily="16"/>
                <a:cs typeface=""/>
              </a:endParaRPr>
            </a:p>
          </p:txBody>
        </p:sp>
        <p:sp>
          <p:nvSpPr>
            <p:cNvPr id="4" name="Rectangle 39"/>
            <p:cNvSpPr/>
            <p:nvPr/>
          </p:nvSpPr>
          <p:spPr>
            <a:xfrm>
              <a:off x="716661" y="980730"/>
              <a:ext cx="7765840" cy="3361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  <a:prstDash val="solid"/>
            </a:ln>
            <a:effectLst>
              <a:outerShdw dist="38096" dir="2700000" algn="tl">
                <a:srgbClr val="000000">
                  <a:alpha val="40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u-HU" sz="2000" b="1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itchFamily="16"/>
                  <a:cs typeface=""/>
                </a:rPr>
                <a:t>BEVA</a:t>
              </a:r>
              <a:endParaRPr lang="de-DE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16"/>
                <a:cs typeface=""/>
              </a:endParaRPr>
            </a:p>
          </p:txBody>
        </p:sp>
      </p:grpSp>
      <p:sp>
        <p:nvSpPr>
          <p:cNvPr id="57347" name="Text Box 52"/>
          <p:cNvSpPr txBox="1">
            <a:spLocks noChangeArrowheads="1"/>
          </p:cNvSpPr>
          <p:nvPr/>
        </p:nvSpPr>
        <p:spPr bwMode="auto">
          <a:xfrm>
            <a:off x="609603" y="1903851"/>
            <a:ext cx="8240886" cy="42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defTabSz="801688"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800100" indent="-342900" defTabSz="801688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 defTabSz="801688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 defTabSz="801688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 defTabSz="801688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jogállása: jogi személy, irányítását a </a:t>
            </a: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9 </a:t>
            </a: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tagú igazgatóság látja el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kötelező tagság</a:t>
            </a:r>
            <a:endParaRPr lang="hu-HU" altLang="hu-HU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bevételei, gazdálkodása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feladatai: legfontosabb a </a:t>
            </a: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befektetőkkel szembeni kártalanítás</a:t>
            </a:r>
            <a:endParaRPr lang="hu-HU" altLang="hu-HU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kártalanítás szabályai:</a:t>
            </a:r>
          </a:p>
          <a:p>
            <a:pPr lvl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személyenként és </a:t>
            </a:r>
            <a:r>
              <a:rPr lang="hu-HU" altLang="hu-HU" sz="2400" dirty="0" err="1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BEVA-tagonként</a:t>
            </a: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összevontan</a:t>
            </a:r>
            <a:endParaRPr lang="hu-HU" altLang="hu-HU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akkor, ha a bíróság a BEVA valamely tagjának a felszámolását rendelte el</a:t>
            </a:r>
            <a:endParaRPr lang="en-US" altLang="hu-HU" sz="2400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kizáró </a:t>
            </a: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okok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jogi szabályozás: Tpt.</a:t>
            </a:r>
            <a:endParaRPr lang="en-US" altLang="hu-HU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422400" y="1"/>
            <a:ext cx="6355644" cy="13095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Ügyfélvédelmet szolgáló pénzalapok 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6872111" y="6521097"/>
            <a:ext cx="2057400" cy="365125"/>
          </a:xfrm>
        </p:spPr>
        <p:txBody>
          <a:bodyPr/>
          <a:lstStyle/>
          <a:p>
            <a:fld id="{DA0562B0-F6D4-432C-89C7-AD4E8E1A050C}" type="slidenum">
              <a:rPr lang="hu-HU" smtClean="0"/>
              <a:t>69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90065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 noGrp="1"/>
          </p:cNvSpPr>
          <p:nvPr>
            <p:ph type="ctrTitle"/>
          </p:nvPr>
        </p:nvSpPr>
        <p:spPr bwMode="auto">
          <a:xfrm>
            <a:off x="0" y="115888"/>
            <a:ext cx="9143999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pénzügyi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és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költségvetési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altLang="hu-HU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igazgatás</a:t>
            </a:r>
            <a:r>
              <a:rPr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fogalma</a:t>
            </a:r>
            <a:endParaRPr alt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750" y="1557338"/>
            <a:ext cx="8353425" cy="49403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b="1" kern="0" dirty="0" smtClean="0">
                <a:latin typeface="Times New Roman" panose="02020603050405020304" pitchFamily="18" charset="0"/>
                <a:ea typeface="ＭＳ Ｐゴシック"/>
                <a:cs typeface="ＭＳ Ｐゴシック"/>
              </a:rPr>
              <a:t>Fogalma:</a:t>
            </a:r>
            <a:r>
              <a:rPr lang="hu-HU" sz="2400" b="1" i="1" kern="0" dirty="0" smtClean="0">
                <a:latin typeface="Times New Roman" panose="02020603050405020304" pitchFamily="18" charset="0"/>
                <a:ea typeface="ＭＳ Ｐゴシック"/>
                <a:cs typeface="ＭＳ Ｐゴシック"/>
              </a:rPr>
              <a:t> </a:t>
            </a:r>
            <a:r>
              <a:rPr lang="hu-HU" sz="2400" kern="0" dirty="0">
                <a:latin typeface="Times New Roman" panose="02020603050405020304" pitchFamily="18" charset="0"/>
              </a:rPr>
              <a:t>államháztartási mechanizmusok, továbbá a kereskedelmi bankok, vállalkozások szabályozását és ellenőrzését az Országgyűlés, a </a:t>
            </a:r>
            <a:r>
              <a:rPr lang="hu-HU" sz="2400" kern="0" dirty="0" smtClean="0">
                <a:latin typeface="Times New Roman" panose="02020603050405020304" pitchFamily="18" charset="0"/>
              </a:rPr>
              <a:t>Kormány </a:t>
            </a:r>
            <a:r>
              <a:rPr lang="hu-HU" sz="2400" kern="0" dirty="0">
                <a:latin typeface="Times New Roman" panose="02020603050405020304" pitchFamily="18" charset="0"/>
              </a:rPr>
              <a:t>és a jegybanki hatóság részéről. A pénzügyi igazgatás kihat az államháztartás forrásfeltöltésére, továbbá a vállalkozások, bankok, háztartások működésére.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400" kern="0" dirty="0">
              <a:latin typeface="Times New Roman" panose="02020603050405020304" pitchFamily="18" charset="0"/>
              <a:ea typeface="ＭＳ Ｐゴシック"/>
              <a:cs typeface="ＭＳ Ｐゴシック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b="1" kern="0" dirty="0">
                <a:latin typeface="Times New Roman" panose="02020603050405020304" pitchFamily="18" charset="0"/>
                <a:ea typeface="ＭＳ Ｐゴシック"/>
                <a:cs typeface="ＭＳ Ｐゴシック"/>
              </a:rPr>
              <a:t>Rendeltetése:</a:t>
            </a:r>
            <a:r>
              <a:rPr lang="hu-HU" sz="2400" b="1" i="1" kern="0" dirty="0">
                <a:latin typeface="Times New Roman" panose="02020603050405020304" pitchFamily="18" charset="0"/>
                <a:ea typeface="ＭＳ Ｐゴシック"/>
                <a:cs typeface="ＭＳ Ｐゴシック"/>
              </a:rPr>
              <a:t> </a:t>
            </a:r>
            <a:r>
              <a:rPr lang="hu-HU" sz="2400" kern="0" dirty="0">
                <a:latin typeface="Times New Roman" panose="02020603050405020304" pitchFamily="18" charset="0"/>
                <a:ea typeface="ＭＳ Ｐゴシック"/>
                <a:cs typeface="ＭＳ Ｐゴシック"/>
              </a:rPr>
              <a:t>az állami gazdaságpolitika (elsősorban a fiskális politika, monetáris politika) céljai megvalósításának elősegítése, a jogszabályokban meghatározott eszközrendszer működtetése.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400" kern="0" dirty="0">
              <a:latin typeface="Times New Roman" panose="02020603050405020304" pitchFamily="18" charset="0"/>
              <a:ea typeface="ＭＳ Ｐゴシック"/>
              <a:cs typeface="ＭＳ Ｐゴシック"/>
            </a:endParaRP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b="1" kern="0" dirty="0">
                <a:latin typeface="Times New Roman" panose="02020603050405020304" pitchFamily="18" charset="0"/>
                <a:ea typeface="ＭＳ Ｐゴシック"/>
                <a:cs typeface="ＭＳ Ｐゴシック"/>
              </a:rPr>
              <a:t>Területei: </a:t>
            </a:r>
            <a:r>
              <a:rPr lang="hu-HU" sz="2400" kern="0" dirty="0">
                <a:latin typeface="Times New Roman" panose="02020603050405020304" pitchFamily="18" charset="0"/>
                <a:ea typeface="ＭＳ Ｐゴシック"/>
                <a:cs typeface="ＭＳ Ｐゴシック"/>
              </a:rPr>
              <a:t>közpénzügyek és magánpénzügyek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7765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0" y="2194592"/>
            <a:ext cx="9144000" cy="284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4. fejezet</a:t>
            </a:r>
          </a:p>
          <a:p>
            <a:pPr marL="0" indent="0" algn="ctr"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Operatív </a:t>
            </a:r>
            <a:r>
              <a:rPr lang="hu-HU"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állampénzügyi </a:t>
            </a:r>
            <a:endParaRPr lang="hu-HU" altLang="hu-HU" sz="4000" b="1" kern="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management</a:t>
            </a:r>
            <a:endParaRPr lang="hu-HU" altLang="hu-HU" sz="4000" b="1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95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2400" y="1"/>
            <a:ext cx="6400800" cy="132080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4. Fejezet oktatási célkitűzései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400" dirty="0" smtClean="0"/>
              <a:t>A kormánytisztviselő jelöltek ismerjék meg az államadósság és közpénz kezelés főbb követelményeit, módjait,</a:t>
            </a:r>
          </a:p>
          <a:p>
            <a:pPr>
              <a:lnSpc>
                <a:spcPct val="100000"/>
              </a:lnSpc>
            </a:pPr>
            <a:r>
              <a:rPr lang="hu-HU" sz="2400" smtClean="0"/>
              <a:t>Az </a:t>
            </a:r>
            <a:r>
              <a:rPr lang="hu-HU" sz="2400" dirty="0" smtClean="0"/>
              <a:t>államadósság kezelés, állampapír forgalmazás módját, 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A kincstári körbe tartozók gazdálkodásának főbb szabályait,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Az önkormányzati rendszer finanszírozási és pénzforgalmi rendjét, 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A Magyar Nemzeti Bank államháztartást és pénzforgalmat érintő feladatait.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90133" y="-1"/>
            <a:ext cx="6333068" cy="1309511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Az államháztartási hiány, és finanszírozásának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elvei I.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7771" y="3639492"/>
            <a:ext cx="8774995" cy="2695515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hu-HU" sz="2200" b="1" dirty="0"/>
              <a:t>Elsődleges </a:t>
            </a:r>
            <a:r>
              <a:rPr lang="hu-HU" sz="2200" b="1" dirty="0" smtClean="0"/>
              <a:t>egyenleg: </a:t>
            </a:r>
            <a:r>
              <a:rPr lang="hu-HU" sz="2200" dirty="0" smtClean="0"/>
              <a:t>(</a:t>
            </a:r>
            <a:r>
              <a:rPr lang="hu-HU" sz="2200" dirty="0"/>
              <a:t>nem tartalmaz sem privatizációs bevételt</a:t>
            </a:r>
            <a:r>
              <a:rPr lang="hu-HU" sz="2200" dirty="0" smtClean="0"/>
              <a:t>, sem </a:t>
            </a:r>
            <a:r>
              <a:rPr lang="hu-HU" sz="2200" dirty="0"/>
              <a:t>kamat-egyenleget</a:t>
            </a:r>
            <a:r>
              <a:rPr lang="hu-HU" sz="2200" dirty="0" smtClean="0"/>
              <a:t>),</a:t>
            </a:r>
            <a:r>
              <a:rPr lang="hu-HU" sz="2200" dirty="0"/>
              <a:t> ezen tételek nélküli bevételek és kiadások különbsége</a:t>
            </a:r>
            <a:r>
              <a:rPr lang="hu-HU" sz="2200" dirty="0" smtClean="0"/>
              <a:t>.</a:t>
            </a:r>
            <a:endParaRPr lang="hu-HU" sz="2200" dirty="0"/>
          </a:p>
          <a:p>
            <a:pPr>
              <a:buNone/>
              <a:defRPr/>
            </a:pPr>
            <a:r>
              <a:rPr lang="hu-HU" sz="2200" b="1" dirty="0" smtClean="0"/>
              <a:t>Nemzetközi </a:t>
            </a:r>
            <a:r>
              <a:rPr lang="hu-HU" sz="2200" b="1" dirty="0"/>
              <a:t>számviteli standardok:</a:t>
            </a:r>
          </a:p>
          <a:p>
            <a:pPr>
              <a:buClr>
                <a:srgbClr val="000000"/>
              </a:buClr>
              <a:defRPr/>
            </a:pPr>
            <a:r>
              <a:rPr lang="hu-HU" sz="2200" b="1" dirty="0" err="1"/>
              <a:t>GFS-egyenleg</a:t>
            </a:r>
            <a:r>
              <a:rPr lang="hu-HU" sz="2200" dirty="0"/>
              <a:t>: pénzforgalmi elven (még tartalmazza a privatizációs bevételeket)</a:t>
            </a:r>
          </a:p>
          <a:p>
            <a:pPr>
              <a:buClr>
                <a:srgbClr val="000000"/>
              </a:buClr>
              <a:defRPr/>
            </a:pPr>
            <a:r>
              <a:rPr lang="hu-HU" sz="2200" b="1" dirty="0" err="1"/>
              <a:t>GFS-egyenleg</a:t>
            </a:r>
            <a:r>
              <a:rPr lang="hu-HU" sz="2200" b="1" dirty="0"/>
              <a:t> privatizációs bevételek nélkül</a:t>
            </a:r>
          </a:p>
          <a:p>
            <a:pPr>
              <a:buNone/>
              <a:defRPr/>
            </a:pPr>
            <a:r>
              <a:rPr lang="hu-HU" sz="2200" dirty="0"/>
              <a:t>Az államháztartás </a:t>
            </a:r>
            <a:r>
              <a:rPr lang="hu-HU" sz="2200" b="1" dirty="0"/>
              <a:t>ESA </a:t>
            </a:r>
            <a:r>
              <a:rPr lang="hu-HU" sz="2200" b="1" dirty="0" smtClean="0"/>
              <a:t>2010</a:t>
            </a:r>
            <a:r>
              <a:rPr lang="hu-HU" sz="2200" dirty="0" smtClean="0"/>
              <a:t> </a:t>
            </a:r>
            <a:r>
              <a:rPr lang="hu-HU" sz="2200" dirty="0"/>
              <a:t>szerinti </a:t>
            </a:r>
            <a:r>
              <a:rPr lang="hu-HU" sz="2200" b="1" dirty="0" smtClean="0"/>
              <a:t>egyenlege </a:t>
            </a:r>
            <a:r>
              <a:rPr lang="hu-HU" sz="2200" dirty="0" smtClean="0"/>
              <a:t>(eredményszemléletű)</a:t>
            </a:r>
            <a:endParaRPr lang="hu-HU" sz="2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89983" y="1427171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altLang="hu-HU" sz="2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Az államháztartás egyenlege </a:t>
            </a:r>
            <a:r>
              <a:rPr lang="hu-HU" sz="2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költségvetés bevételeinek és kiadásainak </a:t>
            </a:r>
            <a:r>
              <a:rPr lang="hu-HU" sz="23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különbsége.</a:t>
            </a:r>
            <a:endParaRPr lang="hu-HU" sz="23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2588" y="2201722"/>
            <a:ext cx="82973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az egyenleg (-), akkor költségvetési hiányról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(deficit) beszélünk.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az egyenleg (0), akkor a költségvetés egyensúlyban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az egyenleg (+), akkor a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költségvetési többletről (</a:t>
            </a:r>
            <a:r>
              <a:rPr 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szuficit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beszélünk.</a:t>
            </a:r>
          </a:p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94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2400" y="0"/>
            <a:ext cx="6423378" cy="1354667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Az államháztartási hiány, és finanszírozásának elvei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II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ts val="2500"/>
              </a:lnSpc>
              <a:spcBef>
                <a:spcPts val="7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 smtClean="0">
                <a:solidFill>
                  <a:srgbClr val="000000"/>
                </a:solidFill>
              </a:rPr>
              <a:t>Korábban: </a:t>
            </a:r>
            <a:r>
              <a:rPr lang="hu-HU" sz="2400" b="1" dirty="0">
                <a:solidFill>
                  <a:srgbClr val="000000"/>
                </a:solidFill>
              </a:rPr>
              <a:t>kedvezményes jegybanki hitelekkel </a:t>
            </a:r>
            <a:r>
              <a:rPr lang="hu-HU" sz="2400" dirty="0">
                <a:solidFill>
                  <a:srgbClr val="000000"/>
                </a:solidFill>
              </a:rPr>
              <a:t>(deficitfinanszírozás – lejáró államadósság tételek), </a:t>
            </a:r>
            <a:r>
              <a:rPr lang="hu-HU" sz="2400" dirty="0" smtClean="0">
                <a:solidFill>
                  <a:srgbClr val="000000"/>
                </a:solidFill>
              </a:rPr>
              <a:t>az MNB finanszírozta az adósságot. Jelenleg tilos a költségvetés közvetlen finanszírozása.</a:t>
            </a: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Clr>
                <a:srgbClr val="000000"/>
              </a:buClr>
              <a:buSzPct val="100000"/>
              <a:buNone/>
              <a:defRPr/>
            </a:pPr>
            <a:endParaRPr lang="hu-HU" sz="2400" dirty="0">
              <a:solidFill>
                <a:srgbClr val="000000"/>
              </a:solidFill>
            </a:endParaRPr>
          </a:p>
          <a:p>
            <a:pPr lvl="0">
              <a:lnSpc>
                <a:spcPts val="2500"/>
              </a:lnSpc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hu-HU" sz="2400" b="1" dirty="0" smtClean="0">
                <a:solidFill>
                  <a:srgbClr val="000000"/>
                </a:solidFill>
              </a:rPr>
              <a:t>Piaci </a:t>
            </a:r>
            <a:r>
              <a:rPr lang="hu-HU" sz="2400" b="1" dirty="0">
                <a:solidFill>
                  <a:srgbClr val="000000"/>
                </a:solidFill>
              </a:rPr>
              <a:t>módon a belföldi </a:t>
            </a:r>
            <a:r>
              <a:rPr lang="hu-HU" sz="2400" b="1" dirty="0" smtClean="0">
                <a:solidFill>
                  <a:srgbClr val="000000"/>
                </a:solidFill>
              </a:rPr>
              <a:t>és külföldi pénzpiacokról</a:t>
            </a:r>
            <a:r>
              <a:rPr lang="hu-HU" sz="2400" dirty="0">
                <a:solidFill>
                  <a:srgbClr val="000000"/>
                </a:solidFill>
              </a:rPr>
              <a:t>: államkötvények, kincstárjegyek </a:t>
            </a:r>
            <a:r>
              <a:rPr lang="hu-HU" sz="2400" dirty="0" smtClean="0">
                <a:solidFill>
                  <a:srgbClr val="000000"/>
                </a:solidFill>
              </a:rPr>
              <a:t>kibocsátásával</a:t>
            </a:r>
            <a:r>
              <a:rPr lang="hu-HU" sz="2400" dirty="0">
                <a:solidFill>
                  <a:srgbClr val="000000"/>
                </a:solidFill>
              </a:rPr>
              <a:t>, illetve külföldi </a:t>
            </a:r>
            <a:r>
              <a:rPr lang="hu-HU" sz="2400" dirty="0" smtClean="0">
                <a:solidFill>
                  <a:srgbClr val="000000"/>
                </a:solidFill>
              </a:rPr>
              <a:t>pénzpiacokról hitel formájában.</a:t>
            </a:r>
            <a:endParaRPr lang="hu-HU" sz="2400" dirty="0">
              <a:solidFill>
                <a:srgbClr val="000000"/>
              </a:solidFill>
            </a:endParaRPr>
          </a:p>
          <a:p>
            <a:pPr lvl="0">
              <a:lnSpc>
                <a:spcPts val="2500"/>
              </a:lnSpc>
              <a:spcBef>
                <a:spcPts val="0"/>
              </a:spcBef>
              <a:buSzPct val="100000"/>
              <a:defRPr/>
            </a:pPr>
            <a:endParaRPr lang="hu-HU" sz="2400" dirty="0">
              <a:solidFill>
                <a:srgbClr val="000000"/>
              </a:solidFill>
            </a:endParaRPr>
          </a:p>
          <a:p>
            <a:pPr lvl="0">
              <a:lnSpc>
                <a:spcPts val="2500"/>
              </a:lnSpc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</a:rPr>
              <a:t>MNB szerepe a </a:t>
            </a:r>
            <a:r>
              <a:rPr lang="hu-HU" sz="2400" b="1" dirty="0">
                <a:solidFill>
                  <a:srgbClr val="000000"/>
                </a:solidFill>
              </a:rPr>
              <a:t>külföldi hitelfelvétel</a:t>
            </a:r>
            <a:r>
              <a:rPr lang="hu-HU" sz="2400" dirty="0">
                <a:solidFill>
                  <a:srgbClr val="000000"/>
                </a:solidFill>
              </a:rPr>
              <a:t>ben az 1990-es évek derekáig; majd: ÁKK </a:t>
            </a:r>
            <a:r>
              <a:rPr lang="hu-HU" sz="2400" dirty="0" err="1">
                <a:solidFill>
                  <a:srgbClr val="000000"/>
                </a:solidFill>
              </a:rPr>
              <a:t>Zrt</a:t>
            </a:r>
            <a:r>
              <a:rPr lang="hu-HU" sz="2400" dirty="0">
                <a:solidFill>
                  <a:srgbClr val="000000"/>
                </a:solidFill>
              </a:rPr>
              <a:t>. l</a:t>
            </a:r>
            <a:r>
              <a:rPr lang="hu-HU" sz="2400" dirty="0" smtClean="0">
                <a:solidFill>
                  <a:srgbClr val="000000"/>
                </a:solidFill>
              </a:rPr>
              <a:t>étrehozása ezt a jegybanki gyakorlatot megszüntette.</a:t>
            </a:r>
            <a:endParaRPr lang="hu-HU" sz="2400" dirty="0">
              <a:solidFill>
                <a:srgbClr val="000000"/>
              </a:solidFill>
            </a:endParaRPr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9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6046" y="79023"/>
            <a:ext cx="7679972" cy="1083733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Az államadósság és </a:t>
            </a:r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költségvetési fenntarthatóság </a:t>
            </a:r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garanciái I.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1244" y="1377244"/>
            <a:ext cx="8308624" cy="5125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Az államadósság</a:t>
            </a:r>
          </a:p>
          <a:p>
            <a:r>
              <a:rPr lang="hu-HU" sz="2500" dirty="0" smtClean="0"/>
              <a:t>Az államadósság egy adott országban a központi kormány a helyi (önkormányzati) adósságának (tartozásainak) konszolidált összege, kiegészítve az állami vállalatoktól átvállalt hiteltartozásokkal, illetve a garanciavállalás miatt keletkezett hiteltartozásokkal.</a:t>
            </a:r>
          </a:p>
          <a:p>
            <a:r>
              <a:rPr lang="hu-HU" sz="2500" dirty="0" smtClean="0"/>
              <a:t>Az államadósság növekedésének elsődleges oka, az államháztartási hiány növekedése (hiány típusú költségvetés)</a:t>
            </a:r>
          </a:p>
          <a:p>
            <a:r>
              <a:rPr lang="hu-HU" sz="2500" dirty="0" smtClean="0"/>
              <a:t>Az államadósság jelentős mértéke, illetve gyors növekedése gazdasági destabilizációs hatást vált ki.</a:t>
            </a:r>
          </a:p>
          <a:p>
            <a:r>
              <a:rPr lang="hu-HU" sz="2500" dirty="0" smtClean="0"/>
              <a:t>Cél a csökkentés: EU direktíva a GDP 60% alá való csökkentése, a magyar cél az 50% elérése.</a:t>
            </a:r>
            <a:endParaRPr lang="hu-HU" sz="25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6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7023" y="79022"/>
            <a:ext cx="7676443" cy="925690"/>
          </a:xfrm>
        </p:spPr>
        <p:txBody>
          <a:bodyPr>
            <a:noAutofit/>
          </a:bodyPr>
          <a:lstStyle/>
          <a:p>
            <a:pPr algn="ctr"/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Az államadósság és a költségvetési fenntarthatóság garanciái </a:t>
            </a:r>
            <a:r>
              <a:rPr lang="hu-HU"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II.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2873" y="1453092"/>
            <a:ext cx="8571794" cy="5173486"/>
          </a:xfrm>
        </p:spPr>
        <p:txBody>
          <a:bodyPr>
            <a:noAutofit/>
          </a:bodyPr>
          <a:lstStyle/>
          <a:p>
            <a:pPr marL="114300" lvl="0" indent="0" defTabSz="801691">
              <a:lnSpc>
                <a:spcPct val="100000"/>
              </a:lnSpc>
              <a:spcBef>
                <a:spcPts val="500"/>
              </a:spcBef>
              <a:buSzPct val="100000"/>
              <a:buNone/>
              <a:defRPr/>
            </a:pPr>
            <a:r>
              <a:rPr lang="hu-HU" sz="2400" b="1" dirty="0">
                <a:latin typeface="Times New Roman" panose="02020603050405020304" pitchFamily="18" charset="0"/>
                <a:cs typeface="Arial"/>
              </a:rPr>
              <a:t>Az államadósság-csökkentését szolgáló követelmények</a:t>
            </a:r>
          </a:p>
          <a:p>
            <a:pPr marL="114300" lvl="0" indent="0" defTabSz="801691">
              <a:lnSpc>
                <a:spcPct val="100000"/>
              </a:lnSpc>
              <a:spcBef>
                <a:spcPts val="500"/>
              </a:spcBef>
              <a:buSzPct val="100000"/>
              <a:buNone/>
              <a:defRPr/>
            </a:pPr>
            <a:endParaRPr lang="en-US" sz="900" dirty="0">
              <a:latin typeface="Times New Roman" panose="02020603050405020304" pitchFamily="18" charset="0"/>
              <a:cs typeface="Arial"/>
            </a:endParaRPr>
          </a:p>
          <a:p>
            <a:pPr lvl="0" defTabSz="80169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defRPr/>
            </a:pPr>
            <a:r>
              <a:rPr lang="hu-HU" sz="2300" dirty="0">
                <a:cs typeface="Arial"/>
              </a:rPr>
              <a:t>az államadósság tervezett mértékét a központi költségvetésről szóló törvényben kell meghatározni úgy, hogy annak a GDP-hez viszonyított aránya </a:t>
            </a:r>
            <a:r>
              <a:rPr lang="hu-HU" sz="2300" dirty="0" smtClean="0">
                <a:cs typeface="Arial"/>
              </a:rPr>
              <a:t>csökkenjen</a:t>
            </a:r>
          </a:p>
          <a:p>
            <a:pPr lvl="0" defTabSz="80169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defRPr/>
            </a:pPr>
            <a:r>
              <a:rPr lang="hu-HU" sz="2300" dirty="0">
                <a:cs typeface="Arial"/>
              </a:rPr>
              <a:t>c</a:t>
            </a:r>
            <a:r>
              <a:rPr lang="hu-HU" sz="2300" dirty="0" smtClean="0">
                <a:cs typeface="Arial"/>
              </a:rPr>
              <a:t>sak olyan költségvetést nyújthat be a Kormány, ahol az államadósság egyik évről a másikra mérséklődik. (Adósság szabály)</a:t>
            </a:r>
          </a:p>
          <a:p>
            <a:pPr lvl="0" defTabSz="80169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defRPr/>
            </a:pPr>
            <a:r>
              <a:rPr lang="hu-HU" sz="2300" dirty="0" smtClean="0">
                <a:cs typeface="Arial"/>
              </a:rPr>
              <a:t>Költségvetési Tanács, mint a garanciát nyújtó szerv</a:t>
            </a:r>
            <a:endParaRPr lang="hu-HU" sz="2300" dirty="0">
              <a:cs typeface="Arial"/>
            </a:endParaRPr>
          </a:p>
          <a:p>
            <a:pPr lvl="0" defTabSz="80169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defRPr/>
            </a:pPr>
            <a:r>
              <a:rPr lang="hu-HU" sz="2300" dirty="0">
                <a:cs typeface="Arial"/>
              </a:rPr>
              <a:t>ha ennek elérése a költségvetési év folyamán veszélybe kerül, a központi költségvetésről szóló törvényt módosítani kell</a:t>
            </a:r>
          </a:p>
          <a:p>
            <a:pPr lvl="0" defTabSz="80169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defRPr/>
            </a:pPr>
            <a:r>
              <a:rPr lang="hu-HU" sz="2300" dirty="0">
                <a:cs typeface="Arial"/>
              </a:rPr>
              <a:t>kivétel az adósság-szabály alól: különleges jogrend és a nemzetgazdaság tartós és jelentős </a:t>
            </a:r>
            <a:r>
              <a:rPr lang="hu-HU" sz="2300" dirty="0" smtClean="0">
                <a:cs typeface="Arial"/>
              </a:rPr>
              <a:t>visszaesése</a:t>
            </a:r>
            <a:endParaRPr lang="hu-HU" sz="2300" dirty="0">
              <a:cs typeface="Arial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71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6267" y="1"/>
            <a:ext cx="6366934" cy="1377244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Államadósság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Kezelő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Központ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2206" y="1478845"/>
            <a:ext cx="7886700" cy="47864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Feladatai:</a:t>
            </a:r>
            <a:endParaRPr lang="hu-HU" b="1" dirty="0"/>
          </a:p>
          <a:p>
            <a:pPr lvl="0" hangingPunct="0">
              <a:lnSpc>
                <a:spcPct val="110000"/>
              </a:lnSpc>
            </a:pPr>
            <a:r>
              <a:rPr lang="hu-HU" dirty="0"/>
              <a:t>szervezi az államháztartás központi alrendszere adósságának terhére elszámolandó állampapír-kibocsátást, hitelfelvételt és adósság-átvállalást, </a:t>
            </a:r>
            <a:r>
              <a:rPr lang="hu-HU" dirty="0" smtClean="0"/>
              <a:t>valamint </a:t>
            </a:r>
            <a:r>
              <a:rPr lang="hu-HU" dirty="0"/>
              <a:t>gondoskodik az azokhoz kapcsolódó kifizetések teljesítéséről; </a:t>
            </a:r>
          </a:p>
          <a:p>
            <a:pPr lvl="0" hangingPunct="0">
              <a:lnSpc>
                <a:spcPct val="110000"/>
              </a:lnSpc>
            </a:pPr>
            <a:r>
              <a:rPr lang="hu-HU" dirty="0"/>
              <a:t>elkészíti a központi költségvetés éves és középtávú finanszírozási tervét, kidolgozza az adósság finanszírozási stratégiáját; </a:t>
            </a:r>
          </a:p>
          <a:p>
            <a:pPr lvl="0" hangingPunct="0">
              <a:lnSpc>
                <a:spcPct val="110000"/>
              </a:lnSpc>
            </a:pPr>
            <a:r>
              <a:rPr lang="hu-HU" dirty="0"/>
              <a:t>gondoskodik az állam átmenetileg szabad pénzeszközeinek kezeléséről;  </a:t>
            </a:r>
          </a:p>
          <a:p>
            <a:pPr lvl="0" hangingPunct="0">
              <a:lnSpc>
                <a:spcPct val="110000"/>
              </a:lnSpc>
            </a:pPr>
            <a:r>
              <a:rPr lang="hu-HU" dirty="0"/>
              <a:t>szervezi a másodlagos állampapír-piacot; </a:t>
            </a:r>
          </a:p>
          <a:p>
            <a:pPr lvl="0" hangingPunct="0">
              <a:lnSpc>
                <a:spcPct val="110000"/>
              </a:lnSpc>
            </a:pPr>
            <a:r>
              <a:rPr lang="hu-HU" dirty="0"/>
              <a:t>elemzi az adósságszolgálat és az állampapír-piac folyamatait. </a:t>
            </a:r>
          </a:p>
          <a:p>
            <a:pPr>
              <a:lnSpc>
                <a:spcPct val="110000"/>
              </a:lnSpc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03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7556" y="1"/>
            <a:ext cx="6344355" cy="1399822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Kincstári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körbe tartozók gazdálkodási főbb szabályai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Elemi költségvetés,</a:t>
            </a:r>
          </a:p>
          <a:p>
            <a:r>
              <a:rPr lang="hu-HU" sz="2400" dirty="0" smtClean="0"/>
              <a:t>Likviditási terv,</a:t>
            </a:r>
          </a:p>
          <a:p>
            <a:r>
              <a:rPr lang="hu-HU" sz="2400" dirty="0" smtClean="0"/>
              <a:t>Intézmény finanszírozás,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Közteher befizetési kötelezettség teljesítése,</a:t>
            </a:r>
          </a:p>
          <a:p>
            <a:r>
              <a:rPr lang="hu-HU" sz="2400" dirty="0" smtClean="0"/>
              <a:t>Költségvetési jelentés – Időközi költségvetési jelentés,</a:t>
            </a:r>
          </a:p>
          <a:p>
            <a:r>
              <a:rPr lang="hu-HU" sz="2400" dirty="0" smtClean="0"/>
              <a:t>Önkormányzatok számlavezetésének szabályai,</a:t>
            </a:r>
          </a:p>
          <a:p>
            <a:r>
              <a:rPr lang="hu-HU" sz="2400" dirty="0" smtClean="0"/>
              <a:t>Önkormányzatok eladósodásának kontrollja. </a:t>
            </a:r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6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4978" y="1"/>
            <a:ext cx="6400800" cy="13208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Az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MNB államháztartást és pénzforgalmat érintő feladatai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400" dirty="0" smtClean="0"/>
              <a:t>Jegybanki szerep a költségvetési törvény alakításában,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Finanszírozási kapcsolat hazai szabályozása,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Európai Központi Bank finanszírozási gyakorlata,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Az MNB önfinanszírozási programja,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Új  elképzelések a magyar jegybank államadósság finanszírozási körbe vonására. 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Kincstári Egységes Számla és az Államadósság Kezelő Központ </a:t>
            </a:r>
            <a:r>
              <a:rPr lang="hu-HU" sz="2400" dirty="0" err="1" smtClean="0"/>
              <a:t>Zrt</a:t>
            </a:r>
            <a:r>
              <a:rPr lang="hu-HU" sz="2400" dirty="0" smtClean="0"/>
              <a:t> számláinak vezetése</a:t>
            </a:r>
          </a:p>
          <a:p>
            <a:pPr>
              <a:lnSpc>
                <a:spcPct val="100000"/>
              </a:lnSpc>
            </a:pPr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0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0" y="2194592"/>
            <a:ext cx="9144000" cy="284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5. fejezet</a:t>
            </a:r>
          </a:p>
          <a:p>
            <a:pPr marL="0" indent="0" algn="ctr"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Állampénzügyi </a:t>
            </a:r>
            <a:r>
              <a:rPr lang="hu-HU"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rendszerünk </a:t>
            </a:r>
            <a:endParaRPr lang="hu-HU" altLang="hu-HU" sz="4000" b="1" kern="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nemzetközi </a:t>
            </a:r>
            <a:r>
              <a:rPr lang="hu-HU"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kapcsolódásai 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79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0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lcím 2"/>
          <p:cNvSpPr txBox="1">
            <a:spLocks noGrp="1"/>
          </p:cNvSpPr>
          <p:nvPr>
            <p:ph type="subTitle" idx="1"/>
          </p:nvPr>
        </p:nvSpPr>
        <p:spPr>
          <a:xfrm>
            <a:off x="1403684" y="201615"/>
            <a:ext cx="6416842" cy="949325"/>
          </a:xfrm>
        </p:spPr>
        <p:txBody>
          <a:bodyPr>
            <a:noAutofit/>
          </a:bodyPr>
          <a:lstStyle/>
          <a:p>
            <a:r>
              <a:rPr alt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A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magyar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államháztartás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altLang="hu-HU" sz="3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rendszere</a:t>
            </a:r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</a:p>
        </p:txBody>
      </p:sp>
      <p:pic>
        <p:nvPicPr>
          <p:cNvPr id="13316" name="Kép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0800"/>
            <a:ext cx="9144000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173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4978" y="0"/>
            <a:ext cx="6378222" cy="1309511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5. fejezet oktatási célkitűzései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8355" y="1557867"/>
            <a:ext cx="8681155" cy="46190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200" dirty="0" smtClean="0"/>
              <a:t>A kormánytisztviselő jelöltek megértsék a pénzpiacok és a bankszektor felértékelődének okait, körülményeit.</a:t>
            </a:r>
          </a:p>
          <a:p>
            <a:pPr>
              <a:lnSpc>
                <a:spcPct val="100000"/>
              </a:lnSpc>
            </a:pPr>
            <a:r>
              <a:rPr lang="hu-HU" sz="2200" dirty="0" smtClean="0"/>
              <a:t>Képesek legyenek a globalizálódás, és a vele járó állami, önkormányzati és lakossági túlhitelezés, illetve állami gazdaságbefolyásolás leépülésének valós okait, és káros következményeit megismerni.</a:t>
            </a:r>
          </a:p>
          <a:p>
            <a:pPr>
              <a:lnSpc>
                <a:spcPct val="100000"/>
              </a:lnSpc>
            </a:pPr>
            <a:r>
              <a:rPr lang="hu-HU" sz="2200" dirty="0" smtClean="0"/>
              <a:t>Sajátítsák el a magyar pénzügyi és költségvetési politika elmúlt öt évben bekövetkezett sikeres konszolidációjának módszertanát, eredményeit. </a:t>
            </a:r>
          </a:p>
          <a:p>
            <a:pPr>
              <a:lnSpc>
                <a:spcPct val="100000"/>
              </a:lnSpc>
            </a:pPr>
            <a:r>
              <a:rPr lang="hu-HU" sz="2200" dirty="0" smtClean="0"/>
              <a:t>Képesek legyenek eligazodni a nemzetközi pénzügyi intézmények és Magyarország Kormánya új típusú kapcsolatrendszerében.</a:t>
            </a:r>
          </a:p>
          <a:p>
            <a:pPr>
              <a:lnSpc>
                <a:spcPct val="100000"/>
              </a:lnSpc>
            </a:pPr>
            <a:r>
              <a:rPr lang="hu-HU" sz="2200" dirty="0" smtClean="0"/>
              <a:t>Ismerjék Magyarország és az Európai Unió költségvetési igazgatási kapcsolatrendszerét, nem konvencionális módszertanát. </a:t>
            </a:r>
            <a:endParaRPr lang="hu-HU" sz="22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80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04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798" y="0"/>
            <a:ext cx="7326489" cy="1219199"/>
          </a:xfrm>
        </p:spPr>
        <p:txBody>
          <a:bodyPr>
            <a:normAutofit/>
          </a:bodyPr>
          <a:lstStyle/>
          <a:p>
            <a:pPr algn="ctr"/>
            <a:r>
              <a:rPr lang="hu-HU" altLang="hu-HU" sz="3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</a:t>
            </a:r>
            <a:r>
              <a:rPr lang="hu-HU" altLang="hu-HU" sz="3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nemzetközi pénz- és </a:t>
            </a:r>
            <a:r>
              <a:rPr lang="hu-HU" altLang="hu-HU" sz="3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tőkepiacok fejlődési </a:t>
            </a:r>
            <a:r>
              <a:rPr lang="hu-HU" altLang="hu-HU" sz="3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folyamatai és a </a:t>
            </a:r>
            <a:r>
              <a:rPr lang="hu-HU" altLang="hu-HU" sz="3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magyar gazdaság</a:t>
            </a:r>
            <a:endParaRPr lang="hu-HU" sz="3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9289" y="1456266"/>
            <a:ext cx="8007350" cy="5023556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100000"/>
              <a:buNone/>
            </a:pPr>
            <a:r>
              <a:rPr lang="hu-HU" altLang="hu-HU" sz="2400" b="1" dirty="0"/>
              <a:t>Rendszerválás előtt:</a:t>
            </a:r>
          </a:p>
          <a:p>
            <a:pPr marL="639763" lvl="1" indent="-28575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dirty="0"/>
              <a:t>a pénz szerepe passzív, részleges reformok szilárd törvényi alap nélkül</a:t>
            </a:r>
          </a:p>
          <a:p>
            <a:pPr marL="0" lvl="0" indent="0" fontAlgn="base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100000"/>
              <a:buNone/>
            </a:pPr>
            <a:r>
              <a:rPr lang="hu-HU" altLang="hu-HU" sz="2400" b="1" dirty="0"/>
              <a:t>Rendszerváltás után:</a:t>
            </a:r>
          </a:p>
          <a:p>
            <a:pPr marL="639763" lvl="1" indent="-28575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dirty="0"/>
              <a:t>a tőkemozgások korlátainak felszámolása (kardinális törvények megalkotása) </a:t>
            </a:r>
          </a:p>
          <a:p>
            <a:pPr marL="639763" lvl="1" indent="-28575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dirty="0"/>
              <a:t>„feltörekvő piacokhoz” való tartozás (közvetlen befektetés és portfólió befektetés beáramlása</a:t>
            </a:r>
            <a:r>
              <a:rPr lang="hu-HU" altLang="hu-HU" dirty="0" smtClean="0"/>
              <a:t>)</a:t>
            </a:r>
            <a:endParaRPr lang="hu-HU" altLang="hu-HU" dirty="0"/>
          </a:p>
          <a:p>
            <a:pPr marL="639763" lvl="1" indent="-28575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dirty="0"/>
              <a:t>a pénzügyi nyitottság következményei: fúziók és felvásárlások, romló pénzügyi stabilitás</a:t>
            </a:r>
          </a:p>
          <a:p>
            <a:pPr marL="0" lvl="0" indent="0" fontAlgn="base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100000"/>
              <a:buNone/>
            </a:pPr>
            <a:r>
              <a:rPr lang="hu-HU" altLang="hu-HU" sz="2400" b="1" dirty="0"/>
              <a:t>A pénzügyi globalizációs jelenségei:</a:t>
            </a:r>
          </a:p>
          <a:p>
            <a:pPr marL="639763" lvl="1" indent="-285750" fontAlgn="base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dirty="0"/>
              <a:t>a pénzpiacok </a:t>
            </a:r>
            <a:r>
              <a:rPr lang="hu-HU" altLang="hu-HU" dirty="0" smtClean="0"/>
              <a:t>nemzetközi </a:t>
            </a:r>
            <a:r>
              <a:rPr lang="hu-HU" altLang="hu-HU" dirty="0"/>
              <a:t>szabályozása (OECD, BIS, IMF)</a:t>
            </a:r>
          </a:p>
          <a:p>
            <a:endParaRPr lang="hu-HU" sz="2400" dirty="0"/>
          </a:p>
          <a:p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81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57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1111" y="0"/>
            <a:ext cx="6389512" cy="1332089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Nemzetközi pénzügyi szervezetek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6072" y="1543403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lv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dirty="0">
                <a:solidFill>
                  <a:srgbClr val="000000"/>
                </a:solidFill>
              </a:rPr>
              <a:t>a legfontosabb multilaterális pénzügyi szervezetek: </a:t>
            </a:r>
            <a:r>
              <a:rPr lang="hu-HU" altLang="hu-HU" sz="2400" b="1" dirty="0">
                <a:solidFill>
                  <a:srgbClr val="000000"/>
                </a:solidFill>
              </a:rPr>
              <a:t>Nemzetközi Valutaalap </a:t>
            </a:r>
            <a:r>
              <a:rPr lang="hu-HU" altLang="hu-HU" sz="2400" dirty="0">
                <a:solidFill>
                  <a:srgbClr val="000000"/>
                </a:solidFill>
              </a:rPr>
              <a:t>(IMF) és a </a:t>
            </a:r>
            <a:r>
              <a:rPr lang="hu-HU" altLang="hu-HU" sz="2400" b="1" dirty="0">
                <a:solidFill>
                  <a:srgbClr val="000000"/>
                </a:solidFill>
              </a:rPr>
              <a:t>Világbank-csoport</a:t>
            </a:r>
            <a:r>
              <a:rPr lang="hu-HU" altLang="hu-HU" sz="2400" dirty="0">
                <a:solidFill>
                  <a:srgbClr val="000000"/>
                </a:solidFill>
              </a:rPr>
              <a:t> (WB)</a:t>
            </a:r>
          </a:p>
          <a:p>
            <a:pPr lv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b="1" dirty="0">
                <a:solidFill>
                  <a:srgbClr val="000000"/>
                </a:solidFill>
              </a:rPr>
              <a:t>nemzetközi fejlesztési bankok</a:t>
            </a:r>
            <a:r>
              <a:rPr lang="hu-HU" altLang="hu-HU" sz="2400" dirty="0">
                <a:solidFill>
                  <a:srgbClr val="000000"/>
                </a:solidFill>
              </a:rPr>
              <a:t>: az Európai Fejlesztési és Újjáépítési Bank (EBRD), Európai Beruházási Bank (EIB)</a:t>
            </a:r>
          </a:p>
          <a:p>
            <a:pPr lv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b="1" dirty="0">
                <a:solidFill>
                  <a:srgbClr val="000000"/>
                </a:solidFill>
              </a:rPr>
              <a:t>a nemzetközi pénzügyi szervezetek jelentősége:</a:t>
            </a:r>
            <a:r>
              <a:rPr lang="hu-HU" altLang="hu-HU" sz="2400" dirty="0">
                <a:solidFill>
                  <a:srgbClr val="000000"/>
                </a:solidFill>
              </a:rPr>
              <a:t> hitelfelvételi forrás és makrogazdasági konzultáció (a magyar álláspont jelentősen megváltozott e téren), szakmai kapcsolat</a:t>
            </a:r>
          </a:p>
          <a:p>
            <a:pPr lv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b="1" dirty="0">
                <a:solidFill>
                  <a:srgbClr val="000000"/>
                </a:solidFill>
              </a:rPr>
              <a:t>Magyarország 2010-től újraértékelte a kapcsolatrendszerét </a:t>
            </a:r>
            <a:r>
              <a:rPr lang="hu-HU" altLang="hu-HU" sz="2400" dirty="0">
                <a:solidFill>
                  <a:srgbClr val="000000"/>
                </a:solidFill>
              </a:rPr>
              <a:t>(IMF hitel nélküli gazdálkodás, közteherviselés, az IMF adósság visszafizetésre került) 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82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37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4711" y="0"/>
            <a:ext cx="7224889" cy="1577800"/>
          </a:xfrm>
        </p:spPr>
        <p:txBody>
          <a:bodyPr>
            <a:normAutofit/>
          </a:bodyPr>
          <a:lstStyle/>
          <a:p>
            <a:pPr algn="ctr"/>
            <a:r>
              <a:rPr lang="hu-HU"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pénzügyi és </a:t>
            </a:r>
            <a:r>
              <a:rPr lang="hu-HU" alt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költségvetési igazgatás </a:t>
            </a:r>
            <a:r>
              <a:rPr lang="hu-HU"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európai </a:t>
            </a:r>
            <a:r>
              <a:rPr lang="hu-HU" alt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uniós összefüggései </a:t>
            </a:r>
            <a:r>
              <a:rPr lang="hu-HU"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I</a:t>
            </a:r>
            <a:r>
              <a:rPr lang="hu-HU" alt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hu-HU" sz="32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3495" y="1532114"/>
            <a:ext cx="7886700" cy="435133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Az európai uniós tagság előfeltétele a </a:t>
            </a: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GMU (Gazdasági és Monetáris Unió)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tagsághoz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konvergencia-kritériumok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teljesítése esetén a tagjelölt ország köteles belépni a </a:t>
            </a:r>
            <a:r>
              <a:rPr lang="hu-H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GMU-ba</a:t>
            </a:r>
            <a:endParaRPr lang="hu-H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A számszerű kritériumok:</a:t>
            </a:r>
          </a:p>
          <a:p>
            <a:pPr marL="811530" lvl="1" indent="-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dirty="0">
                <a:solidFill>
                  <a:srgbClr val="000000"/>
                </a:solidFill>
                <a:latin typeface="Times New Roman" panose="02020603050405020304" pitchFamily="18" charset="0"/>
              </a:rPr>
              <a:t>mérsékelt infláció és kamatszint</a:t>
            </a:r>
          </a:p>
          <a:p>
            <a:pPr marL="811530" lvl="1" indent="-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dirty="0">
                <a:solidFill>
                  <a:srgbClr val="000000"/>
                </a:solidFill>
                <a:latin typeface="Times New Roman" panose="02020603050405020304" pitchFamily="18" charset="0"/>
              </a:rPr>
              <a:t>maximált éves államháztartási hiány (a GDP 3%-a)</a:t>
            </a:r>
          </a:p>
          <a:p>
            <a:pPr marL="811530" lvl="1" indent="-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dirty="0">
                <a:solidFill>
                  <a:srgbClr val="000000"/>
                </a:solidFill>
                <a:latin typeface="Times New Roman" panose="02020603050405020304" pitchFamily="18" charset="0"/>
              </a:rPr>
              <a:t>maximált bruttó államadósság (a GDP 60%-a)</a:t>
            </a:r>
          </a:p>
          <a:p>
            <a:pPr marL="811530" lvl="1" indent="-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dirty="0">
                <a:solidFill>
                  <a:srgbClr val="000000"/>
                </a:solidFill>
                <a:latin typeface="Times New Roman" panose="02020603050405020304" pitchFamily="18" charset="0"/>
              </a:rPr>
              <a:t>két éven keresztül kellő árfolyam-stabilitás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GMU tagság a monetáris önállóság megszüntetésével jár (előnyök-hátrányok)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83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46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dirty="0">
                <a:solidFill>
                  <a:srgbClr val="000000"/>
                </a:solidFill>
              </a:rPr>
              <a:t>1993 Koppenhága: </a:t>
            </a:r>
            <a:r>
              <a:rPr lang="hu-HU" altLang="hu-HU" sz="2400" b="1" dirty="0">
                <a:solidFill>
                  <a:srgbClr val="000000"/>
                </a:solidFill>
              </a:rPr>
              <a:t>csatlakozási kritériumok</a:t>
            </a:r>
          </a:p>
          <a:p>
            <a:pPr lvl="0" fontAlgn="base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dirty="0">
                <a:solidFill>
                  <a:srgbClr val="000000"/>
                </a:solidFill>
              </a:rPr>
              <a:t>előzmények: </a:t>
            </a:r>
            <a:r>
              <a:rPr lang="hu-HU" altLang="hu-HU" sz="2400" b="1" dirty="0">
                <a:solidFill>
                  <a:srgbClr val="000000"/>
                </a:solidFill>
              </a:rPr>
              <a:t>PHARE</a:t>
            </a:r>
            <a:r>
              <a:rPr lang="hu-HU" altLang="hu-HU" sz="2400" dirty="0">
                <a:solidFill>
                  <a:srgbClr val="000000"/>
                </a:solidFill>
              </a:rPr>
              <a:t> (Lengyelország, Magyarország): diszkriminatív mennyiségi korlátozások eltörlése, hitelkeret, pénzügyi segély</a:t>
            </a:r>
          </a:p>
          <a:p>
            <a:pPr lvl="0" fontAlgn="base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b="1" dirty="0" smtClean="0">
                <a:solidFill>
                  <a:srgbClr val="000000"/>
                </a:solidFill>
              </a:rPr>
              <a:t>előcsatlakozási </a:t>
            </a:r>
            <a:r>
              <a:rPr lang="hu-HU" altLang="hu-HU" sz="2400" b="1" dirty="0">
                <a:solidFill>
                  <a:srgbClr val="000000"/>
                </a:solidFill>
              </a:rPr>
              <a:t>alapok </a:t>
            </a:r>
            <a:r>
              <a:rPr lang="hu-HU" altLang="hu-HU" sz="2400" dirty="0">
                <a:solidFill>
                  <a:srgbClr val="000000"/>
                </a:solidFill>
              </a:rPr>
              <a:t>(ISPA, PHARE, SAPARD)</a:t>
            </a:r>
          </a:p>
          <a:p>
            <a:pPr lvl="0" fontAlgn="base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hu-HU" altLang="hu-HU" sz="2400" dirty="0">
                <a:solidFill>
                  <a:srgbClr val="000000"/>
                </a:solidFill>
              </a:rPr>
              <a:t>2004-től: </a:t>
            </a:r>
            <a:r>
              <a:rPr lang="hu-HU" altLang="hu-HU" sz="2400" b="1" dirty="0">
                <a:solidFill>
                  <a:srgbClr val="000000"/>
                </a:solidFill>
              </a:rPr>
              <a:t>Kohéziós Alap</a:t>
            </a:r>
            <a:r>
              <a:rPr lang="hu-HU" altLang="hu-HU" sz="2400" dirty="0">
                <a:solidFill>
                  <a:srgbClr val="000000"/>
                </a:solidFill>
              </a:rPr>
              <a:t>, </a:t>
            </a:r>
            <a:r>
              <a:rPr lang="hu-HU" altLang="hu-HU" sz="2400" b="1" dirty="0">
                <a:solidFill>
                  <a:srgbClr val="000000"/>
                </a:solidFill>
              </a:rPr>
              <a:t>Strukturális Alapok</a:t>
            </a:r>
          </a:p>
          <a:p>
            <a:endParaRPr lang="hu-HU" sz="24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140178" y="0"/>
            <a:ext cx="7066844" cy="1690689"/>
          </a:xfrm>
        </p:spPr>
        <p:txBody>
          <a:bodyPr>
            <a:normAutofit/>
          </a:bodyPr>
          <a:lstStyle/>
          <a:p>
            <a:pPr algn="ctr"/>
            <a:r>
              <a:rPr lang="hu-HU"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pénzügyi és költségvetési igazgatás európai uniós összefüggései </a:t>
            </a:r>
            <a:r>
              <a:rPr lang="hu-HU" alt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II.</a:t>
            </a:r>
            <a:endParaRPr lang="hu-HU" sz="32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84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25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6383" y="10548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hu-HU" altLang="hu-H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pénzügyi és költségvetési igazgatás európai uniós összefüggései </a:t>
            </a:r>
            <a:r>
              <a:rPr lang="hu-HU" alt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III.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86933"/>
            <a:ext cx="9144001" cy="624275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u-HU" sz="3500" b="1" dirty="0" smtClean="0"/>
              <a:t>Az EU alapjai részletesen</a:t>
            </a:r>
          </a:p>
          <a:p>
            <a:pPr lvl="0" hangingPunct="0">
              <a:lnSpc>
                <a:spcPts val="1900"/>
              </a:lnSpc>
            </a:pPr>
            <a:r>
              <a:rPr lang="hu-HU" sz="3500" b="1" dirty="0"/>
              <a:t>Európai Regionális Fejlesztési Alap</a:t>
            </a:r>
            <a:r>
              <a:rPr lang="hu-HU" sz="3500" dirty="0"/>
              <a:t>, amely főként a versenyképességet növelő, munkahelyteremtő beruházásokat, a kutatásfejlesztést, az információs társadalom </a:t>
            </a:r>
            <a:r>
              <a:rPr lang="hu-HU" sz="3500" dirty="0" smtClean="0"/>
              <a:t>terjedését támogatja. </a:t>
            </a:r>
            <a:endParaRPr lang="hu-HU" sz="3500" dirty="0"/>
          </a:p>
          <a:p>
            <a:pPr hangingPunct="0">
              <a:lnSpc>
                <a:spcPts val="1700"/>
              </a:lnSpc>
            </a:pPr>
            <a:r>
              <a:rPr lang="hu-HU" sz="3500" b="1" dirty="0"/>
              <a:t>Európai Szociális Alap</a:t>
            </a:r>
            <a:r>
              <a:rPr lang="hu-HU" sz="3500" dirty="0"/>
              <a:t>, amely a foglalkoztatás és képzés területére irányul. </a:t>
            </a:r>
          </a:p>
          <a:p>
            <a:pPr lvl="0" hangingPunct="0">
              <a:lnSpc>
                <a:spcPts val="1900"/>
              </a:lnSpc>
            </a:pPr>
            <a:r>
              <a:rPr lang="hu-HU" sz="3500" b="1" dirty="0"/>
              <a:t>Európai Mezőgazdasági Orientációs és Garancia Alap</a:t>
            </a:r>
            <a:r>
              <a:rPr lang="hu-HU" sz="3500" dirty="0"/>
              <a:t>, amely a mezőgazdasági és vidékfejlesztéssel kapcsolatos támogatások mellett a turizmusfejlesztésre koncentrál. </a:t>
            </a:r>
          </a:p>
          <a:p>
            <a:pPr hangingPunct="0">
              <a:lnSpc>
                <a:spcPts val="1900"/>
              </a:lnSpc>
              <a:spcBef>
                <a:spcPts val="0"/>
              </a:spcBef>
            </a:pPr>
            <a:r>
              <a:rPr lang="hu-HU" sz="3500" b="1" dirty="0"/>
              <a:t>Európai Halászati Alap</a:t>
            </a:r>
            <a:r>
              <a:rPr lang="hu-HU" sz="3500" dirty="0"/>
              <a:t>, amely a halászatból élő területeken kíván </a:t>
            </a:r>
            <a:r>
              <a:rPr lang="hu-HU" sz="3500" dirty="0" smtClean="0"/>
              <a:t>segíteni.</a:t>
            </a:r>
          </a:p>
          <a:p>
            <a:pPr marL="0" indent="0" algn="ctr" hangingPunct="0">
              <a:lnSpc>
                <a:spcPct val="100000"/>
              </a:lnSpc>
              <a:buNone/>
            </a:pPr>
            <a:r>
              <a:rPr lang="hu-HU" sz="3500" b="1" dirty="0" smtClean="0"/>
              <a:t>Közösségi kezdeményezések</a:t>
            </a:r>
          </a:p>
          <a:p>
            <a:pPr lvl="0" hangingPunct="0">
              <a:lnSpc>
                <a:spcPts val="1900"/>
              </a:lnSpc>
            </a:pPr>
            <a:r>
              <a:rPr lang="hu-HU" sz="3500" dirty="0" smtClean="0"/>
              <a:t>Az </a:t>
            </a:r>
            <a:r>
              <a:rPr lang="hu-HU" sz="3500" b="1" dirty="0" err="1"/>
              <a:t>Interreg</a:t>
            </a:r>
            <a:r>
              <a:rPr lang="hu-HU" sz="3500" dirty="0"/>
              <a:t> a határokon átnyúló, nemzetek közötti, valamint </a:t>
            </a:r>
            <a:r>
              <a:rPr lang="hu-HU" sz="3500" dirty="0" err="1"/>
              <a:t>inter-regionális</a:t>
            </a:r>
            <a:r>
              <a:rPr lang="hu-HU" sz="3500" dirty="0"/>
              <a:t> együttműködéseket serkenti. A Szomszédsági Program keretében lehetőség nyílik a határos országokkal együttműködve környezet-, természet- és árvízvédelmet érintő feladatok közös kezelésére.  </a:t>
            </a:r>
          </a:p>
          <a:p>
            <a:pPr lvl="0" hangingPunct="0">
              <a:lnSpc>
                <a:spcPct val="100000"/>
              </a:lnSpc>
            </a:pPr>
            <a:r>
              <a:rPr lang="hu-HU" sz="3500" dirty="0"/>
              <a:t>Az </a:t>
            </a:r>
            <a:r>
              <a:rPr lang="hu-HU" sz="3500" b="1" dirty="0" err="1"/>
              <a:t>Equal</a:t>
            </a:r>
            <a:r>
              <a:rPr lang="hu-HU" sz="3500" b="1" dirty="0"/>
              <a:t> </a:t>
            </a:r>
            <a:r>
              <a:rPr lang="hu-HU" sz="3500" dirty="0"/>
              <a:t>célja a munkaerőpiacon kialakult egyenlőtlenségek mérséklése. </a:t>
            </a:r>
          </a:p>
          <a:p>
            <a:pPr hangingPunct="0">
              <a:lnSpc>
                <a:spcPct val="100000"/>
              </a:lnSpc>
            </a:pPr>
            <a:r>
              <a:rPr lang="hu-HU" sz="3500" dirty="0"/>
              <a:t>A  </a:t>
            </a:r>
            <a:r>
              <a:rPr lang="hu-HU" sz="3500" b="1" dirty="0" err="1"/>
              <a:t>Leader</a:t>
            </a:r>
            <a:r>
              <a:rPr lang="hu-HU" sz="3500" dirty="0"/>
              <a:t> program célja a vidéki térségek fejlesztése a helyi döntéshozási szintek bevonásával. A programban a partnerség elve igen fontos. </a:t>
            </a:r>
          </a:p>
          <a:p>
            <a:pPr lvl="0" hangingPunct="0">
              <a:lnSpc>
                <a:spcPts val="2000"/>
              </a:lnSpc>
            </a:pPr>
            <a:r>
              <a:rPr lang="hu-HU" sz="3500" dirty="0" smtClean="0"/>
              <a:t>Az </a:t>
            </a:r>
            <a:r>
              <a:rPr lang="hu-HU" sz="3500" b="1" dirty="0"/>
              <a:t>Urban </a:t>
            </a:r>
            <a:r>
              <a:rPr lang="hu-HU" sz="3500" dirty="0"/>
              <a:t>a válságban lévő városok és városias területek fenntartható fejlődését igyekszik elősegíteni. </a:t>
            </a:r>
          </a:p>
          <a:p>
            <a:pPr marL="0" indent="0" hangingPunct="0">
              <a:buNone/>
            </a:pPr>
            <a:endParaRPr lang="hu-HU" sz="2200" b="1" dirty="0" smtClean="0"/>
          </a:p>
          <a:p>
            <a:pPr marL="0" indent="0">
              <a:buNone/>
            </a:pPr>
            <a:r>
              <a:rPr lang="hu-HU" sz="2200" dirty="0"/>
              <a:t> </a:t>
            </a:r>
          </a:p>
          <a:p>
            <a:pPr marL="0" indent="0">
              <a:buNone/>
            </a:pPr>
            <a:endParaRPr lang="hu-HU" sz="2300" b="1" dirty="0" smtClean="0"/>
          </a:p>
          <a:p>
            <a:pPr marL="0" indent="0">
              <a:buNone/>
            </a:pPr>
            <a:endParaRPr lang="hu-HU" sz="2300" b="1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85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1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52"/>
          <p:cNvSpPr txBox="1">
            <a:spLocks noChangeArrowheads="1"/>
          </p:cNvSpPr>
          <p:nvPr/>
        </p:nvSpPr>
        <p:spPr bwMode="auto">
          <a:xfrm>
            <a:off x="101601" y="1288199"/>
            <a:ext cx="8918220" cy="53296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01688"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 defTabSz="801688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 defTabSz="801688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 defTabSz="801688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 defTabSz="801688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ts val="0"/>
              </a:spcBef>
              <a:buSzTx/>
              <a:buNone/>
            </a:pPr>
            <a:r>
              <a:rPr lang="hu-HU" altLang="hu-HU" sz="2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Európai Unió</a:t>
            </a:r>
          </a:p>
          <a:p>
            <a:pPr>
              <a:spcBef>
                <a:spcPts val="0"/>
              </a:spcBef>
              <a:buSzTx/>
              <a:buNone/>
            </a:pPr>
            <a:r>
              <a:rPr lang="hu-HU" altLang="hu-HU" sz="2100" b="1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Forma</a:t>
            </a:r>
            <a:r>
              <a:rPr lang="hu-HU" altLang="hu-HU" sz="21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az </a:t>
            </a: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Európai Unió költségvetése 7 évre szóló költségvetési </a:t>
            </a: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keret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</a:t>
            </a: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hétéves adatok alapján éves költségvetés készül, amelyről a Bizottság, a Tanács és a Parlament évente dönt</a:t>
            </a:r>
          </a:p>
          <a:p>
            <a:pPr>
              <a:spcBef>
                <a:spcPts val="0"/>
              </a:spcBef>
              <a:buSzTx/>
              <a:buNone/>
            </a:pPr>
            <a:r>
              <a:rPr lang="hu-HU" altLang="hu-HU" sz="21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Bevételek: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közös </a:t>
            </a: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bevételekre épül,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az </a:t>
            </a: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Európai Unió GDP-jének alig több, mint 1 %-át osztja újra.</a:t>
            </a:r>
          </a:p>
          <a:p>
            <a:pPr>
              <a:spcBef>
                <a:spcPts val="0"/>
              </a:spcBef>
              <a:buSzTx/>
              <a:buNone/>
            </a:pPr>
            <a:r>
              <a:rPr lang="hu-HU" altLang="hu-HU" sz="21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Kiadások: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funkcionális </a:t>
            </a: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kiadásokat finanszíroz (elenyésző mértékben finanszíroz közjavakat és közszolgáltatásokat)</a:t>
            </a:r>
          </a:p>
          <a:p>
            <a:pPr>
              <a:spcBef>
                <a:spcPts val="0"/>
              </a:spcBef>
              <a:buSzTx/>
              <a:buNone/>
            </a:pPr>
            <a:r>
              <a:rPr lang="hu-HU" altLang="hu-HU" sz="21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Az Európai Unió a következő funkciókat gyakorolhatja: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tényleges szabályozó és újraelosztó </a:t>
            </a: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tevékenység</a:t>
            </a:r>
          </a:p>
          <a:p>
            <a:pPr>
              <a:spcBef>
                <a:spcPts val="0"/>
              </a:spcBef>
              <a:buSzTx/>
              <a:buNone/>
            </a:pPr>
            <a:r>
              <a:rPr lang="hu-HU" altLang="hu-HU" sz="21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Az Európai Unió a következő funkciókat gyakorolhatja: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tényleges szabályozó és újraelosztó tevékenység</a:t>
            </a:r>
            <a:endParaRPr lang="en-US" altLang="hu-HU" sz="21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hu-HU" sz="22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89" name="Title 1"/>
          <p:cNvSpPr txBox="1">
            <a:spLocks noGrp="1"/>
          </p:cNvSpPr>
          <p:nvPr>
            <p:ph type="ctrTitle"/>
          </p:nvPr>
        </p:nvSpPr>
        <p:spPr bwMode="auto">
          <a:xfrm>
            <a:off x="1143000" y="15875"/>
            <a:ext cx="6858000" cy="128270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tagállami és a közös költségvetés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86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8499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Title 1"/>
          <p:cNvSpPr txBox="1">
            <a:spLocks noGrp="1"/>
          </p:cNvSpPr>
          <p:nvPr>
            <p:ph type="ctrTitle"/>
          </p:nvPr>
        </p:nvSpPr>
        <p:spPr bwMode="auto">
          <a:xfrm>
            <a:off x="1143000" y="15875"/>
            <a:ext cx="6858000" cy="128270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altLang="hu-H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 tagállami és a közös költségvetés</a:t>
            </a:r>
          </a:p>
        </p:txBody>
      </p:sp>
      <p:sp>
        <p:nvSpPr>
          <p:cNvPr id="67590" name="Text Box 52"/>
          <p:cNvSpPr txBox="1">
            <a:spLocks noChangeArrowheads="1"/>
          </p:cNvSpPr>
          <p:nvPr/>
        </p:nvSpPr>
        <p:spPr bwMode="auto">
          <a:xfrm>
            <a:off x="222866" y="1189744"/>
            <a:ext cx="8921134" cy="475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01688"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rgbClr val="000000"/>
                </a:solidFill>
                <a:latin typeface="Palatino Linotype" panose="02040502050505030304" pitchFamily="18" charset="0"/>
              </a:defRPr>
            </a:lvl1pPr>
            <a:lvl2pPr marL="742950" indent="-285750" defTabSz="801688">
              <a:buSzPct val="100000"/>
              <a:buFont typeface="Arial" panose="020B0604020202020204" pitchFamily="34" charset="0"/>
              <a:buChar char="˃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2pPr>
            <a:lvl3pPr marL="1143000" indent="-228600" defTabSz="801688">
              <a:buSzPct val="100000"/>
              <a:buFont typeface="Calibri" panose="020F0502020204030204" pitchFamily="34" charset="0"/>
              <a:buChar char="+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3pPr>
            <a:lvl4pPr marL="1600200" indent="-228600" defTabSz="801688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4pPr>
            <a:lvl5pPr marL="2057400" indent="-228600" defTabSz="801688"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ts val="400"/>
              </a:spcBef>
              <a:buSzTx/>
              <a:buNone/>
            </a:pPr>
            <a:r>
              <a:rPr lang="hu-HU" altLang="hu-HU" sz="2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Tagállam</a:t>
            </a:r>
            <a:endParaRPr lang="hu-HU" altLang="hu-HU" sz="2100" b="1" dirty="0">
              <a:solidFill>
                <a:srgbClr val="C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ts val="400"/>
              </a:spcBef>
              <a:buSzTx/>
              <a:buNone/>
            </a:pPr>
            <a:r>
              <a:rPr lang="hu-HU" altLang="hu-HU" sz="2100" b="1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Forma</a:t>
            </a:r>
            <a:r>
              <a:rPr lang="hu-HU" altLang="hu-HU" sz="21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az </a:t>
            </a: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Európai Unió tagállamai naptári évre készítenek </a:t>
            </a: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költségvetést, </a:t>
            </a: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de országonként eltérő, hogy hány évre készülnek </a:t>
            </a: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számítások (nálunk 3 éves költségvetési kitekintés készül)</a:t>
            </a:r>
            <a:endParaRPr lang="hu-HU" altLang="hu-HU" sz="21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ts val="400"/>
              </a:spcBef>
              <a:buSzTx/>
              <a:buNone/>
            </a:pPr>
            <a:r>
              <a:rPr lang="hu-HU" altLang="hu-HU" sz="21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Bevételek: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jellemzően adóbevételekre épül,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nemzeti GDP-k mintegy 30-50%-a felett </a:t>
            </a: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rendelkezik (jövedelem centralizáció)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EU támogatások</a:t>
            </a:r>
            <a:endParaRPr lang="hu-HU" altLang="hu-HU" sz="21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ts val="400"/>
              </a:spcBef>
              <a:buSzTx/>
              <a:buNone/>
            </a:pPr>
            <a:r>
              <a:rPr lang="hu-HU" altLang="hu-HU" sz="21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Kiadások: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közjavakat </a:t>
            </a:r>
            <a:r>
              <a:rPr lang="hu-HU" altLang="hu-HU" sz="21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és közszolgáltatásokat nyújt a társadalom </a:t>
            </a: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számára (újraelosztás)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altLang="hu-HU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EU befizetések</a:t>
            </a:r>
            <a:endParaRPr lang="hu-HU" altLang="hu-HU" sz="21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87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32138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1412776"/>
            <a:ext cx="9144000" cy="4032448"/>
          </a:xfrm>
          <a:prstGeom prst="rect">
            <a:avLst/>
          </a:prstGeom>
        </p:spPr>
        <p:txBody>
          <a:bodyPr anchor="ctr"/>
          <a:lstStyle>
            <a:defPPr>
              <a:defRPr lang="hu-H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3200" b="0" cap="all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3200" b="0" cap="all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figyelmüket!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endParaRPr lang="hu-HU" sz="2000" b="0" cap="all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4632" algn="ctr" eaLnBrk="1" fontAlgn="auto" hangingPunct="1">
              <a:spcAft>
                <a:spcPts val="0"/>
              </a:spcAft>
              <a:defRPr/>
            </a:pPr>
            <a:endParaRPr lang="hu-HU" sz="2400" b="0" cap="all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b="0" cap="all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sikeres </a:t>
            </a:r>
            <a:r>
              <a:rPr lang="hu-HU" sz="2400" b="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felkészülést </a:t>
            </a:r>
            <a:endParaRPr lang="hu-HU" sz="2400" b="0" cap="all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b="0" cap="all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7815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194593"/>
            <a:ext cx="9144000" cy="2417512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hu-HU"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hu-HU"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ejezet</a:t>
            </a:r>
          </a:p>
          <a:p>
            <a:pPr marL="0" indent="0" algn="ctr">
              <a:buNone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Fiskális </a:t>
            </a:r>
            <a:r>
              <a:rPr lang="hu-HU" alt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kormányzás</a:t>
            </a:r>
            <a:endParaRPr lang="hu-HU" sz="4000" b="1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62B0-F6D4-432C-89C7-AD4E8E1A050C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8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8731</TotalTime>
  <Words>4883</Words>
  <Application>Microsoft Office PowerPoint</Application>
  <PresentationFormat>Diavetítés a képernyőre (4:3 oldalarány)</PresentationFormat>
  <Paragraphs>933</Paragraphs>
  <Slides>88</Slides>
  <Notes>56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88</vt:i4>
      </vt:variant>
    </vt:vector>
  </HeadingPairs>
  <TitlesOfParts>
    <vt:vector size="96" baseType="lpstr">
      <vt:lpstr>ＭＳ Ｐゴシック</vt:lpstr>
      <vt:lpstr>Arial</vt:lpstr>
      <vt:lpstr>Arial Narrow</vt:lpstr>
      <vt:lpstr>Calibri</vt:lpstr>
      <vt:lpstr>Calibri Light</vt:lpstr>
      <vt:lpstr>Times New Roman</vt:lpstr>
      <vt:lpstr>Wingdings</vt:lpstr>
      <vt:lpstr>Office-téma</vt:lpstr>
      <vt:lpstr> </vt:lpstr>
      <vt:lpstr>PowerPoint bemutató</vt:lpstr>
      <vt:lpstr>1. fejezet A magyar pénzügyi és  költségvetési politika  fejlődési útja napjainkig</vt:lpstr>
      <vt:lpstr>Az 1. fejezet célkitűzései</vt:lpstr>
      <vt:lpstr>A modern pénzgazdálkodás  történelmi előzményei,  a pénz funkciói</vt:lpstr>
      <vt:lpstr>Pénzügyi kultúránk eredete,  és főbb fejlődési állomásai </vt:lpstr>
      <vt:lpstr>A pénzügyi és költségvetési  igazgatás fogalma</vt:lpstr>
      <vt:lpstr>PowerPoint bemutató</vt:lpstr>
      <vt:lpstr>PowerPoint bemutató</vt:lpstr>
      <vt:lpstr>A 2. fejezet célkitűzései</vt:lpstr>
      <vt:lpstr>Fiskális kormányzás</vt:lpstr>
      <vt:lpstr>Adóhatóságok </vt:lpstr>
      <vt:lpstr>Adóhatóságok felügyelete</vt:lpstr>
      <vt:lpstr>Adóhatóságok </vt:lpstr>
      <vt:lpstr>NAV adóztatási jogkörei</vt:lpstr>
      <vt:lpstr>A NAV legfontosabb feladatai vámigazgatási jogkörben  </vt:lpstr>
      <vt:lpstr>Az adózás rendjének  törvényi szabályai </vt:lpstr>
      <vt:lpstr>Az adókötelezettség  főbb elemei</vt:lpstr>
      <vt:lpstr>Az ellenőrzési eljárás lényege, fajtái, folyamata</vt:lpstr>
      <vt:lpstr>Ellenőrzés utáni események, jogi lépések </vt:lpstr>
      <vt:lpstr>A TB fenntarthatóságának  jogi és gazdasági feltételei</vt:lpstr>
      <vt:lpstr>PowerPoint bemutató</vt:lpstr>
      <vt:lpstr>Társadalombiztosítási  ellátások kezelő szervei </vt:lpstr>
      <vt:lpstr>Társadalombiztosítási  ellátások kezelő szervei </vt:lpstr>
      <vt:lpstr>Társadalombiztosítási  ellátások kezelő szervei </vt:lpstr>
      <vt:lpstr>Társadalombiztosítási  ellátások kezelő szervei </vt:lpstr>
      <vt:lpstr>Társadalombiztosítási  ellátások kezelő szervei </vt:lpstr>
      <vt:lpstr>Társadalombiztosítási  ellátások kezelő szervei </vt:lpstr>
      <vt:lpstr>PowerPoint bemutató</vt:lpstr>
      <vt:lpstr>PowerPoint bemutató</vt:lpstr>
      <vt:lpstr>PowerPoint bemutató</vt:lpstr>
      <vt:lpstr>PowerPoint bemutató</vt:lpstr>
      <vt:lpstr>PowerPoint bemutató</vt:lpstr>
      <vt:lpstr>A költségvetés fogalma  </vt:lpstr>
      <vt:lpstr>PowerPoint bemutató</vt:lpstr>
      <vt:lpstr>A költségvetés bevételei I.</vt:lpstr>
      <vt:lpstr>A költségvetés bevételei II.</vt:lpstr>
      <vt:lpstr>A központi költségvetés főbb kiadásai, funkcionális besorolások, közgazdasági osztályozások I.</vt:lpstr>
      <vt:lpstr>A központi költségvetés főbb kiadásai, funkcionális besorolások, közgazdasági osztályozások II.</vt:lpstr>
      <vt:lpstr>A költségvetés előkészítése,  elfogadása, végrehajtása és ellenőrzése I.</vt:lpstr>
      <vt:lpstr>A költségvetés előkészítése,  elfogadása, végrehajtása és ellenőrzése II.</vt:lpstr>
      <vt:lpstr>A költségvetés előkészítése,  elfogadása, végrehajtása és ellenőrzése III.</vt:lpstr>
      <vt:lpstr>A költségvetés előkészítése,  elfogadása, végrehajtása és ellenőrzése IV.</vt:lpstr>
      <vt:lpstr>PowerPoint bemutató</vt:lpstr>
      <vt:lpstr>PowerPoint bemutató</vt:lpstr>
      <vt:lpstr>PowerPoint bemutató</vt:lpstr>
      <vt:lpstr> </vt:lpstr>
      <vt:lpstr>A Költségvetési Tanács</vt:lpstr>
      <vt:lpstr>A Kormány, a fejezeti irányítók és az Államkincstár feladatai a költségvetés végrehajtásában I.</vt:lpstr>
      <vt:lpstr>A Kormány, a fejezeti irányítók és az Államkincstár feladatai a költségvetés végrehajtásában II.</vt:lpstr>
      <vt:lpstr>PowerPoint bemutató</vt:lpstr>
      <vt:lpstr>PowerPoint bemutató</vt:lpstr>
      <vt:lpstr>A fiskális kontroll célja</vt:lpstr>
      <vt:lpstr>A fiskális kontroll  rendszere</vt:lpstr>
      <vt:lpstr>PowerPoint bemutató</vt:lpstr>
      <vt:lpstr>3. Fejezet oktatási célkitűzései </vt:lpstr>
      <vt:lpstr>PowerPoint bemutató</vt:lpstr>
      <vt:lpstr>A pénzügyi piac intézményei</vt:lpstr>
      <vt:lpstr>A pénzügyi intézmények</vt:lpstr>
      <vt:lpstr>A hitelintézetek alapításának és működésének garanciális feltételei</vt:lpstr>
      <vt:lpstr>A tőzsde</vt:lpstr>
      <vt:lpstr>Az MNB jogállása és feladatai</vt:lpstr>
      <vt:lpstr>A monetáris politika fogalma és eszközei</vt:lpstr>
      <vt:lpstr>Jegybanki felügyeleti  stratégiai célok</vt:lpstr>
      <vt:lpstr>Pénzügyi fogyasztóvédelem</vt:lpstr>
      <vt:lpstr>A pénzügyi fogyasztóvédelem felügyeleti, jogi pillérei</vt:lpstr>
      <vt:lpstr>Korszerű jogorvoslati eszközök, irányelvek</vt:lpstr>
      <vt:lpstr>PowerPoint bemutató</vt:lpstr>
      <vt:lpstr>PowerPoint bemutató</vt:lpstr>
      <vt:lpstr>PowerPoint bemutató</vt:lpstr>
      <vt:lpstr>4. Fejezet oktatási célkitűzései</vt:lpstr>
      <vt:lpstr>Az államháztartási hiány, és finanszírozásának elvei I.</vt:lpstr>
      <vt:lpstr>Az államháztartási hiány, és finanszírozásának elvei II. </vt:lpstr>
      <vt:lpstr>Az államadósság és a költségvetési fenntarthatóság garanciái I.</vt:lpstr>
      <vt:lpstr>Az államadósság és a költségvetési fenntarthatóság garanciái II.</vt:lpstr>
      <vt:lpstr>Államadósság Kezelő  Központ</vt:lpstr>
      <vt:lpstr>Kincstári körbe tartozók gazdálkodási főbb szabályai</vt:lpstr>
      <vt:lpstr>Az MNB államháztartást és pénzforgalmat érintő feladatai</vt:lpstr>
      <vt:lpstr>PowerPoint bemutató</vt:lpstr>
      <vt:lpstr>5. fejezet oktatási célkitűzései</vt:lpstr>
      <vt:lpstr>A nemzetközi pénz- és tőkepiacok fejlődési folyamatai és a magyar gazdaság</vt:lpstr>
      <vt:lpstr>Nemzetközi pénzügyi szervezetek</vt:lpstr>
      <vt:lpstr>A pénzügyi és költségvetési igazgatás európai uniós összefüggései I.</vt:lpstr>
      <vt:lpstr>A pénzügyi és költségvetési igazgatás európai uniós összefüggései II.</vt:lpstr>
      <vt:lpstr>A pénzügyi és költségvetési igazgatás európai uniós összefüggései III.</vt:lpstr>
      <vt:lpstr>A tagállami és a közös költségvetés</vt:lpstr>
      <vt:lpstr>A tagállami és a közös költségvetés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Diától kezdődően (kezelhetetlen a megküldött ppt)</dc:title>
  <dc:creator>Lentner Csaba</dc:creator>
  <cp:lastModifiedBy>Takács Marianna</cp:lastModifiedBy>
  <cp:revision>420</cp:revision>
  <cp:lastPrinted>2016-08-01T10:10:23Z</cp:lastPrinted>
  <dcterms:created xsi:type="dcterms:W3CDTF">2015-09-04T18:26:28Z</dcterms:created>
  <dcterms:modified xsi:type="dcterms:W3CDTF">2018-09-06T14:14:10Z</dcterms:modified>
</cp:coreProperties>
</file>