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302" r:id="rId3"/>
    <p:sldId id="273" r:id="rId4"/>
    <p:sldId id="304" r:id="rId5"/>
    <p:sldId id="303" r:id="rId6"/>
    <p:sldId id="275" r:id="rId7"/>
    <p:sldId id="305" r:id="rId8"/>
    <p:sldId id="306" r:id="rId9"/>
    <p:sldId id="288" r:id="rId10"/>
    <p:sldId id="289" r:id="rId11"/>
    <p:sldId id="307" r:id="rId12"/>
    <p:sldId id="279" r:id="rId13"/>
    <p:sldId id="30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53" autoAdjust="0"/>
    <p:restoredTop sz="66606" autoAdjust="0"/>
  </p:normalViewPr>
  <p:slideViewPr>
    <p:cSldViewPr snapToGrid="0">
      <p:cViewPr varScale="1">
        <p:scale>
          <a:sx n="45" d="100"/>
          <a:sy n="45" d="100"/>
        </p:scale>
        <p:origin x="11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F0E2-945D-40A7-ABA0-AB0D38F7952A}" type="datetimeFigureOut">
              <a:rPr lang="hu-HU" smtClean="0"/>
              <a:t>2024.09.10.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E9903-572D-4426-B029-1FA5BE3CF8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10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64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98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7042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 a fentiekből is látható, a továbbképzési rendszer jogi hátterét alkotó szabályozó elemek szerteágazó, megújított rendszert alkotnak, mely alapjaiban változott meg a régi EMISZ hatálybalépése óta, mind az alapozó törvények, mind pedig a részletező végrehajtási rendeletek tekintetében. Emellett az elmúlt években a továbbképzések szervezésére és működtetésére használt oktatás-informatikai rendszer nagymértékű fejlesztéseken esett át, mely javította a képzések, oktatási eseményekkel kapcsolatos teendők elvégzését a képzésmenedzsment minden területén (tananyag, és taneszközfejlesztés, közreműködők biztosítása, szervezés, stb.).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fejlesztések bizonyos tevékenységi körök területén mára már eltérnek a régi EMISZ-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lefektetett keretektől, maga a működtetés hatékonyabb lett, és csökkent a hibaszázalék a mindennapi szervezésben is.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Összességében tehát elmondható hogy az EMISZ fejlesztést a továbbképzések jogi szabályozásának többszörös módosulása, valamint az oktatás-informatikai rendszer fejlődésében tapasztalt új irányvonalak indukálták.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fejlesztés során törekedtünk a nyelvezetnek a minőségirányításban megszokott formulái felől a közigazgatásban használt jogi szövegezés kialakítására, mivel a szabályzat végfelhasználói körében túlnyomó többségben találhatók az NKE kollégái, és a magyar közigazgatás szervezeteinek munkatársai, akik számára az új szövegezés befogadhatóbb, érthetőbb, és a szabályzat így könnyebben alkalmazható a mindennapi munkában is.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1004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 a fentiekből is látható, a továbbképzési rendszer jogi hátterét alkotó szabályozó elemek szerteágazó, megújított rendszert alkotnak, mely alapjaiban változott meg a régi EMISZ hatálybalépése óta, mind az alapozó törvények, mind pedig a részletező végrehajtási rendeletek tekintetében. Emellett az elmúlt években a továbbképzések szervezésére és működtetésére használt oktatás-informatikai rendszer nagymértékű fejlesztéseken esett át, mely javította a képzések, oktatási eseményekkel kapcsolatos teendők elvégzését a képzésmenedzsment minden területén (tananyag, és taneszközfejlesztés, közreműködők biztosítása, szervezés, stb.).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fejlesztések bizonyos tevékenységi körök területén mára már eltérnek a régi EMISZ-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lefektetett keretektől, maga a működtetés hatékonyabb lett, és csökkent a hibaszázalék a mindennapi szervezésben is.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Összességében tehát elmondható hogy az EMISZ fejlesztést a továbbképzések jogi szabályozásának többszörös módosulása, valamint az oktatás-informatikai rendszer fejlődésében tapasztalt új irányvonalak indukálták.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fejlesztés során törekedtünk a nyelvezetnek a minőségirányításban megszokott formulái felől a közigazgatásban használt jogi szövegezés kialakítására, mivel a szabályzat végfelhasználói körében túlnyomó többségben találhatók az NKE kollégái, és a magyar közigazgatás szervezeteinek munkatársai, akik számára az új szövegezés befogadhatóbb, érthetőbb, és a szabályzat így könnyebben alkalmazható a mindennapi munkában is.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014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80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régi EMISZ hatálybalépése óta a közszolgálati továbbképzési rendszert meghatározó jogszabályi környezet jelentősen átalakult: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2019-ben megszűnt az állami tisztviselői rendszer, az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Áttv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2019. január 1-től, az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Áttvr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2019. április 24-től hatályát vesztette.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Ugyanakkor 2019. január 1-jén hatályba lépett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kormányzati igazgatásról szóló 2018. évi CXXV. törvény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 továbbiakban: Kit.), amely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Kttv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hatálya alól kiemelte a központi és területi kormányzati igazgatási szervekre és ezen tisztviselőire vonatkozó szabályozást. A Kit. hatálya alá tartozó tisztviselők közszolgálati továbbképzési szabályairól két új kormányrendelet rendelkezett: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területi kormányzati igazgatási szervekre vonatkozóan a 2019. április 24-én hatályba lépett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86/2019. (IV. 23.) Korm. rendelet a fővárosi és megyei kormányhivatalokról, valamint a járási (fővárosi kerületi) hivatalokról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 továbbiakban: 86/2019. (IV. 23.) Korm. rendelet).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központi kormányzati igazgatási szervekre vonatkozóan a 2020. január 1-jén hatályba lépett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338/2019. (XII. 23.) Korm. rendelet a kormányzati igazgatási szervek kormánytisztviselőinek kötelező képzéséről, továbbképzéséről, átképzéséről, valamint a közigazgatási vezetőképzésről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 továbbiakban: 338/2019. (XII. 23.) Korm. rendelet).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Újabb jogszabályi változást hozott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különleges jogállású szervekről és az általuk foglalkoztatottak jogállásáról szóló 2019. évi CVII. törvény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 továbbiakban: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.), amely 2020. január 1-jei hatályba lépésével kivette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Kttv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2. §-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ának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hatálya alól az autonóm szervek többségét. E különleges jogállású szervek tisztviselőinek továbbképzésére vonatkozó szabályozást a 2022. január 1-jén hatályba lépő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499/2021. (VIII. 18.) Korm. rendelet a különleges jogállású szervek által közszolgálati jogviszonyban foglalkoztatottak képzéséről, továbbképzéséről, valamint egyes továbbképzési tárgyú kormányrendeletek módosításáról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 továbbiakban: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rendelet) rendezte, amely egyúttal módosítja a 338/2019. (XII. 23.) Korm. rendelet és a 86/2019. (IV. 23.) Korm. rendelet egyes, a közszolgálati továbbképzési rendszert érintő rendelkezéseit is.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2023. január 1-től a 86/2019. (IV. 23.) Korm. rendeletet felváltotta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fővárosi és vármegyei kormányhivatalokról, valamint a járási (fővárosi kerületi) hivatalokról szóló 568/2022. (XII. 23.) Korm. rendelet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 továbbiakban: 568/2022. XII. 23.) Korm. rendelet), ez azonban tartalmi változást nem hozott a jelen dokumentumban foglalt területre nézve.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76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közszolgálati továbbképzés rendszer működtetésének informatikai hátterét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központi oktatásinformatikai rendszer (a továbbiakban: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-rendszer) képezi.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 számos alrendszerrel rendelkezik, amelyeken keresztül az egyes továbbképzési rendszer működtetéséhez kapcsolódó feladatok (például tervezés, szervezés, e-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képzések elvégzése, oktatói pályáztatás, belső programok egyszerűsített nyilvántartásba vétele, panaszkezelés, különböző csoportok-csatornák működtetése, képzési programok nyilvántartása, tisztviselői adatok és továbbképzési pontszámok nyilvántartása, tisztviselői kompetenciamérés, elégedettségmérés, továbbképzési normatíva fizetésére vonatkozó adatok nyilvántartása, stb.) végrehajtása történhet.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 használata a közszolgálati továbbképzési rendszerbe bekapcsolódó valamennyi közigazgatási munkáltató szerv számára kötelező, és a működtetés egységesen az NKE feladata.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-rendszerhez kapcsolódik (annak alrendszerének tekinthető):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Programmenedzsment rendszer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Progmen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amelynek segítségével a programok minősítése, illetve nyilvántartásba vétele történik, valamint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Oktatói-szakértői Pályázati és Nyilvántartó Rendszer (OPR), amely a továbbképzési rendszerben közreműködő oktatók, vizsgáztatók és programminősítési szakértők kiválasztásához és nyilvántartásához kapcsolódó feladatok ellátáshoz nyújt informatikai háttértámogatást.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EMISZ módosítását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 nagyarányú fejlesztései, funkciókörnyezetének bővülése, sokoldalúbbá és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ügyfélbarátabbá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válása, moduljainak funkcionális, és informatikai fejlődése is maga után vonta.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-rendszerben tárolt adatok kezeléséről a központi továbbképzési informatikai rendszer adatvédelmi szabályzatáról szóló 11/2019. számú NKE rektori utasítás (a továbbiakban: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szabályzat) rendelkezik. Az EMISZ fogalomtár egyes -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szabályzatban is megtalálható - fogalmainak felülvizsgálatára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Probono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szabályzatban rögzítettekre figyelemmel került sor.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33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közszolgálati továbbképzésekkel és a célcsoportok továbbképzési kötelezettségével kapcsolatos részletszabályokat a fenti három törvény felhatalmazása alapján jelenleg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négy kormányrendelet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rögzíti, ezek: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helyi önkormányzati testületek, valamint egyes autonóm szervek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(Országgyűlés Hivatala, Országgyűlési Őrség)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köztisztviselőire és közszolgálati ügykezelőire vonatkozó 273/2012. (IX. 28.) Korm. rendelet, amely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Kttv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végrehajtási rendelete;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fővárosi és vármegyei kormányhivatalok és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hozzájuk tartozó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járási hivatalok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(területi kormányzati igazgatási szervek) kormánytisztviselőire vonatkozó 568/2022. XII. 23.) Korm. rendelet, amely a Kit. végrehajtási rendelete; a nem szabályozott kérdésekben mögöttes jogszabály a 273/2012. (IX. 28.) Korm. rendelet;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központi kormányzati igazgatási szervek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(minisztériumok, központi hivatalok, kormányzati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főhivatalok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ezek területi szervei) kormánytisztviselőire vonatkozó 338/2019. (XII. 23.) Korm. rendelet, amely a Kit. végrehajtási rendelete;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különleges jogállású szervek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által közszolgálati jogviszonyban foglalkoztatottakra vonatkozóan 2022. január 1-jétől a 499/2021. Korm. rendelet.</a:t>
            </a:r>
            <a:endParaRPr lang="hu-HU" sz="1200" kern="1200" dirty="0" smtClean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közszolgálati továbbképzési rendszer egységes minőségirányítási szabályozására vonatkozóan a három meghatározó törvényi szabályozó nem, csak a négy kormányrendelet tartalmaz rendelkezéseket. A kormányrendeletek ide vonatkoztatható szabályozása nem teljesen egységes, a rendelkezések módja és mélysége eltérő, de ellentmondás nincs köztük.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Minőségügyi szabályozásra vonatkozó keretrendszert alapvetően csak a 273/2012. (IX. 28.) Korm. rendelet, illetve részlegesen az 568/2022. XII. 23.) Korm. rendelet rögzít.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9E9903-572D-4426-B029-1FA5BE3CF85B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72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2522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96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036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Alapelv volt a szabályzat készítése során, hogy az EMISZ-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csak olyan fogalmat lehet definiálni, amit felsőbb szintű jogi norma nem szabályoz, emellett az EMISZ-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található fogalmak és fogalom magyarázatok nem mondhatnak ellent felsőbb szintű jogi normában rögzítetteknek.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Megállapítások: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kormányrendeletek fogalomhasználata nem egységes (több fogalom csak egy-egy rendeletben kerül definiálásra, illetve eltérhet az adott fogalmak definíciója);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kormányrendeletekben fellelhető még olyan fogalmakra történő hivatkozás, amelyek már nem léteznek (pl. minősített belső továbbképzés, állami tisztviselők);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EMISZ fogalomtára nem definiál olyan fogalmat, amelyet valamely kormányrendelet tartalmazna.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régi EMISZ fogalomtár felülvizsgálata eredményeként az EMISZ fogalomtárában számos módosítás történt: új fogalmak kerültek bevezetésre, korábbi fogalmak kerültek törlésre vagy módosításra (elnevezésükben és/vagy tartalmukat illetően). Néhány olyan fogalom is definiálásra került, amelyeket valamely jogszabályhely bizonyos módon rögzít, de szükséges volt egy más szempontból történő definiálás.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E9903-572D-4426-B029-1FA5BE3CF85B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93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2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80527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283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29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65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70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036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46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6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90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18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2693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196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nosegiranyitas@uni-nke.h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közszolgálati továbbképzés minőségirányítási keretrendszerének fejlesztése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039832"/>
            <a:ext cx="10864680" cy="1094267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Az EMISZ 2024. évi változásainak bemutatása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Az új EMISZ </a:t>
            </a:r>
            <a:r>
              <a:rPr lang="hu-HU" sz="3600" b="1" dirty="0">
                <a:solidFill>
                  <a:schemeClr val="bg1"/>
                </a:solidFill>
              </a:rPr>
              <a:t>szerinti eljárások és azok logikai rendje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dirty="0" smtClean="0">
                <a:solidFill>
                  <a:schemeClr val="bg1"/>
                </a:solidFill>
              </a:rPr>
              <a:t>EMISZ </a:t>
            </a:r>
            <a:r>
              <a:rPr lang="hu-HU" dirty="0">
                <a:solidFill>
                  <a:schemeClr val="bg1"/>
                </a:solidFill>
              </a:rPr>
              <a:t>eljárásainak rendje a </a:t>
            </a:r>
            <a:r>
              <a:rPr lang="hu-HU" b="1" dirty="0">
                <a:solidFill>
                  <a:srgbClr val="FFFF00"/>
                </a:solidFill>
              </a:rPr>
              <a:t>PDCA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minőségirányítási </a:t>
            </a:r>
            <a:r>
              <a:rPr lang="hu-HU" dirty="0">
                <a:solidFill>
                  <a:schemeClr val="bg1"/>
                </a:solidFill>
              </a:rPr>
              <a:t>ciklusnak megfelelően került kialakításra, az alábbiak szerint:</a:t>
            </a:r>
            <a:endParaRPr lang="hu-HU" sz="3600" dirty="0">
              <a:solidFill>
                <a:schemeClr val="bg1"/>
              </a:solidFill>
            </a:endParaRP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b="1" dirty="0">
                <a:solidFill>
                  <a:srgbClr val="FFFF00"/>
                </a:solidFill>
              </a:rPr>
              <a:t>ismeretmenedzsment (P)</a:t>
            </a:r>
            <a:r>
              <a:rPr lang="hu-HU" dirty="0">
                <a:solidFill>
                  <a:schemeClr val="bg1"/>
                </a:solidFill>
              </a:rPr>
              <a:t> szabályozása:</a:t>
            </a:r>
            <a:endParaRPr lang="hu-HU" sz="32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Továbbképzési programok fejlesztésének eljárása (3.1.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Továbbképzési programok minősítési eljárása (3.2.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Belső továbbképzési programok egyszerűsített nyilvántartásba vételi eljárása (3.3. eljárás).</a:t>
            </a:r>
            <a:endParaRPr lang="hu-HU" sz="2800" dirty="0">
              <a:solidFill>
                <a:schemeClr val="bg1"/>
              </a:solidFill>
            </a:endParaRP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képzésmenedzsment (D)</a:t>
            </a:r>
            <a:r>
              <a:rPr lang="hu-HU" dirty="0">
                <a:solidFill>
                  <a:schemeClr val="bg1"/>
                </a:solidFill>
              </a:rPr>
              <a:t> szabályozása: </a:t>
            </a:r>
            <a:endParaRPr lang="hu-HU" sz="32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Az éves tervezés eljárása (4.1.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 képzésszervezés és megvalósítás eljárása (4.2.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Oktatók, vizsgáztatók és szakértők biztosításának eljárása (4.3. eljárás</a:t>
            </a:r>
            <a:r>
              <a:rPr lang="hu-HU" dirty="0" smtClean="0">
                <a:solidFill>
                  <a:schemeClr val="bg1"/>
                </a:solidFill>
              </a:rPr>
              <a:t>).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Az új EMISZ </a:t>
            </a:r>
            <a:r>
              <a:rPr lang="hu-HU" sz="3600" b="1" dirty="0">
                <a:solidFill>
                  <a:schemeClr val="bg1"/>
                </a:solidFill>
              </a:rPr>
              <a:t>szerinti eljárások és azok logikai rendje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Az </a:t>
            </a:r>
            <a:r>
              <a:rPr lang="hu-HU" dirty="0" smtClean="0">
                <a:solidFill>
                  <a:schemeClr val="bg1"/>
                </a:solidFill>
              </a:rPr>
              <a:t>EMISZ </a:t>
            </a:r>
            <a:r>
              <a:rPr lang="hu-HU" dirty="0">
                <a:solidFill>
                  <a:schemeClr val="bg1"/>
                </a:solidFill>
              </a:rPr>
              <a:t>eljárásainak rendje a </a:t>
            </a:r>
            <a:r>
              <a:rPr lang="hu-HU" b="1" dirty="0">
                <a:solidFill>
                  <a:srgbClr val="FFFF00"/>
                </a:solidFill>
              </a:rPr>
              <a:t>PDCA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minőségirányítási </a:t>
            </a:r>
            <a:r>
              <a:rPr lang="hu-HU" dirty="0">
                <a:solidFill>
                  <a:schemeClr val="bg1"/>
                </a:solidFill>
              </a:rPr>
              <a:t>ciklusnak megfelelően került kialakításra, az alábbiak szerint:</a:t>
            </a:r>
            <a:endParaRPr lang="hu-HU" sz="3600" dirty="0">
              <a:solidFill>
                <a:schemeClr val="bg1"/>
              </a:solidFill>
            </a:endParaRPr>
          </a:p>
          <a:p>
            <a:pPr lvl="1" algn="just"/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monitoring (C)</a:t>
            </a:r>
            <a:r>
              <a:rPr lang="hu-HU" dirty="0">
                <a:solidFill>
                  <a:schemeClr val="bg1"/>
                </a:solidFill>
              </a:rPr>
              <a:t> szabályozása: </a:t>
            </a:r>
            <a:endParaRPr lang="hu-HU" sz="32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Az elégedettségmérés eljárása (5.1.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 minőségügyi audit eljárása (5.2.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Az éves értékelés eljárása (5.3. eljárás).</a:t>
            </a:r>
            <a:endParaRPr lang="hu-HU" sz="2800" dirty="0">
              <a:solidFill>
                <a:schemeClr val="bg1"/>
              </a:solidFill>
            </a:endParaRPr>
          </a:p>
          <a:p>
            <a:pPr lvl="1" algn="just"/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változásmenedzsment (A)</a:t>
            </a:r>
            <a:r>
              <a:rPr lang="hu-HU" dirty="0">
                <a:solidFill>
                  <a:schemeClr val="bg1"/>
                </a:solidFill>
              </a:rPr>
              <a:t> szabályozása: </a:t>
            </a:r>
            <a:endParaRPr lang="hu-HU" sz="32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 bejelentések, panaszok kezelésének eljárása (6.1. eljárás),</a:t>
            </a:r>
            <a:endParaRPr lang="hu-HU" sz="2800" dirty="0">
              <a:solidFill>
                <a:schemeClr val="bg1"/>
              </a:solidFill>
            </a:endParaRPr>
          </a:p>
          <a:p>
            <a:pPr lvl="2" algn="just"/>
            <a:r>
              <a:rPr lang="hu-HU" dirty="0">
                <a:solidFill>
                  <a:schemeClr val="bg1"/>
                </a:solidFill>
              </a:rPr>
              <a:t>A továbbképzési programok továbbfejlesztése és </a:t>
            </a:r>
            <a:r>
              <a:rPr lang="hu-HU" dirty="0" err="1">
                <a:solidFill>
                  <a:schemeClr val="bg1"/>
                </a:solidFill>
              </a:rPr>
              <a:t>hatályosítása</a:t>
            </a:r>
            <a:r>
              <a:rPr lang="hu-HU" dirty="0">
                <a:solidFill>
                  <a:schemeClr val="bg1"/>
                </a:solidFill>
              </a:rPr>
              <a:t> (6.2. eljárás</a:t>
            </a:r>
            <a:r>
              <a:rPr lang="hu-HU" dirty="0" smtClean="0">
                <a:solidFill>
                  <a:schemeClr val="bg1"/>
                </a:solidFill>
              </a:rPr>
              <a:t>).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7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Összegzés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EMISZ fejlesztést elsősorban a továbbképzések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jogi szabályozásának módosulásai</a:t>
            </a:r>
            <a:r>
              <a:rPr lang="hu-HU" sz="2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valamint az oktatás-informatikai rendszer tervezett fejlesztési irányvonalai indukálták.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cél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egyszerűsítés, a rugalmassá tétel</a:t>
            </a:r>
            <a:r>
              <a:rPr lang="hu-HU" sz="2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és a releváns, valóban működő folyamatoknak megfelelő szabályozás rögzítése volt.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fejlesztés során törekedtünk a nyelvezetnek</a:t>
            </a:r>
            <a:r>
              <a:rPr lang="hu-HU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minőségirányításban megszokott formulái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helyett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közigazgatásban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gyakrabban használt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jogi szövegezés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kialakítására, annak érdekében, hogy a közigazgatásban dolgozók számára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érthetőbb, </a:t>
            </a:r>
            <a:r>
              <a:rPr lang="hu-HU" sz="2400" b="1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könyebben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alkalmazható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legyen.</a:t>
            </a:r>
          </a:p>
          <a:p>
            <a:pPr algn="just"/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2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Köszönjük a figyelmet!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</a:t>
            </a:r>
            <a:r>
              <a:rPr lang="hu-HU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EMISZ-szel kapcsolatos kérdéseket 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alábbi címre várjuk:</a:t>
            </a:r>
            <a:endParaRPr lang="hu-HU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hu-HU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Minosegiranyitas@uni-nke.hu</a:t>
            </a:r>
            <a:r>
              <a:rPr lang="hu-HU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chemeClr val="bg1"/>
                </a:solidFill>
              </a:rPr>
              <a:t>A közszolgálati tisztviselők továbbképzésének egységes minőségirányítási szabályzata 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2658140"/>
            <a:ext cx="10515600" cy="398108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szabályzat jogi alapdokumentuma: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Korábban: Az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állami tisztviselői továbbképzés és a közszolgálati továbbképzés egységes minőségirányítási szabályzatáról szóló 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26/2017. (XI. 16.) BM-</a:t>
            </a:r>
            <a:r>
              <a:rPr lang="hu-HU" sz="2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MvM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együttes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utasítás</a:t>
            </a:r>
          </a:p>
          <a:p>
            <a:pPr algn="just"/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Jelenleg: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23/2024 (VII. 25.) KTM utasítás</a:t>
            </a:r>
            <a:r>
              <a:rPr lang="hu-H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közszolgálati továbbképzés egységes minőségirányítási szabályzatáról</a:t>
            </a: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Miért volt szükséges a változtatásra?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Jogi változások: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2019-ben 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megszűnt az állami tisztviselői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rendszer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és a hatályát vesztették az arra vonatkozó jogszabályok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Hatályba lépett viszont: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kormányzati igazgatásról 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szóló 2018. évi CXXV. törvény 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(Kit.),</a:t>
            </a:r>
          </a:p>
          <a:p>
            <a:pPr lvl="1" algn="just"/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különleges jogállású szervekről</a:t>
            </a:r>
            <a:r>
              <a:rPr lang="hu-HU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és az általuk foglalkoztatottak jogállásáról szóló 2019. évi CVII. törvény 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hu-HU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Küt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.)</a:t>
            </a:r>
          </a:p>
          <a:p>
            <a:pPr marL="85725" lvl="1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közszolgálati továbbképzési rendszer jogszabályi kereteit tehát jelenleg </a:t>
            </a:r>
            <a:r>
              <a:rPr lang="hu-HU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három törvényi szabályozó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2011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évi CXCIX. törvény a közszolgálati 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tisztviselőkről (</a:t>
            </a:r>
            <a:r>
              <a:rPr lang="hu-HU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Kttv</a:t>
            </a:r>
            <a:r>
              <a:rPr lang="hu-HU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.), 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Kit. és a </a:t>
            </a:r>
            <a:r>
              <a:rPr lang="hu-HU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Küt</a:t>
            </a:r>
            <a:r>
              <a:rPr lang="hu-H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jelöli ki. </a:t>
            </a:r>
            <a:endParaRPr lang="hu-HU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Miért volt szükséges a változtatásra?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informatikai környezet változásai:</a:t>
            </a:r>
          </a:p>
          <a:p>
            <a:pPr algn="just"/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közszolgálati továbbképzés rendszer működtetésének informatikai hátterét a </a:t>
            </a:r>
            <a:r>
              <a:rPr lang="hu-HU" sz="2400" b="1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Probono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központi oktatásinformatikai 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rendszer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(a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továbbiakban: </a:t>
            </a:r>
            <a:r>
              <a:rPr lang="hu-HU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Probono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-rendszer) képezi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Probono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-rendszer és alrendszerei 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folyamatosan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fejlesztés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alatt állnak,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és várhatóan a jövőben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új funkciókkal kerülnek kibővítésre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hu-HU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Probono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-rendszerben tárolt </a:t>
            </a:r>
            <a:r>
              <a:rPr lang="hu-HU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adatok kezeléséről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központi továbbképzési informatikai rendszer adatvédelmi szabályzatáról szóló 11/2019. számú NKE rektori utasítás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rendelkezik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Az EMISZ fogalomtár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felülvizsgálatára a rektori utasításban rögzítettek figyelembe vételével </a:t>
            </a:r>
            <a:r>
              <a:rPr lang="hu-H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került sor.</a:t>
            </a:r>
          </a:p>
          <a:p>
            <a:pPr algn="just"/>
            <a:endParaRPr lang="hu-H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hu-H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1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 továbbképzési rendszer jogi környezete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5100" dirty="0">
                <a:solidFill>
                  <a:schemeClr val="bg1"/>
                </a:solidFill>
              </a:rPr>
              <a:t>A közszolgálati továbbképzésekkel </a:t>
            </a:r>
            <a:r>
              <a:rPr lang="hu-HU" sz="5100" dirty="0" smtClean="0">
                <a:solidFill>
                  <a:schemeClr val="bg1"/>
                </a:solidFill>
              </a:rPr>
              <a:t>kapcsolatos </a:t>
            </a:r>
            <a:r>
              <a:rPr lang="hu-HU" sz="5100" dirty="0">
                <a:solidFill>
                  <a:schemeClr val="bg1"/>
                </a:solidFill>
              </a:rPr>
              <a:t>részletszabályokat </a:t>
            </a:r>
            <a:r>
              <a:rPr lang="hu-HU" sz="5100" dirty="0" smtClean="0">
                <a:solidFill>
                  <a:schemeClr val="bg1"/>
                </a:solidFill>
              </a:rPr>
              <a:t>jelenleg </a:t>
            </a:r>
            <a:r>
              <a:rPr lang="hu-HU" sz="5100" b="1" dirty="0">
                <a:solidFill>
                  <a:srgbClr val="FFFF00"/>
                </a:solidFill>
              </a:rPr>
              <a:t>négy kormányrendelet </a:t>
            </a:r>
            <a:r>
              <a:rPr lang="hu-HU" sz="5100" dirty="0">
                <a:solidFill>
                  <a:schemeClr val="bg1"/>
                </a:solidFill>
              </a:rPr>
              <a:t>rögzíti, ezek:</a:t>
            </a:r>
          </a:p>
          <a:p>
            <a:pPr lvl="0" algn="just"/>
            <a:r>
              <a:rPr lang="hu-HU" sz="5100" dirty="0">
                <a:solidFill>
                  <a:schemeClr val="bg1"/>
                </a:solidFill>
              </a:rPr>
              <a:t>a közszolgálati tisztviselők továbbképzéséről </a:t>
            </a:r>
            <a:r>
              <a:rPr lang="hu-HU" sz="5100" dirty="0" smtClean="0">
                <a:solidFill>
                  <a:schemeClr val="bg1"/>
                </a:solidFill>
              </a:rPr>
              <a:t>szóló </a:t>
            </a:r>
            <a:r>
              <a:rPr lang="hu-HU" sz="5100" b="1" dirty="0" smtClean="0">
                <a:solidFill>
                  <a:srgbClr val="FFFF00"/>
                </a:solidFill>
              </a:rPr>
              <a:t>273/2012</a:t>
            </a:r>
            <a:r>
              <a:rPr lang="hu-HU" sz="5100" b="1" dirty="0">
                <a:solidFill>
                  <a:srgbClr val="FFFF00"/>
                </a:solidFill>
              </a:rPr>
              <a:t>. (IX. 28.) Korm. </a:t>
            </a:r>
            <a:r>
              <a:rPr lang="hu-HU" sz="5100" b="1" dirty="0" smtClean="0">
                <a:solidFill>
                  <a:srgbClr val="FFFF00"/>
                </a:solidFill>
              </a:rPr>
              <a:t>Rendelet</a:t>
            </a:r>
            <a:r>
              <a:rPr lang="hu-HU" sz="5100" dirty="0" smtClean="0">
                <a:solidFill>
                  <a:schemeClr val="bg1"/>
                </a:solidFill>
              </a:rPr>
              <a:t>;</a:t>
            </a:r>
            <a:endParaRPr lang="hu-HU" sz="5100" dirty="0">
              <a:solidFill>
                <a:schemeClr val="bg1"/>
              </a:solidFill>
            </a:endParaRPr>
          </a:p>
          <a:p>
            <a:pPr lvl="0" algn="just"/>
            <a:r>
              <a:rPr lang="hu-HU" sz="5100" dirty="0">
                <a:solidFill>
                  <a:schemeClr val="bg1"/>
                </a:solidFill>
              </a:rPr>
              <a:t>a fővárosi és vármegyei kormányhivatalokról, valamint a járási (fővárosi kerületi) hivatalokról </a:t>
            </a:r>
            <a:r>
              <a:rPr lang="hu-HU" sz="5100" dirty="0" smtClean="0">
                <a:solidFill>
                  <a:schemeClr val="bg1"/>
                </a:solidFill>
              </a:rPr>
              <a:t>szóló </a:t>
            </a:r>
            <a:r>
              <a:rPr lang="hu-HU" sz="5100" b="1" dirty="0" smtClean="0">
                <a:solidFill>
                  <a:srgbClr val="FFFF00"/>
                </a:solidFill>
              </a:rPr>
              <a:t>568/2022</a:t>
            </a:r>
            <a:r>
              <a:rPr lang="hu-HU" sz="5100" b="1" dirty="0">
                <a:solidFill>
                  <a:srgbClr val="FFFF00"/>
                </a:solidFill>
              </a:rPr>
              <a:t>. (XII. 23.) Korm. </a:t>
            </a:r>
            <a:r>
              <a:rPr lang="hu-HU" sz="5100" b="1" dirty="0" smtClean="0">
                <a:solidFill>
                  <a:srgbClr val="FFFF00"/>
                </a:solidFill>
              </a:rPr>
              <a:t>Rendelet</a:t>
            </a:r>
            <a:r>
              <a:rPr lang="hu-HU" sz="5100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r>
              <a:rPr lang="hu-HU" sz="5100" dirty="0">
                <a:solidFill>
                  <a:schemeClr val="bg1"/>
                </a:solidFill>
              </a:rPr>
              <a:t>a kormányzati igazgatási szervek kormánytisztviselőinek kötelező képzéséről, továbbképzéséről, átképzéséről, valamint a közigazgatási vezetőképzéséről </a:t>
            </a:r>
            <a:r>
              <a:rPr lang="hu-HU" sz="5100" dirty="0" smtClean="0">
                <a:solidFill>
                  <a:schemeClr val="bg1"/>
                </a:solidFill>
              </a:rPr>
              <a:t>szóló </a:t>
            </a:r>
            <a:r>
              <a:rPr lang="hu-HU" sz="5100" b="1" dirty="0" smtClean="0">
                <a:solidFill>
                  <a:srgbClr val="FFFF00"/>
                </a:solidFill>
              </a:rPr>
              <a:t>338/2019</a:t>
            </a:r>
            <a:r>
              <a:rPr lang="hu-HU" sz="5100" b="1" dirty="0">
                <a:solidFill>
                  <a:srgbClr val="FFFF00"/>
                </a:solidFill>
              </a:rPr>
              <a:t>. (XII. 23.) Korm. </a:t>
            </a:r>
            <a:r>
              <a:rPr lang="hu-HU" sz="5100" b="1" dirty="0" smtClean="0">
                <a:solidFill>
                  <a:srgbClr val="FFFF00"/>
                </a:solidFill>
              </a:rPr>
              <a:t>Rendelet</a:t>
            </a:r>
            <a:r>
              <a:rPr lang="hu-HU" sz="5100" dirty="0" smtClean="0">
                <a:solidFill>
                  <a:schemeClr val="bg1"/>
                </a:solidFill>
              </a:rPr>
              <a:t>;</a:t>
            </a:r>
            <a:endParaRPr lang="hu-HU" sz="5100" dirty="0">
              <a:solidFill>
                <a:schemeClr val="bg1"/>
              </a:solidFill>
            </a:endParaRPr>
          </a:p>
          <a:p>
            <a:pPr lvl="0" algn="just"/>
            <a:r>
              <a:rPr lang="hu-HU" sz="5100" dirty="0">
                <a:solidFill>
                  <a:schemeClr val="bg1"/>
                </a:solidFill>
              </a:rPr>
              <a:t>a különleges jogállású szervek által közszolgálati jogviszonyban foglalkoztatottak képzéséről, továbbképzéséről, valamint egyes továbbképzési tárgyú kormányrendeletek módosításáról </a:t>
            </a:r>
            <a:r>
              <a:rPr lang="hu-HU" sz="5100" dirty="0" smtClean="0">
                <a:solidFill>
                  <a:schemeClr val="bg1"/>
                </a:solidFill>
              </a:rPr>
              <a:t>szóló </a:t>
            </a:r>
            <a:r>
              <a:rPr lang="hu-HU" sz="5100" b="1" dirty="0" smtClean="0">
                <a:solidFill>
                  <a:srgbClr val="FFFF00"/>
                </a:solidFill>
              </a:rPr>
              <a:t>499/2021</a:t>
            </a:r>
            <a:r>
              <a:rPr lang="hu-HU" sz="5100" b="1" dirty="0">
                <a:solidFill>
                  <a:srgbClr val="FFFF00"/>
                </a:solidFill>
              </a:rPr>
              <a:t>. (VIII. 18.) Korm. </a:t>
            </a:r>
            <a:r>
              <a:rPr lang="hu-HU" sz="5100" b="1" dirty="0" smtClean="0">
                <a:solidFill>
                  <a:srgbClr val="FFFF00"/>
                </a:solidFill>
              </a:rPr>
              <a:t>Rendelet</a:t>
            </a:r>
            <a:r>
              <a:rPr lang="hu-HU" sz="5100" dirty="0" smtClean="0">
                <a:solidFill>
                  <a:schemeClr val="bg1"/>
                </a:solidFill>
              </a:rPr>
              <a:t>.</a:t>
            </a:r>
            <a:endParaRPr lang="hu-HU" sz="5100" dirty="0">
              <a:solidFill>
                <a:schemeClr val="bg1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07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Változások </a:t>
            </a:r>
            <a:r>
              <a:rPr lang="hu-HU" sz="3600" b="1" dirty="0">
                <a:solidFill>
                  <a:schemeClr val="bg1"/>
                </a:solidFill>
              </a:rPr>
              <a:t>a régi EMISZ-</a:t>
            </a:r>
            <a:r>
              <a:rPr lang="hu-HU" sz="3600" b="1" dirty="0" err="1">
                <a:solidFill>
                  <a:schemeClr val="bg1"/>
                </a:solidFill>
              </a:rPr>
              <a:t>hez</a:t>
            </a:r>
            <a:r>
              <a:rPr lang="hu-HU" sz="3600" b="1" dirty="0">
                <a:solidFill>
                  <a:schemeClr val="bg1"/>
                </a:solidFill>
              </a:rPr>
              <a:t> képest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2400" dirty="0">
                <a:solidFill>
                  <a:schemeClr val="bg1"/>
                </a:solidFill>
              </a:rPr>
              <a:t>Az EMISZ kifejlesztésének fő </a:t>
            </a:r>
            <a:r>
              <a:rPr lang="hu-HU" sz="2400" dirty="0" smtClean="0">
                <a:solidFill>
                  <a:schemeClr val="bg1"/>
                </a:solidFill>
              </a:rPr>
              <a:t>célja az volt, </a:t>
            </a:r>
            <a:r>
              <a:rPr lang="hu-HU" sz="2400" dirty="0">
                <a:solidFill>
                  <a:schemeClr val="bg1"/>
                </a:solidFill>
              </a:rPr>
              <a:t>hogy időtálló, </a:t>
            </a:r>
            <a:r>
              <a:rPr lang="hu-HU" sz="2400" b="1" dirty="0">
                <a:solidFill>
                  <a:srgbClr val="FFFF00"/>
                </a:solidFill>
              </a:rPr>
              <a:t>rugalmas struktúra </a:t>
            </a:r>
            <a:r>
              <a:rPr lang="hu-HU" sz="2400" dirty="0">
                <a:solidFill>
                  <a:schemeClr val="bg1"/>
                </a:solidFill>
              </a:rPr>
              <a:t>mentén, keretbe foglalja a közszolgálati továbbképzési rendszer egyes eljárásait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hu-HU" sz="2400" dirty="0" smtClean="0">
              <a:solidFill>
                <a:schemeClr val="bg1"/>
              </a:solidFill>
            </a:endParaRPr>
          </a:p>
          <a:p>
            <a:pPr algn="just"/>
            <a:r>
              <a:rPr lang="hu-HU" sz="2400" dirty="0">
                <a:solidFill>
                  <a:schemeClr val="bg1"/>
                </a:solidFill>
              </a:rPr>
              <a:t>A másik fontos célkitűzés a szabályzat </a:t>
            </a:r>
            <a:r>
              <a:rPr lang="hu-HU" sz="2400" b="1" dirty="0">
                <a:solidFill>
                  <a:srgbClr val="FFFF00"/>
                </a:solidFill>
              </a:rPr>
              <a:t>egyszerűsítése</a:t>
            </a:r>
            <a:r>
              <a:rPr lang="hu-HU" sz="2400" dirty="0">
                <a:solidFill>
                  <a:schemeClr val="bg1"/>
                </a:solidFill>
              </a:rPr>
              <a:t>, a releváns, valóban működő folyamatok leírása, és a bizonylatok, útmutatók rendszerének átláthatóbbá, használhatóbbá tétele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hu-HU" sz="2400" dirty="0" smtClean="0">
              <a:solidFill>
                <a:schemeClr val="bg1"/>
              </a:solidFill>
            </a:endParaRPr>
          </a:p>
          <a:p>
            <a:pPr algn="just"/>
            <a:r>
              <a:rPr lang="hu-HU" sz="2400" dirty="0">
                <a:solidFill>
                  <a:schemeClr val="bg1"/>
                </a:solidFill>
              </a:rPr>
              <a:t>Az </a:t>
            </a:r>
            <a:r>
              <a:rPr lang="hu-HU" sz="2400" dirty="0" smtClean="0">
                <a:solidFill>
                  <a:schemeClr val="bg1"/>
                </a:solidFill>
              </a:rPr>
              <a:t>EMISZ </a:t>
            </a:r>
            <a:r>
              <a:rPr lang="hu-HU" sz="2400" dirty="0">
                <a:solidFill>
                  <a:schemeClr val="bg1"/>
                </a:solidFill>
              </a:rPr>
              <a:t>eljárásainak rendje a </a:t>
            </a:r>
            <a:r>
              <a:rPr lang="hu-HU" sz="2400" b="1" dirty="0">
                <a:solidFill>
                  <a:srgbClr val="FFFF00"/>
                </a:solidFill>
              </a:rPr>
              <a:t>PDCA</a:t>
            </a:r>
            <a:r>
              <a:rPr lang="hu-HU" sz="2400" b="1" dirty="0">
                <a:solidFill>
                  <a:schemeClr val="bg1"/>
                </a:solidFill>
              </a:rPr>
              <a:t> </a:t>
            </a:r>
            <a:r>
              <a:rPr lang="hu-HU" sz="2400" dirty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ciklusnak (tervezés-végrehajtás-ellenőrzés-visszacsatolás</a:t>
            </a:r>
            <a:r>
              <a:rPr lang="hu-HU" sz="2400" dirty="0">
                <a:solidFill>
                  <a:schemeClr val="bg1"/>
                </a:solidFill>
              </a:rPr>
              <a:t>) </a:t>
            </a:r>
            <a:r>
              <a:rPr lang="hu-HU" sz="2400" dirty="0" smtClean="0">
                <a:solidFill>
                  <a:schemeClr val="bg1"/>
                </a:solidFill>
              </a:rPr>
              <a:t>megfelelően </a:t>
            </a:r>
            <a:r>
              <a:rPr lang="hu-HU" sz="2400" dirty="0">
                <a:solidFill>
                  <a:schemeClr val="bg1"/>
                </a:solidFill>
              </a:rPr>
              <a:t>került kialakításra 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Változások </a:t>
            </a:r>
            <a:r>
              <a:rPr lang="hu-HU" sz="3600" b="1" dirty="0">
                <a:solidFill>
                  <a:schemeClr val="bg1"/>
                </a:solidFill>
              </a:rPr>
              <a:t>a régi EMISZ-</a:t>
            </a:r>
            <a:r>
              <a:rPr lang="hu-HU" sz="3600" b="1" dirty="0" err="1">
                <a:solidFill>
                  <a:schemeClr val="bg1"/>
                </a:solidFill>
              </a:rPr>
              <a:t>hez</a:t>
            </a:r>
            <a:r>
              <a:rPr lang="hu-HU" sz="3600" b="1" dirty="0">
                <a:solidFill>
                  <a:schemeClr val="bg1"/>
                </a:solidFill>
              </a:rPr>
              <a:t> képest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 szabályzat tervezetének elkészítésére az alábbi </a:t>
            </a:r>
            <a:r>
              <a:rPr lang="hu-HU" b="1" dirty="0">
                <a:solidFill>
                  <a:srgbClr val="FFFF00"/>
                </a:solidFill>
              </a:rPr>
              <a:t>alapelvek</a:t>
            </a:r>
            <a:r>
              <a:rPr lang="hu-HU" dirty="0">
                <a:solidFill>
                  <a:schemeClr val="bg1"/>
                </a:solidFill>
              </a:rPr>
              <a:t> mentén került sor:</a:t>
            </a:r>
          </a:p>
          <a:p>
            <a:pPr lvl="0" algn="just"/>
            <a:r>
              <a:rPr lang="hu-HU" dirty="0">
                <a:solidFill>
                  <a:schemeClr val="bg1"/>
                </a:solidFill>
              </a:rPr>
              <a:t>Amit más jogszabály kötelezően előír, illetve a közigazgatási szervek és közreműködők feladat- és hatáskörébe utal, </a:t>
            </a:r>
            <a:r>
              <a:rPr lang="hu-HU" b="1" dirty="0">
                <a:solidFill>
                  <a:srgbClr val="FFFF00"/>
                </a:solidFill>
              </a:rPr>
              <a:t>nem kerül az EMISZ-</a:t>
            </a:r>
            <a:r>
              <a:rPr lang="hu-HU" b="1" dirty="0" err="1">
                <a:solidFill>
                  <a:srgbClr val="FFFF00"/>
                </a:solidFill>
              </a:rPr>
              <a:t>ben</a:t>
            </a:r>
            <a:r>
              <a:rPr lang="hu-HU" b="1" dirty="0">
                <a:solidFill>
                  <a:srgbClr val="FFFF00"/>
                </a:solidFill>
              </a:rPr>
              <a:t> ismételten szabályozásra</a:t>
            </a:r>
            <a:r>
              <a:rPr lang="hu-HU" dirty="0">
                <a:solidFill>
                  <a:schemeClr val="bg1"/>
                </a:solidFill>
              </a:rPr>
              <a:t>.</a:t>
            </a:r>
          </a:p>
          <a:p>
            <a:pPr lvl="0" algn="just"/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releváns jogszabályok a szabályzat elején </a:t>
            </a:r>
            <a:r>
              <a:rPr lang="hu-HU" dirty="0">
                <a:solidFill>
                  <a:schemeClr val="bg1"/>
                </a:solidFill>
              </a:rPr>
              <a:t>kerülnek összefoglalásra, a konkrét jogszabályhelyek hivatkozása nem szükséges. Az egyes eljárásoknál történhet utalás ezen jogszabályokra, szintén a konkrét jogszabályhely hivatkozások megjelölése nélkül.</a:t>
            </a:r>
          </a:p>
          <a:p>
            <a:pPr algn="just"/>
            <a:r>
              <a:rPr lang="hu-HU" dirty="0">
                <a:solidFill>
                  <a:schemeClr val="bg1"/>
                </a:solidFill>
              </a:rPr>
              <a:t>A továbbképzési rendszer </a:t>
            </a:r>
            <a:r>
              <a:rPr lang="hu-HU" b="1" dirty="0">
                <a:solidFill>
                  <a:srgbClr val="FFFF00"/>
                </a:solidFill>
              </a:rPr>
              <a:t>személyi hatálya a szabályzat elején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kerül rögzítésre.</a:t>
            </a:r>
          </a:p>
          <a:p>
            <a:pPr lvl="0" algn="just"/>
            <a:r>
              <a:rPr lang="hu-HU" dirty="0" smtClean="0">
                <a:solidFill>
                  <a:schemeClr val="bg1"/>
                </a:solidFill>
              </a:rPr>
              <a:t>Az </a:t>
            </a:r>
            <a:r>
              <a:rPr lang="hu-HU" dirty="0">
                <a:solidFill>
                  <a:schemeClr val="bg1"/>
                </a:solidFill>
              </a:rPr>
              <a:t>eljárások folyamatának magas szintű leírására a részletszabályozás - NKE szervezeti egység szabályozási szinten történő </a:t>
            </a:r>
            <a:r>
              <a:rPr lang="hu-HU" b="1" dirty="0">
                <a:solidFill>
                  <a:schemeClr val="bg1"/>
                </a:solidFill>
              </a:rPr>
              <a:t>– </a:t>
            </a:r>
            <a:r>
              <a:rPr lang="hu-HU" b="1" dirty="0">
                <a:solidFill>
                  <a:srgbClr val="FFFF00"/>
                </a:solidFill>
              </a:rPr>
              <a:t>rugalmasabb kialakításának </a:t>
            </a:r>
            <a:r>
              <a:rPr lang="hu-HU" dirty="0">
                <a:solidFill>
                  <a:schemeClr val="bg1"/>
                </a:solidFill>
              </a:rPr>
              <a:t>teret adva kerül sor.</a:t>
            </a:r>
          </a:p>
          <a:p>
            <a:endParaRPr lang="hu-H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3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Változások </a:t>
            </a:r>
            <a:r>
              <a:rPr lang="hu-HU" sz="3600" b="1" dirty="0">
                <a:solidFill>
                  <a:schemeClr val="bg1"/>
                </a:solidFill>
              </a:rPr>
              <a:t>a régi EMISZ-</a:t>
            </a:r>
            <a:r>
              <a:rPr lang="hu-HU" sz="3600" b="1" dirty="0" err="1">
                <a:solidFill>
                  <a:schemeClr val="bg1"/>
                </a:solidFill>
              </a:rPr>
              <a:t>hez</a:t>
            </a:r>
            <a:r>
              <a:rPr lang="hu-HU" sz="3600" b="1" dirty="0">
                <a:solidFill>
                  <a:schemeClr val="bg1"/>
                </a:solidFill>
              </a:rPr>
              <a:t> képest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dirty="0">
                <a:solidFill>
                  <a:schemeClr val="bg1"/>
                </a:solidFill>
              </a:rPr>
              <a:t>A szabályzat tervezetének elkészítésére az alábbi </a:t>
            </a:r>
            <a:r>
              <a:rPr lang="hu-HU" b="1" dirty="0">
                <a:solidFill>
                  <a:srgbClr val="FFFF00"/>
                </a:solidFill>
              </a:rPr>
              <a:t>alapelvek</a:t>
            </a:r>
            <a:r>
              <a:rPr lang="hu-HU" dirty="0">
                <a:solidFill>
                  <a:schemeClr val="bg1"/>
                </a:solidFill>
              </a:rPr>
              <a:t> mentén került sor:</a:t>
            </a:r>
          </a:p>
          <a:p>
            <a:pPr lvl="0" algn="just"/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felelősök az egyes eljárásoknál nincsenek </a:t>
            </a:r>
            <a:r>
              <a:rPr lang="hu-HU" b="1" dirty="0" err="1">
                <a:solidFill>
                  <a:srgbClr val="FFFF00"/>
                </a:solidFill>
              </a:rPr>
              <a:t>nevesítve</a:t>
            </a:r>
            <a:r>
              <a:rPr lang="hu-HU" dirty="0">
                <a:solidFill>
                  <a:schemeClr val="bg1"/>
                </a:solidFill>
              </a:rPr>
              <a:t>, mivel a jogszabályok, illetve az NKE szervezeti és működési rendje </a:t>
            </a:r>
            <a:r>
              <a:rPr lang="hu-HU" dirty="0" smtClean="0">
                <a:solidFill>
                  <a:schemeClr val="bg1"/>
                </a:solidFill>
              </a:rPr>
              <a:t>és </a:t>
            </a:r>
            <a:r>
              <a:rPr lang="hu-HU" dirty="0">
                <a:solidFill>
                  <a:schemeClr val="bg1"/>
                </a:solidFill>
              </a:rPr>
              <a:t>az NKE KTI Ügyrendje a továbbképzéssel kapcsolatos feladatokat szabályozza.</a:t>
            </a:r>
          </a:p>
          <a:p>
            <a:pPr lvl="0" algn="just"/>
            <a:r>
              <a:rPr lang="hu-HU" dirty="0">
                <a:solidFill>
                  <a:schemeClr val="bg1"/>
                </a:solidFill>
              </a:rPr>
              <a:t>Az egyes eljárásokhoz tartozó </a:t>
            </a:r>
            <a:r>
              <a:rPr lang="hu-HU" b="1" dirty="0">
                <a:solidFill>
                  <a:srgbClr val="FFFF00"/>
                </a:solidFill>
              </a:rPr>
              <a:t>határidők nem kerültek feltüntetésre</a:t>
            </a:r>
            <a:r>
              <a:rPr lang="hu-HU" dirty="0">
                <a:solidFill>
                  <a:schemeClr val="bg1"/>
                </a:solidFill>
              </a:rPr>
              <a:t>, mivel egy részüket jogszabály előírja, más részüket az évente felülvizsgált útmutatók </a:t>
            </a:r>
            <a:r>
              <a:rPr lang="hu-HU" dirty="0" smtClean="0">
                <a:solidFill>
                  <a:schemeClr val="bg1"/>
                </a:solidFill>
              </a:rPr>
              <a:t>tartalmazzák.</a:t>
            </a:r>
            <a:endParaRPr lang="hu-HU" dirty="0">
              <a:solidFill>
                <a:schemeClr val="bg1"/>
              </a:solidFill>
            </a:endParaRPr>
          </a:p>
          <a:p>
            <a:pPr lvl="0" algn="just"/>
            <a:r>
              <a:rPr lang="hu-HU" dirty="0">
                <a:solidFill>
                  <a:schemeClr val="bg1"/>
                </a:solidFill>
              </a:rPr>
              <a:t>Azon eljárások esetében, ahol új szabályozás vagy az informatikai rendszer fejlesztése várható, ott </a:t>
            </a:r>
            <a:r>
              <a:rPr lang="hu-HU" b="1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várható fejlesztési iránynak megfelelő szabályozás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keretei kerültek rögzítésre úgy, hogy az a jelenleg alkalmazott gyakorlattal is összhangban legyen.</a:t>
            </a:r>
          </a:p>
          <a:p>
            <a:pPr lvl="0" algn="just"/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b="1" dirty="0">
                <a:solidFill>
                  <a:srgbClr val="FFFF00"/>
                </a:solidFill>
              </a:rPr>
              <a:t>fogalomtár </a:t>
            </a:r>
            <a:r>
              <a:rPr lang="hu-HU" b="1" dirty="0" smtClean="0">
                <a:solidFill>
                  <a:srgbClr val="FFFF00"/>
                </a:solidFill>
              </a:rPr>
              <a:t>felülvizsgálatra </a:t>
            </a:r>
            <a:r>
              <a:rPr lang="hu-HU" dirty="0">
                <a:solidFill>
                  <a:schemeClr val="bg1"/>
                </a:solidFill>
              </a:rPr>
              <a:t>és aktualizálásra került.</a:t>
            </a:r>
          </a:p>
        </p:txBody>
      </p:sp>
    </p:spTree>
    <p:extLst>
      <p:ext uri="{BB962C8B-B14F-4D97-AF65-F5344CB8AC3E}">
        <p14:creationId xmlns:p14="http://schemas.microsoft.com/office/powerpoint/2010/main" val="34128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6477" y="580293"/>
            <a:ext cx="1077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A fogalomtár változásai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826477" y="1780622"/>
            <a:ext cx="10515600" cy="4858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régi EMISZ fogalomtár felülvizsgálata eredményeként az EMISZ fogalomtárában számos módosítás történt: </a:t>
            </a:r>
          </a:p>
          <a:p>
            <a:pPr algn="just"/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új fogalmak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kerültek bevezetésre, 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korábbi fogalmak kerültek </a:t>
            </a:r>
            <a:r>
              <a:rPr lang="hu-HU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törlésre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vagy módosításra, </a:t>
            </a: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néhány fogalom pedig </a:t>
            </a:r>
            <a:r>
              <a:rPr lang="hu-HU" sz="2400" b="1" dirty="0" err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újradefiniálásra</a:t>
            </a:r>
            <a:r>
              <a:rPr lang="hu-H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került, ha szükség volt egy más szempontból történő meghatározás készítésére.</a:t>
            </a:r>
          </a:p>
          <a:p>
            <a:pPr algn="just"/>
            <a:endParaRPr lang="hu-HU" sz="2000" dirty="0" smtClean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hu-HU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10963</TotalTime>
  <Words>2428</Words>
  <Application>Microsoft Office PowerPoint</Application>
  <PresentationFormat>Szélesvásznú</PresentationFormat>
  <Paragraphs>134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1_Office-téma</vt:lpstr>
      <vt:lpstr>A közszolgálati továbbképzés minőségirányítási keretrendszerének fejlesztése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DISPA DISPA questionnaire about AI using</dc:title>
  <dc:creator>Angyal Szabolcs</dc:creator>
  <cp:lastModifiedBy>Angyal Szabolcs</cp:lastModifiedBy>
  <cp:revision>129</cp:revision>
  <dcterms:created xsi:type="dcterms:W3CDTF">2024-06-11T09:23:46Z</dcterms:created>
  <dcterms:modified xsi:type="dcterms:W3CDTF">2024-09-10T09:48:37Z</dcterms:modified>
</cp:coreProperties>
</file>