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sldIdLst>
    <p:sldId id="256" r:id="rId2"/>
    <p:sldId id="363" r:id="rId3"/>
    <p:sldId id="36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65" r:id="rId18"/>
    <p:sldId id="274" r:id="rId19"/>
    <p:sldId id="275" r:id="rId20"/>
    <p:sldId id="276" r:id="rId21"/>
    <p:sldId id="277" r:id="rId22"/>
    <p:sldId id="278" r:id="rId23"/>
    <p:sldId id="279" r:id="rId24"/>
    <p:sldId id="366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67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68" r:id="rId45"/>
    <p:sldId id="436" r:id="rId46"/>
    <p:sldId id="370" r:id="rId47"/>
    <p:sldId id="371" r:id="rId48"/>
    <p:sldId id="372" r:id="rId49"/>
    <p:sldId id="437" r:id="rId50"/>
    <p:sldId id="429" r:id="rId51"/>
    <p:sldId id="373" r:id="rId52"/>
    <p:sldId id="374" r:id="rId53"/>
    <p:sldId id="438" r:id="rId54"/>
    <p:sldId id="375" r:id="rId55"/>
    <p:sldId id="376" r:id="rId56"/>
    <p:sldId id="377" r:id="rId57"/>
    <p:sldId id="439" r:id="rId58"/>
    <p:sldId id="378" r:id="rId59"/>
    <p:sldId id="379" r:id="rId60"/>
    <p:sldId id="380" r:id="rId61"/>
    <p:sldId id="381" r:id="rId62"/>
    <p:sldId id="382" r:id="rId63"/>
    <p:sldId id="440" r:id="rId64"/>
    <p:sldId id="383" r:id="rId65"/>
    <p:sldId id="384" r:id="rId66"/>
    <p:sldId id="385" r:id="rId67"/>
    <p:sldId id="441" r:id="rId68"/>
    <p:sldId id="386" r:id="rId69"/>
    <p:sldId id="387" r:id="rId70"/>
    <p:sldId id="388" r:id="rId71"/>
    <p:sldId id="389" r:id="rId72"/>
    <p:sldId id="442" r:id="rId73"/>
    <p:sldId id="431" r:id="rId74"/>
    <p:sldId id="390" r:id="rId75"/>
    <p:sldId id="432" r:id="rId76"/>
    <p:sldId id="433" r:id="rId77"/>
    <p:sldId id="391" r:id="rId78"/>
    <p:sldId id="435" r:id="rId79"/>
    <p:sldId id="434" r:id="rId80"/>
    <p:sldId id="443" r:id="rId81"/>
    <p:sldId id="393" r:id="rId82"/>
    <p:sldId id="444" r:id="rId83"/>
    <p:sldId id="394" r:id="rId84"/>
    <p:sldId id="445" r:id="rId85"/>
    <p:sldId id="395" r:id="rId86"/>
    <p:sldId id="396" r:id="rId87"/>
    <p:sldId id="397" r:id="rId88"/>
    <p:sldId id="398" r:id="rId89"/>
    <p:sldId id="399" r:id="rId90"/>
    <p:sldId id="400" r:id="rId91"/>
    <p:sldId id="446" r:id="rId92"/>
    <p:sldId id="401" r:id="rId93"/>
    <p:sldId id="402" r:id="rId94"/>
    <p:sldId id="403" r:id="rId95"/>
    <p:sldId id="404" r:id="rId96"/>
    <p:sldId id="405" r:id="rId97"/>
    <p:sldId id="430" r:id="rId98"/>
    <p:sldId id="447" r:id="rId99"/>
    <p:sldId id="406" r:id="rId100"/>
    <p:sldId id="407" r:id="rId101"/>
    <p:sldId id="408" r:id="rId102"/>
    <p:sldId id="409" r:id="rId103"/>
    <p:sldId id="410" r:id="rId104"/>
    <p:sldId id="411" r:id="rId105"/>
    <p:sldId id="412" r:id="rId106"/>
    <p:sldId id="413" r:id="rId107"/>
    <p:sldId id="414" r:id="rId108"/>
    <p:sldId id="415" r:id="rId109"/>
    <p:sldId id="416" r:id="rId110"/>
    <p:sldId id="417" r:id="rId111"/>
    <p:sldId id="418" r:id="rId112"/>
    <p:sldId id="419" r:id="rId113"/>
    <p:sldId id="448" r:id="rId114"/>
    <p:sldId id="420" r:id="rId115"/>
    <p:sldId id="421" r:id="rId116"/>
    <p:sldId id="422" r:id="rId117"/>
    <p:sldId id="423" r:id="rId118"/>
    <p:sldId id="424" r:id="rId119"/>
    <p:sldId id="425" r:id="rId120"/>
    <p:sldId id="426" r:id="rId121"/>
    <p:sldId id="427" r:id="rId122"/>
    <p:sldId id="428" r:id="rId1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dek András Dr." initials="KAD" lastIdx="20" clrIdx="0">
    <p:extLst>
      <p:ext uri="{19B8F6BF-5375-455C-9EA6-DF929625EA0E}">
        <p15:presenceInfo xmlns:p15="http://schemas.microsoft.com/office/powerpoint/2012/main" userId="S-1-5-21-287204615-927183134-2597165572-66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4E725-B5F0-4D7A-A85E-850D7CCD65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0A3892A-9A23-4DBF-8034-3C27D6A5EBC1}">
      <dgm:prSet phldrT="[Szöveg]" custT="1"/>
      <dgm:spPr>
        <a:solidFill>
          <a:srgbClr val="00B0F0">
            <a:alpha val="15000"/>
          </a:srgbClr>
        </a:solidFill>
      </dgm:spPr>
      <dgm:t>
        <a:bodyPr/>
        <a:lstStyle/>
        <a:p>
          <a:r>
            <a:rPr lang="hu-HU" sz="2400" dirty="0"/>
            <a:t>KIHÍVÁS</a:t>
          </a:r>
        </a:p>
      </dgm:t>
    </dgm:pt>
    <dgm:pt modelId="{3BD96F63-1721-4E8B-9032-55070A8B4690}" type="parTrans" cxnId="{FF93FC80-5BFA-4849-A777-B4C18B0E51CD}">
      <dgm:prSet/>
      <dgm:spPr/>
      <dgm:t>
        <a:bodyPr/>
        <a:lstStyle/>
        <a:p>
          <a:endParaRPr lang="hu-HU"/>
        </a:p>
      </dgm:t>
    </dgm:pt>
    <dgm:pt modelId="{55A676AD-C429-4A82-A067-814B4EAB20FB}" type="sibTrans" cxnId="{FF93FC80-5BFA-4849-A777-B4C18B0E51CD}">
      <dgm:prSet/>
      <dgm:spPr/>
      <dgm:t>
        <a:bodyPr/>
        <a:lstStyle/>
        <a:p>
          <a:endParaRPr lang="hu-HU"/>
        </a:p>
      </dgm:t>
    </dgm:pt>
    <dgm:pt modelId="{32AD7BDD-988F-4464-9E32-0BAFB905417E}">
      <dgm:prSet phldrT="[Szöveg]" custT="1"/>
      <dgm:spPr>
        <a:solidFill>
          <a:srgbClr val="00B0F0">
            <a:alpha val="46000"/>
          </a:srgbClr>
        </a:solidFill>
      </dgm:spPr>
      <dgm:t>
        <a:bodyPr/>
        <a:lstStyle/>
        <a:p>
          <a:r>
            <a:rPr lang="hu-HU" sz="2400" dirty="0"/>
            <a:t>KOCKÁZAT</a:t>
          </a:r>
        </a:p>
      </dgm:t>
    </dgm:pt>
    <dgm:pt modelId="{6701C9FB-B215-42EA-8920-B434FD267698}" type="parTrans" cxnId="{4A9092E3-5593-4573-A5FF-EFD9CB1C8EF9}">
      <dgm:prSet/>
      <dgm:spPr/>
      <dgm:t>
        <a:bodyPr/>
        <a:lstStyle/>
        <a:p>
          <a:endParaRPr lang="hu-HU"/>
        </a:p>
      </dgm:t>
    </dgm:pt>
    <dgm:pt modelId="{64BC0AB7-D5D8-45D4-8F5D-957D82063786}" type="sibTrans" cxnId="{4A9092E3-5593-4573-A5FF-EFD9CB1C8EF9}">
      <dgm:prSet/>
      <dgm:spPr/>
      <dgm:t>
        <a:bodyPr/>
        <a:lstStyle/>
        <a:p>
          <a:endParaRPr lang="hu-HU"/>
        </a:p>
      </dgm:t>
    </dgm:pt>
    <dgm:pt modelId="{AF812B1E-75A0-4B41-93C1-FDE73F1E0FF1}">
      <dgm:prSet phldrT="[Szöveg]" phldr="1"/>
      <dgm:spPr>
        <a:solidFill>
          <a:srgbClr val="00B0F0"/>
        </a:solidFill>
      </dgm:spPr>
      <dgm:t>
        <a:bodyPr/>
        <a:lstStyle/>
        <a:p>
          <a:endParaRPr lang="hu-HU" dirty="0"/>
        </a:p>
      </dgm:t>
    </dgm:pt>
    <dgm:pt modelId="{1673CE54-1D89-4E40-B774-038F0F0DBD61}" type="parTrans" cxnId="{412D8E48-8D3D-444F-8092-AB1143717E98}">
      <dgm:prSet/>
      <dgm:spPr/>
      <dgm:t>
        <a:bodyPr/>
        <a:lstStyle/>
        <a:p>
          <a:endParaRPr lang="hu-HU"/>
        </a:p>
      </dgm:t>
    </dgm:pt>
    <dgm:pt modelId="{286C04DE-FD54-46CA-9124-06BAAE9AA7DB}" type="sibTrans" cxnId="{412D8E48-8D3D-444F-8092-AB1143717E98}">
      <dgm:prSet/>
      <dgm:spPr/>
      <dgm:t>
        <a:bodyPr/>
        <a:lstStyle/>
        <a:p>
          <a:endParaRPr lang="hu-HU"/>
        </a:p>
      </dgm:t>
    </dgm:pt>
    <dgm:pt modelId="{9DE62FE0-DF2F-4B0B-8B9A-CE514D55A472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2400" dirty="0"/>
            <a:t>FENYEGETÉS</a:t>
          </a:r>
        </a:p>
      </dgm:t>
    </dgm:pt>
    <dgm:pt modelId="{36BA5282-80C8-4B37-969D-FA009ACE3324}" type="parTrans" cxnId="{AAE28019-BE27-4227-A28D-18D491B818B5}">
      <dgm:prSet/>
      <dgm:spPr/>
      <dgm:t>
        <a:bodyPr/>
        <a:lstStyle/>
        <a:p>
          <a:endParaRPr lang="hu-HU"/>
        </a:p>
      </dgm:t>
    </dgm:pt>
    <dgm:pt modelId="{C6CA435F-08C2-4D08-82AE-A9EC4DE3D1FC}" type="sibTrans" cxnId="{AAE28019-BE27-4227-A28D-18D491B818B5}">
      <dgm:prSet/>
      <dgm:spPr/>
      <dgm:t>
        <a:bodyPr/>
        <a:lstStyle/>
        <a:p>
          <a:endParaRPr lang="hu-HU"/>
        </a:p>
      </dgm:t>
    </dgm:pt>
    <dgm:pt modelId="{110A78EF-A372-4C02-90F9-4C5CF214962C}">
      <dgm:prSet phldrT="[Szöveg]" phldr="1"/>
      <dgm:spPr>
        <a:solidFill>
          <a:srgbClr val="00B0F0">
            <a:alpha val="15000"/>
          </a:srgbClr>
        </a:solidFill>
      </dgm:spPr>
      <dgm:t>
        <a:bodyPr/>
        <a:lstStyle/>
        <a:p>
          <a:endParaRPr lang="hu-HU" dirty="0"/>
        </a:p>
      </dgm:t>
    </dgm:pt>
    <dgm:pt modelId="{D520839E-E5CD-40A7-A102-58C4F9A418F3}" type="sibTrans" cxnId="{3710745B-A972-4664-800D-44FD6C485C64}">
      <dgm:prSet/>
      <dgm:spPr/>
      <dgm:t>
        <a:bodyPr/>
        <a:lstStyle/>
        <a:p>
          <a:endParaRPr lang="hu-HU"/>
        </a:p>
      </dgm:t>
    </dgm:pt>
    <dgm:pt modelId="{37D69A3A-E817-4C76-B0DA-ACF55195EB0E}" type="parTrans" cxnId="{3710745B-A972-4664-800D-44FD6C485C64}">
      <dgm:prSet/>
      <dgm:spPr/>
      <dgm:t>
        <a:bodyPr/>
        <a:lstStyle/>
        <a:p>
          <a:endParaRPr lang="hu-HU"/>
        </a:p>
      </dgm:t>
    </dgm:pt>
    <dgm:pt modelId="{AF1ACA50-AC10-44CD-AC44-A6A91F50897D}">
      <dgm:prSet phldrT="[Szöveg]" phldr="1"/>
      <dgm:spPr>
        <a:solidFill>
          <a:srgbClr val="00B0F0">
            <a:alpha val="46000"/>
          </a:srgbClr>
        </a:solidFill>
      </dgm:spPr>
      <dgm:t>
        <a:bodyPr/>
        <a:lstStyle/>
        <a:p>
          <a:endParaRPr lang="hu-HU" dirty="0"/>
        </a:p>
      </dgm:t>
    </dgm:pt>
    <dgm:pt modelId="{CC80C7A5-540C-4F7E-B3F3-5C24ED50FABB}" type="sibTrans" cxnId="{41A22378-1922-4808-BB17-3ECDCC0CE9DC}">
      <dgm:prSet/>
      <dgm:spPr/>
      <dgm:t>
        <a:bodyPr/>
        <a:lstStyle/>
        <a:p>
          <a:endParaRPr lang="hu-HU"/>
        </a:p>
      </dgm:t>
    </dgm:pt>
    <dgm:pt modelId="{3209088F-E555-4E9F-9A10-BE59AAFA27FF}" type="parTrans" cxnId="{41A22378-1922-4808-BB17-3ECDCC0CE9DC}">
      <dgm:prSet/>
      <dgm:spPr/>
      <dgm:t>
        <a:bodyPr/>
        <a:lstStyle/>
        <a:p>
          <a:endParaRPr lang="hu-HU"/>
        </a:p>
      </dgm:t>
    </dgm:pt>
    <dgm:pt modelId="{1F78A9DB-5B4A-42D5-A29D-08585D96257B}" type="pres">
      <dgm:prSet presAssocID="{0AC4E725-B5F0-4D7A-A85E-850D7CCD659D}" presName="linearFlow" presStyleCnt="0">
        <dgm:presLayoutVars>
          <dgm:dir/>
          <dgm:animLvl val="lvl"/>
          <dgm:resizeHandles val="exact"/>
        </dgm:presLayoutVars>
      </dgm:prSet>
      <dgm:spPr/>
    </dgm:pt>
    <dgm:pt modelId="{AE56538E-40DE-498A-962C-400F63D9AF56}" type="pres">
      <dgm:prSet presAssocID="{110A78EF-A372-4C02-90F9-4C5CF214962C}" presName="composite" presStyleCnt="0"/>
      <dgm:spPr/>
    </dgm:pt>
    <dgm:pt modelId="{B85F056B-1810-4794-AE5F-43A4BAB43BC9}" type="pres">
      <dgm:prSet presAssocID="{110A78EF-A372-4C02-90F9-4C5CF214962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83BF9A-CB24-4388-9D94-BB033FD7CED4}" type="pres">
      <dgm:prSet presAssocID="{110A78EF-A372-4C02-90F9-4C5CF214962C}" presName="descendantText" presStyleLbl="alignAcc1" presStyleIdx="0" presStyleCnt="3" custLinFactNeighborX="-1092" custLinFactNeighborY="5020">
        <dgm:presLayoutVars>
          <dgm:bulletEnabled val="1"/>
        </dgm:presLayoutVars>
      </dgm:prSet>
      <dgm:spPr/>
    </dgm:pt>
    <dgm:pt modelId="{DD5DEA33-DBA6-466B-8071-7E1B09ADD710}" type="pres">
      <dgm:prSet presAssocID="{D520839E-E5CD-40A7-A102-58C4F9A418F3}" presName="sp" presStyleCnt="0"/>
      <dgm:spPr/>
    </dgm:pt>
    <dgm:pt modelId="{880C3F4F-3507-479B-BD8B-2FA6E8631741}" type="pres">
      <dgm:prSet presAssocID="{AF1ACA50-AC10-44CD-AC44-A6A91F50897D}" presName="composite" presStyleCnt="0"/>
      <dgm:spPr/>
    </dgm:pt>
    <dgm:pt modelId="{B35547F5-B7E2-4F8E-BFE4-25FC8C35A44D}" type="pres">
      <dgm:prSet presAssocID="{AF1ACA50-AC10-44CD-AC44-A6A91F50897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A12BADD-5526-44A0-B279-44B1D3E85949}" type="pres">
      <dgm:prSet presAssocID="{AF1ACA50-AC10-44CD-AC44-A6A91F50897D}" presName="descendantText" presStyleLbl="alignAcc1" presStyleIdx="1" presStyleCnt="3">
        <dgm:presLayoutVars>
          <dgm:bulletEnabled val="1"/>
        </dgm:presLayoutVars>
      </dgm:prSet>
      <dgm:spPr/>
    </dgm:pt>
    <dgm:pt modelId="{C18C9885-226A-4FC4-AC8C-DF4080388916}" type="pres">
      <dgm:prSet presAssocID="{CC80C7A5-540C-4F7E-B3F3-5C24ED50FABB}" presName="sp" presStyleCnt="0"/>
      <dgm:spPr/>
    </dgm:pt>
    <dgm:pt modelId="{420C4ECD-B1D3-41C0-96AE-298E04B11709}" type="pres">
      <dgm:prSet presAssocID="{AF812B1E-75A0-4B41-93C1-FDE73F1E0FF1}" presName="composite" presStyleCnt="0"/>
      <dgm:spPr/>
    </dgm:pt>
    <dgm:pt modelId="{7C769DE7-8FF7-43C8-B7D8-4E54E1BC6E2E}" type="pres">
      <dgm:prSet presAssocID="{AF812B1E-75A0-4B41-93C1-FDE73F1E0FF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C237104-D709-4904-AE8A-118ABF58B52F}" type="pres">
      <dgm:prSet presAssocID="{AF812B1E-75A0-4B41-93C1-FDE73F1E0FF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8830218-E5F7-4FF6-A697-9ED1446C7A35}" type="presOf" srcId="{110A78EF-A372-4C02-90F9-4C5CF214962C}" destId="{B85F056B-1810-4794-AE5F-43A4BAB43BC9}" srcOrd="0" destOrd="0" presId="urn:microsoft.com/office/officeart/2005/8/layout/chevron2"/>
    <dgm:cxn modelId="{AAE28019-BE27-4227-A28D-18D491B818B5}" srcId="{AF812B1E-75A0-4B41-93C1-FDE73F1E0FF1}" destId="{9DE62FE0-DF2F-4B0B-8B9A-CE514D55A472}" srcOrd="0" destOrd="0" parTransId="{36BA5282-80C8-4B37-969D-FA009ACE3324}" sibTransId="{C6CA435F-08C2-4D08-82AE-A9EC4DE3D1FC}"/>
    <dgm:cxn modelId="{8DC7D13C-5D60-4546-AF49-1807A1394174}" type="presOf" srcId="{AF1ACA50-AC10-44CD-AC44-A6A91F50897D}" destId="{B35547F5-B7E2-4F8E-BFE4-25FC8C35A44D}" srcOrd="0" destOrd="0" presId="urn:microsoft.com/office/officeart/2005/8/layout/chevron2"/>
    <dgm:cxn modelId="{3710745B-A972-4664-800D-44FD6C485C64}" srcId="{0AC4E725-B5F0-4D7A-A85E-850D7CCD659D}" destId="{110A78EF-A372-4C02-90F9-4C5CF214962C}" srcOrd="0" destOrd="0" parTransId="{37D69A3A-E817-4C76-B0DA-ACF55195EB0E}" sibTransId="{D520839E-E5CD-40A7-A102-58C4F9A418F3}"/>
    <dgm:cxn modelId="{47846F67-D79D-4F6F-910D-A3D8C999F156}" type="presOf" srcId="{60A3892A-9A23-4DBF-8034-3C27D6A5EBC1}" destId="{2683BF9A-CB24-4388-9D94-BB033FD7CED4}" srcOrd="0" destOrd="0" presId="urn:microsoft.com/office/officeart/2005/8/layout/chevron2"/>
    <dgm:cxn modelId="{58A58468-D39A-47BA-9B33-FBEADD95EF20}" type="presOf" srcId="{32AD7BDD-988F-4464-9E32-0BAFB905417E}" destId="{1A12BADD-5526-44A0-B279-44B1D3E85949}" srcOrd="0" destOrd="0" presId="urn:microsoft.com/office/officeart/2005/8/layout/chevron2"/>
    <dgm:cxn modelId="{412D8E48-8D3D-444F-8092-AB1143717E98}" srcId="{0AC4E725-B5F0-4D7A-A85E-850D7CCD659D}" destId="{AF812B1E-75A0-4B41-93C1-FDE73F1E0FF1}" srcOrd="2" destOrd="0" parTransId="{1673CE54-1D89-4E40-B774-038F0F0DBD61}" sibTransId="{286C04DE-FD54-46CA-9124-06BAAE9AA7DB}"/>
    <dgm:cxn modelId="{41A22378-1922-4808-BB17-3ECDCC0CE9DC}" srcId="{0AC4E725-B5F0-4D7A-A85E-850D7CCD659D}" destId="{AF1ACA50-AC10-44CD-AC44-A6A91F50897D}" srcOrd="1" destOrd="0" parTransId="{3209088F-E555-4E9F-9A10-BE59AAFA27FF}" sibTransId="{CC80C7A5-540C-4F7E-B3F3-5C24ED50FABB}"/>
    <dgm:cxn modelId="{FF93FC80-5BFA-4849-A777-B4C18B0E51CD}" srcId="{110A78EF-A372-4C02-90F9-4C5CF214962C}" destId="{60A3892A-9A23-4DBF-8034-3C27D6A5EBC1}" srcOrd="0" destOrd="0" parTransId="{3BD96F63-1721-4E8B-9032-55070A8B4690}" sibTransId="{55A676AD-C429-4A82-A067-814B4EAB20FB}"/>
    <dgm:cxn modelId="{D5CBDCB5-58F8-4DFE-8904-67A4E9AC9499}" type="presOf" srcId="{AF812B1E-75A0-4B41-93C1-FDE73F1E0FF1}" destId="{7C769DE7-8FF7-43C8-B7D8-4E54E1BC6E2E}" srcOrd="0" destOrd="0" presId="urn:microsoft.com/office/officeart/2005/8/layout/chevron2"/>
    <dgm:cxn modelId="{FBF27BDA-58AC-4429-9157-E0AAEC0137B0}" type="presOf" srcId="{9DE62FE0-DF2F-4B0B-8B9A-CE514D55A472}" destId="{CC237104-D709-4904-AE8A-118ABF58B52F}" srcOrd="0" destOrd="0" presId="urn:microsoft.com/office/officeart/2005/8/layout/chevron2"/>
    <dgm:cxn modelId="{4A9092E3-5593-4573-A5FF-EFD9CB1C8EF9}" srcId="{AF1ACA50-AC10-44CD-AC44-A6A91F50897D}" destId="{32AD7BDD-988F-4464-9E32-0BAFB905417E}" srcOrd="0" destOrd="0" parTransId="{6701C9FB-B215-42EA-8920-B434FD267698}" sibTransId="{64BC0AB7-D5D8-45D4-8F5D-957D82063786}"/>
    <dgm:cxn modelId="{7749BBE4-D9CA-4572-AD9A-9F526D7D44A7}" type="presOf" srcId="{0AC4E725-B5F0-4D7A-A85E-850D7CCD659D}" destId="{1F78A9DB-5B4A-42D5-A29D-08585D96257B}" srcOrd="0" destOrd="0" presId="urn:microsoft.com/office/officeart/2005/8/layout/chevron2"/>
    <dgm:cxn modelId="{0C50B827-265F-4AD3-9AAC-20E76F8D3B8E}" type="presParOf" srcId="{1F78A9DB-5B4A-42D5-A29D-08585D96257B}" destId="{AE56538E-40DE-498A-962C-400F63D9AF56}" srcOrd="0" destOrd="0" presId="urn:microsoft.com/office/officeart/2005/8/layout/chevron2"/>
    <dgm:cxn modelId="{4942B60F-C228-4216-8ECF-D117D5C0FDE2}" type="presParOf" srcId="{AE56538E-40DE-498A-962C-400F63D9AF56}" destId="{B85F056B-1810-4794-AE5F-43A4BAB43BC9}" srcOrd="0" destOrd="0" presId="urn:microsoft.com/office/officeart/2005/8/layout/chevron2"/>
    <dgm:cxn modelId="{E7D3E231-D2AD-44F5-9C86-8C36D90C44B9}" type="presParOf" srcId="{AE56538E-40DE-498A-962C-400F63D9AF56}" destId="{2683BF9A-CB24-4388-9D94-BB033FD7CED4}" srcOrd="1" destOrd="0" presId="urn:microsoft.com/office/officeart/2005/8/layout/chevron2"/>
    <dgm:cxn modelId="{6D382FAC-D7B5-4320-9B75-AFD188603D65}" type="presParOf" srcId="{1F78A9DB-5B4A-42D5-A29D-08585D96257B}" destId="{DD5DEA33-DBA6-466B-8071-7E1B09ADD710}" srcOrd="1" destOrd="0" presId="urn:microsoft.com/office/officeart/2005/8/layout/chevron2"/>
    <dgm:cxn modelId="{C3EC16E8-BA11-415B-BBCC-6AADC5DE598E}" type="presParOf" srcId="{1F78A9DB-5B4A-42D5-A29D-08585D96257B}" destId="{880C3F4F-3507-479B-BD8B-2FA6E8631741}" srcOrd="2" destOrd="0" presId="urn:microsoft.com/office/officeart/2005/8/layout/chevron2"/>
    <dgm:cxn modelId="{C5F0A8D4-A90E-4C35-901A-E90F3FAD093B}" type="presParOf" srcId="{880C3F4F-3507-479B-BD8B-2FA6E8631741}" destId="{B35547F5-B7E2-4F8E-BFE4-25FC8C35A44D}" srcOrd="0" destOrd="0" presId="urn:microsoft.com/office/officeart/2005/8/layout/chevron2"/>
    <dgm:cxn modelId="{2EA43129-0EF3-42CE-9B82-E0E6110F24F4}" type="presParOf" srcId="{880C3F4F-3507-479B-BD8B-2FA6E8631741}" destId="{1A12BADD-5526-44A0-B279-44B1D3E85949}" srcOrd="1" destOrd="0" presId="urn:microsoft.com/office/officeart/2005/8/layout/chevron2"/>
    <dgm:cxn modelId="{EB5E51B7-1076-4CA7-920D-02C598583467}" type="presParOf" srcId="{1F78A9DB-5B4A-42D5-A29D-08585D96257B}" destId="{C18C9885-226A-4FC4-AC8C-DF4080388916}" srcOrd="3" destOrd="0" presId="urn:microsoft.com/office/officeart/2005/8/layout/chevron2"/>
    <dgm:cxn modelId="{B26A3F4C-5554-4AB1-88F9-73E31579397F}" type="presParOf" srcId="{1F78A9DB-5B4A-42D5-A29D-08585D96257B}" destId="{420C4ECD-B1D3-41C0-96AE-298E04B11709}" srcOrd="4" destOrd="0" presId="urn:microsoft.com/office/officeart/2005/8/layout/chevron2"/>
    <dgm:cxn modelId="{C536834D-94E8-4064-9DA6-AE7182AC9BB0}" type="presParOf" srcId="{420C4ECD-B1D3-41C0-96AE-298E04B11709}" destId="{7C769DE7-8FF7-43C8-B7D8-4E54E1BC6E2E}" srcOrd="0" destOrd="0" presId="urn:microsoft.com/office/officeart/2005/8/layout/chevron2"/>
    <dgm:cxn modelId="{42149433-77D0-4D9F-A024-A3ABD63240DE}" type="presParOf" srcId="{420C4ECD-B1D3-41C0-96AE-298E04B11709}" destId="{CC237104-D709-4904-AE8A-118ABF58B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4E725-B5F0-4D7A-A85E-850D7CCD65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10A78EF-A372-4C02-90F9-4C5CF214962C}">
      <dgm:prSet phldrT="[Szöveg]" phldr="1"/>
      <dgm:spPr>
        <a:solidFill>
          <a:srgbClr val="FF0000">
            <a:alpha val="15000"/>
          </a:srgbClr>
        </a:solidFill>
      </dgm:spPr>
      <dgm:t>
        <a:bodyPr/>
        <a:lstStyle/>
        <a:p>
          <a:endParaRPr lang="hu-HU" dirty="0"/>
        </a:p>
      </dgm:t>
    </dgm:pt>
    <dgm:pt modelId="{37D69A3A-E817-4C76-B0DA-ACF55195EB0E}" type="parTrans" cxnId="{3710745B-A972-4664-800D-44FD6C485C64}">
      <dgm:prSet/>
      <dgm:spPr/>
      <dgm:t>
        <a:bodyPr/>
        <a:lstStyle/>
        <a:p>
          <a:endParaRPr lang="hu-HU"/>
        </a:p>
      </dgm:t>
    </dgm:pt>
    <dgm:pt modelId="{D520839E-E5CD-40A7-A102-58C4F9A418F3}" type="sibTrans" cxnId="{3710745B-A972-4664-800D-44FD6C485C64}">
      <dgm:prSet/>
      <dgm:spPr/>
      <dgm:t>
        <a:bodyPr/>
        <a:lstStyle/>
        <a:p>
          <a:endParaRPr lang="hu-HU"/>
        </a:p>
      </dgm:t>
    </dgm:pt>
    <dgm:pt modelId="{60A3892A-9A23-4DBF-8034-3C27D6A5EBC1}">
      <dgm:prSet phldrT="[Szöveg]" custT="1"/>
      <dgm:spPr>
        <a:solidFill>
          <a:srgbClr val="FF0000">
            <a:alpha val="15000"/>
          </a:srgbClr>
        </a:solidFill>
      </dgm:spPr>
      <dgm:t>
        <a:bodyPr/>
        <a:lstStyle/>
        <a:p>
          <a:r>
            <a:rPr lang="hu-HU" sz="2400" dirty="0"/>
            <a:t>VÁLSÁG</a:t>
          </a:r>
        </a:p>
      </dgm:t>
    </dgm:pt>
    <dgm:pt modelId="{3BD96F63-1721-4E8B-9032-55070A8B4690}" type="parTrans" cxnId="{FF93FC80-5BFA-4849-A777-B4C18B0E51CD}">
      <dgm:prSet/>
      <dgm:spPr/>
      <dgm:t>
        <a:bodyPr/>
        <a:lstStyle/>
        <a:p>
          <a:endParaRPr lang="hu-HU"/>
        </a:p>
      </dgm:t>
    </dgm:pt>
    <dgm:pt modelId="{55A676AD-C429-4A82-A067-814B4EAB20FB}" type="sibTrans" cxnId="{FF93FC80-5BFA-4849-A777-B4C18B0E51CD}">
      <dgm:prSet/>
      <dgm:spPr/>
      <dgm:t>
        <a:bodyPr/>
        <a:lstStyle/>
        <a:p>
          <a:endParaRPr lang="hu-HU"/>
        </a:p>
      </dgm:t>
    </dgm:pt>
    <dgm:pt modelId="{AF1ACA50-AC10-44CD-AC44-A6A91F50897D}">
      <dgm:prSet phldrT="[Szöveg]" phldr="1"/>
      <dgm:spPr>
        <a:solidFill>
          <a:srgbClr val="FF0000">
            <a:alpha val="46000"/>
          </a:srgbClr>
        </a:solidFill>
      </dgm:spPr>
      <dgm:t>
        <a:bodyPr/>
        <a:lstStyle/>
        <a:p>
          <a:endParaRPr lang="hu-HU" dirty="0"/>
        </a:p>
      </dgm:t>
    </dgm:pt>
    <dgm:pt modelId="{3209088F-E555-4E9F-9A10-BE59AAFA27FF}" type="parTrans" cxnId="{41A22378-1922-4808-BB17-3ECDCC0CE9DC}">
      <dgm:prSet/>
      <dgm:spPr/>
      <dgm:t>
        <a:bodyPr/>
        <a:lstStyle/>
        <a:p>
          <a:endParaRPr lang="hu-HU"/>
        </a:p>
      </dgm:t>
    </dgm:pt>
    <dgm:pt modelId="{CC80C7A5-540C-4F7E-B3F3-5C24ED50FABB}" type="sibTrans" cxnId="{41A22378-1922-4808-BB17-3ECDCC0CE9DC}">
      <dgm:prSet/>
      <dgm:spPr/>
      <dgm:t>
        <a:bodyPr/>
        <a:lstStyle/>
        <a:p>
          <a:endParaRPr lang="hu-HU"/>
        </a:p>
      </dgm:t>
    </dgm:pt>
    <dgm:pt modelId="{32AD7BDD-988F-4464-9E32-0BAFB905417E}">
      <dgm:prSet phldrT="[Szöveg]" custT="1"/>
      <dgm:spPr>
        <a:solidFill>
          <a:srgbClr val="FF0000">
            <a:alpha val="46000"/>
          </a:srgbClr>
        </a:solidFill>
      </dgm:spPr>
      <dgm:t>
        <a:bodyPr/>
        <a:lstStyle/>
        <a:p>
          <a:r>
            <a:rPr lang="hu-HU" sz="2400" dirty="0"/>
            <a:t>KONFLIKTUS</a:t>
          </a:r>
        </a:p>
      </dgm:t>
    </dgm:pt>
    <dgm:pt modelId="{6701C9FB-B215-42EA-8920-B434FD267698}" type="parTrans" cxnId="{4A9092E3-5593-4573-A5FF-EFD9CB1C8EF9}">
      <dgm:prSet/>
      <dgm:spPr/>
      <dgm:t>
        <a:bodyPr/>
        <a:lstStyle/>
        <a:p>
          <a:endParaRPr lang="hu-HU"/>
        </a:p>
      </dgm:t>
    </dgm:pt>
    <dgm:pt modelId="{64BC0AB7-D5D8-45D4-8F5D-957D82063786}" type="sibTrans" cxnId="{4A9092E3-5593-4573-A5FF-EFD9CB1C8EF9}">
      <dgm:prSet/>
      <dgm:spPr/>
      <dgm:t>
        <a:bodyPr/>
        <a:lstStyle/>
        <a:p>
          <a:endParaRPr lang="hu-HU"/>
        </a:p>
      </dgm:t>
    </dgm:pt>
    <dgm:pt modelId="{AF812B1E-75A0-4B41-93C1-FDE73F1E0FF1}">
      <dgm:prSet phldrT="[Szöveg]" phldr="1"/>
      <dgm:spPr>
        <a:solidFill>
          <a:srgbClr val="FF0000"/>
        </a:solidFill>
      </dgm:spPr>
      <dgm:t>
        <a:bodyPr/>
        <a:lstStyle/>
        <a:p>
          <a:endParaRPr lang="hu-HU" dirty="0"/>
        </a:p>
      </dgm:t>
    </dgm:pt>
    <dgm:pt modelId="{1673CE54-1D89-4E40-B774-038F0F0DBD61}" type="parTrans" cxnId="{412D8E48-8D3D-444F-8092-AB1143717E98}">
      <dgm:prSet/>
      <dgm:spPr/>
      <dgm:t>
        <a:bodyPr/>
        <a:lstStyle/>
        <a:p>
          <a:endParaRPr lang="hu-HU"/>
        </a:p>
      </dgm:t>
    </dgm:pt>
    <dgm:pt modelId="{286C04DE-FD54-46CA-9124-06BAAE9AA7DB}" type="sibTrans" cxnId="{412D8E48-8D3D-444F-8092-AB1143717E98}">
      <dgm:prSet/>
      <dgm:spPr/>
      <dgm:t>
        <a:bodyPr/>
        <a:lstStyle/>
        <a:p>
          <a:endParaRPr lang="hu-HU"/>
        </a:p>
      </dgm:t>
    </dgm:pt>
    <dgm:pt modelId="{9DE62FE0-DF2F-4B0B-8B9A-CE514D55A472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2400" dirty="0"/>
            <a:t>HÁBORÚ</a:t>
          </a:r>
        </a:p>
      </dgm:t>
    </dgm:pt>
    <dgm:pt modelId="{36BA5282-80C8-4B37-969D-FA009ACE3324}" type="parTrans" cxnId="{AAE28019-BE27-4227-A28D-18D491B818B5}">
      <dgm:prSet/>
      <dgm:spPr/>
      <dgm:t>
        <a:bodyPr/>
        <a:lstStyle/>
        <a:p>
          <a:endParaRPr lang="hu-HU"/>
        </a:p>
      </dgm:t>
    </dgm:pt>
    <dgm:pt modelId="{C6CA435F-08C2-4D08-82AE-A9EC4DE3D1FC}" type="sibTrans" cxnId="{AAE28019-BE27-4227-A28D-18D491B818B5}">
      <dgm:prSet/>
      <dgm:spPr/>
      <dgm:t>
        <a:bodyPr/>
        <a:lstStyle/>
        <a:p>
          <a:endParaRPr lang="hu-HU"/>
        </a:p>
      </dgm:t>
    </dgm:pt>
    <dgm:pt modelId="{1F78A9DB-5B4A-42D5-A29D-08585D96257B}" type="pres">
      <dgm:prSet presAssocID="{0AC4E725-B5F0-4D7A-A85E-850D7CCD659D}" presName="linearFlow" presStyleCnt="0">
        <dgm:presLayoutVars>
          <dgm:dir/>
          <dgm:animLvl val="lvl"/>
          <dgm:resizeHandles val="exact"/>
        </dgm:presLayoutVars>
      </dgm:prSet>
      <dgm:spPr/>
    </dgm:pt>
    <dgm:pt modelId="{AE56538E-40DE-498A-962C-400F63D9AF56}" type="pres">
      <dgm:prSet presAssocID="{110A78EF-A372-4C02-90F9-4C5CF214962C}" presName="composite" presStyleCnt="0"/>
      <dgm:spPr/>
    </dgm:pt>
    <dgm:pt modelId="{B85F056B-1810-4794-AE5F-43A4BAB43BC9}" type="pres">
      <dgm:prSet presAssocID="{110A78EF-A372-4C02-90F9-4C5CF214962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683BF9A-CB24-4388-9D94-BB033FD7CED4}" type="pres">
      <dgm:prSet presAssocID="{110A78EF-A372-4C02-90F9-4C5CF214962C}" presName="descendantText" presStyleLbl="alignAcc1" presStyleIdx="0" presStyleCnt="3" custLinFactNeighborX="-58" custLinFactNeighborY="-9061">
        <dgm:presLayoutVars>
          <dgm:bulletEnabled val="1"/>
        </dgm:presLayoutVars>
      </dgm:prSet>
      <dgm:spPr/>
    </dgm:pt>
    <dgm:pt modelId="{DD5DEA33-DBA6-466B-8071-7E1B09ADD710}" type="pres">
      <dgm:prSet presAssocID="{D520839E-E5CD-40A7-A102-58C4F9A418F3}" presName="sp" presStyleCnt="0"/>
      <dgm:spPr/>
    </dgm:pt>
    <dgm:pt modelId="{880C3F4F-3507-479B-BD8B-2FA6E8631741}" type="pres">
      <dgm:prSet presAssocID="{AF1ACA50-AC10-44CD-AC44-A6A91F50897D}" presName="composite" presStyleCnt="0"/>
      <dgm:spPr/>
    </dgm:pt>
    <dgm:pt modelId="{B35547F5-B7E2-4F8E-BFE4-25FC8C35A44D}" type="pres">
      <dgm:prSet presAssocID="{AF1ACA50-AC10-44CD-AC44-A6A91F50897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A12BADD-5526-44A0-B279-44B1D3E85949}" type="pres">
      <dgm:prSet presAssocID="{AF1ACA50-AC10-44CD-AC44-A6A91F50897D}" presName="descendantText" presStyleLbl="alignAcc1" presStyleIdx="1" presStyleCnt="3" custLinFactNeighborX="-49" custLinFactNeighborY="5819">
        <dgm:presLayoutVars>
          <dgm:bulletEnabled val="1"/>
        </dgm:presLayoutVars>
      </dgm:prSet>
      <dgm:spPr/>
    </dgm:pt>
    <dgm:pt modelId="{C18C9885-226A-4FC4-AC8C-DF4080388916}" type="pres">
      <dgm:prSet presAssocID="{CC80C7A5-540C-4F7E-B3F3-5C24ED50FABB}" presName="sp" presStyleCnt="0"/>
      <dgm:spPr/>
    </dgm:pt>
    <dgm:pt modelId="{420C4ECD-B1D3-41C0-96AE-298E04B11709}" type="pres">
      <dgm:prSet presAssocID="{AF812B1E-75A0-4B41-93C1-FDE73F1E0FF1}" presName="composite" presStyleCnt="0"/>
      <dgm:spPr/>
    </dgm:pt>
    <dgm:pt modelId="{7C769DE7-8FF7-43C8-B7D8-4E54E1BC6E2E}" type="pres">
      <dgm:prSet presAssocID="{AF812B1E-75A0-4B41-93C1-FDE73F1E0FF1}" presName="parentText" presStyleLbl="alignNode1" presStyleIdx="2" presStyleCnt="3" custLinFactNeighborX="0" custLinFactNeighborY="-4669">
        <dgm:presLayoutVars>
          <dgm:chMax val="1"/>
          <dgm:bulletEnabled val="1"/>
        </dgm:presLayoutVars>
      </dgm:prSet>
      <dgm:spPr/>
    </dgm:pt>
    <dgm:pt modelId="{CC237104-D709-4904-AE8A-118ABF58B52F}" type="pres">
      <dgm:prSet presAssocID="{AF812B1E-75A0-4B41-93C1-FDE73F1E0FF1}" presName="descendantText" presStyleLbl="alignAcc1" presStyleIdx="2" presStyleCnt="3" custLinFactNeighborX="0" custLinFactNeighborY="-7183">
        <dgm:presLayoutVars>
          <dgm:bulletEnabled val="1"/>
        </dgm:presLayoutVars>
      </dgm:prSet>
      <dgm:spPr/>
    </dgm:pt>
  </dgm:ptLst>
  <dgm:cxnLst>
    <dgm:cxn modelId="{F06FEA0C-04E4-467B-B197-54156E42F469}" type="presOf" srcId="{AF1ACA50-AC10-44CD-AC44-A6A91F50897D}" destId="{B35547F5-B7E2-4F8E-BFE4-25FC8C35A44D}" srcOrd="0" destOrd="0" presId="urn:microsoft.com/office/officeart/2005/8/layout/chevron2"/>
    <dgm:cxn modelId="{AAE28019-BE27-4227-A28D-18D491B818B5}" srcId="{AF812B1E-75A0-4B41-93C1-FDE73F1E0FF1}" destId="{9DE62FE0-DF2F-4B0B-8B9A-CE514D55A472}" srcOrd="0" destOrd="0" parTransId="{36BA5282-80C8-4B37-969D-FA009ACE3324}" sibTransId="{C6CA435F-08C2-4D08-82AE-A9EC4DE3D1FC}"/>
    <dgm:cxn modelId="{3710745B-A972-4664-800D-44FD6C485C64}" srcId="{0AC4E725-B5F0-4D7A-A85E-850D7CCD659D}" destId="{110A78EF-A372-4C02-90F9-4C5CF214962C}" srcOrd="0" destOrd="0" parTransId="{37D69A3A-E817-4C76-B0DA-ACF55195EB0E}" sibTransId="{D520839E-E5CD-40A7-A102-58C4F9A418F3}"/>
    <dgm:cxn modelId="{97EC2767-0CA4-408C-9FC7-27BD30C1F166}" type="presOf" srcId="{9DE62FE0-DF2F-4B0B-8B9A-CE514D55A472}" destId="{CC237104-D709-4904-AE8A-118ABF58B52F}" srcOrd="0" destOrd="0" presId="urn:microsoft.com/office/officeart/2005/8/layout/chevron2"/>
    <dgm:cxn modelId="{412D8E48-8D3D-444F-8092-AB1143717E98}" srcId="{0AC4E725-B5F0-4D7A-A85E-850D7CCD659D}" destId="{AF812B1E-75A0-4B41-93C1-FDE73F1E0FF1}" srcOrd="2" destOrd="0" parTransId="{1673CE54-1D89-4E40-B774-038F0F0DBD61}" sibTransId="{286C04DE-FD54-46CA-9124-06BAAE9AA7DB}"/>
    <dgm:cxn modelId="{56E4256B-3FD3-48F6-A6E4-31E83927647F}" type="presOf" srcId="{110A78EF-A372-4C02-90F9-4C5CF214962C}" destId="{B85F056B-1810-4794-AE5F-43A4BAB43BC9}" srcOrd="0" destOrd="0" presId="urn:microsoft.com/office/officeart/2005/8/layout/chevron2"/>
    <dgm:cxn modelId="{74CF806C-D45B-42CE-91C9-F626A2AC0F31}" type="presOf" srcId="{32AD7BDD-988F-4464-9E32-0BAFB905417E}" destId="{1A12BADD-5526-44A0-B279-44B1D3E85949}" srcOrd="0" destOrd="0" presId="urn:microsoft.com/office/officeart/2005/8/layout/chevron2"/>
    <dgm:cxn modelId="{BFAA8851-B7AA-4AEA-B95C-36F5C6912CE9}" type="presOf" srcId="{AF812B1E-75A0-4B41-93C1-FDE73F1E0FF1}" destId="{7C769DE7-8FF7-43C8-B7D8-4E54E1BC6E2E}" srcOrd="0" destOrd="0" presId="urn:microsoft.com/office/officeart/2005/8/layout/chevron2"/>
    <dgm:cxn modelId="{41A22378-1922-4808-BB17-3ECDCC0CE9DC}" srcId="{0AC4E725-B5F0-4D7A-A85E-850D7CCD659D}" destId="{AF1ACA50-AC10-44CD-AC44-A6A91F50897D}" srcOrd="1" destOrd="0" parTransId="{3209088F-E555-4E9F-9A10-BE59AAFA27FF}" sibTransId="{CC80C7A5-540C-4F7E-B3F3-5C24ED50FABB}"/>
    <dgm:cxn modelId="{FF93FC80-5BFA-4849-A777-B4C18B0E51CD}" srcId="{110A78EF-A372-4C02-90F9-4C5CF214962C}" destId="{60A3892A-9A23-4DBF-8034-3C27D6A5EBC1}" srcOrd="0" destOrd="0" parTransId="{3BD96F63-1721-4E8B-9032-55070A8B4690}" sibTransId="{55A676AD-C429-4A82-A067-814B4EAB20FB}"/>
    <dgm:cxn modelId="{278B5982-7FDB-4ABA-8339-5EBA189032BF}" type="presOf" srcId="{60A3892A-9A23-4DBF-8034-3C27D6A5EBC1}" destId="{2683BF9A-CB24-4388-9D94-BB033FD7CED4}" srcOrd="0" destOrd="0" presId="urn:microsoft.com/office/officeart/2005/8/layout/chevron2"/>
    <dgm:cxn modelId="{9EAB1D88-02F7-4504-9A16-D710EC3A1EAC}" type="presOf" srcId="{0AC4E725-B5F0-4D7A-A85E-850D7CCD659D}" destId="{1F78A9DB-5B4A-42D5-A29D-08585D96257B}" srcOrd="0" destOrd="0" presId="urn:microsoft.com/office/officeart/2005/8/layout/chevron2"/>
    <dgm:cxn modelId="{4A9092E3-5593-4573-A5FF-EFD9CB1C8EF9}" srcId="{AF1ACA50-AC10-44CD-AC44-A6A91F50897D}" destId="{32AD7BDD-988F-4464-9E32-0BAFB905417E}" srcOrd="0" destOrd="0" parTransId="{6701C9FB-B215-42EA-8920-B434FD267698}" sibTransId="{64BC0AB7-D5D8-45D4-8F5D-957D82063786}"/>
    <dgm:cxn modelId="{3C96E14B-B508-444E-8E33-7BAAC76CE9C1}" type="presParOf" srcId="{1F78A9DB-5B4A-42D5-A29D-08585D96257B}" destId="{AE56538E-40DE-498A-962C-400F63D9AF56}" srcOrd="0" destOrd="0" presId="urn:microsoft.com/office/officeart/2005/8/layout/chevron2"/>
    <dgm:cxn modelId="{6397BA5D-FBA8-4380-B4FA-811E1AD0AAED}" type="presParOf" srcId="{AE56538E-40DE-498A-962C-400F63D9AF56}" destId="{B85F056B-1810-4794-AE5F-43A4BAB43BC9}" srcOrd="0" destOrd="0" presId="urn:microsoft.com/office/officeart/2005/8/layout/chevron2"/>
    <dgm:cxn modelId="{4DE03D54-E993-4081-AF0A-9568D526F3A2}" type="presParOf" srcId="{AE56538E-40DE-498A-962C-400F63D9AF56}" destId="{2683BF9A-CB24-4388-9D94-BB033FD7CED4}" srcOrd="1" destOrd="0" presId="urn:microsoft.com/office/officeart/2005/8/layout/chevron2"/>
    <dgm:cxn modelId="{B9CC4F5C-3A55-45CF-A53C-34D97CE18569}" type="presParOf" srcId="{1F78A9DB-5B4A-42D5-A29D-08585D96257B}" destId="{DD5DEA33-DBA6-466B-8071-7E1B09ADD710}" srcOrd="1" destOrd="0" presId="urn:microsoft.com/office/officeart/2005/8/layout/chevron2"/>
    <dgm:cxn modelId="{67857DB3-3223-4644-9152-63B5A1762A39}" type="presParOf" srcId="{1F78A9DB-5B4A-42D5-A29D-08585D96257B}" destId="{880C3F4F-3507-479B-BD8B-2FA6E8631741}" srcOrd="2" destOrd="0" presId="urn:microsoft.com/office/officeart/2005/8/layout/chevron2"/>
    <dgm:cxn modelId="{8FB78467-FF45-4F26-BC13-1F6BB9C6E709}" type="presParOf" srcId="{880C3F4F-3507-479B-BD8B-2FA6E8631741}" destId="{B35547F5-B7E2-4F8E-BFE4-25FC8C35A44D}" srcOrd="0" destOrd="0" presId="urn:microsoft.com/office/officeart/2005/8/layout/chevron2"/>
    <dgm:cxn modelId="{FECB9538-44B6-48DD-9BD2-47BE800BFAAD}" type="presParOf" srcId="{880C3F4F-3507-479B-BD8B-2FA6E8631741}" destId="{1A12BADD-5526-44A0-B279-44B1D3E85949}" srcOrd="1" destOrd="0" presId="urn:microsoft.com/office/officeart/2005/8/layout/chevron2"/>
    <dgm:cxn modelId="{D17028A1-A12A-43D1-8926-E451D8480837}" type="presParOf" srcId="{1F78A9DB-5B4A-42D5-A29D-08585D96257B}" destId="{C18C9885-226A-4FC4-AC8C-DF4080388916}" srcOrd="3" destOrd="0" presId="urn:microsoft.com/office/officeart/2005/8/layout/chevron2"/>
    <dgm:cxn modelId="{14A3F273-E1F8-43B8-B498-877731D1C87F}" type="presParOf" srcId="{1F78A9DB-5B4A-42D5-A29D-08585D96257B}" destId="{420C4ECD-B1D3-41C0-96AE-298E04B11709}" srcOrd="4" destOrd="0" presId="urn:microsoft.com/office/officeart/2005/8/layout/chevron2"/>
    <dgm:cxn modelId="{B979BC3F-20F1-46DF-BCE2-E00C57F0720A}" type="presParOf" srcId="{420C4ECD-B1D3-41C0-96AE-298E04B11709}" destId="{7C769DE7-8FF7-43C8-B7D8-4E54E1BC6E2E}" srcOrd="0" destOrd="0" presId="urn:microsoft.com/office/officeart/2005/8/layout/chevron2"/>
    <dgm:cxn modelId="{E2730D7B-F261-4250-AFAC-D82A737F4D38}" type="presParOf" srcId="{420C4ECD-B1D3-41C0-96AE-298E04B11709}" destId="{CC237104-D709-4904-AE8A-118ABF58B5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F056B-1810-4794-AE5F-43A4BAB43BC9}">
      <dsp:nvSpPr>
        <dsp:cNvPr id="0" name=""/>
        <dsp:cNvSpPr/>
      </dsp:nvSpPr>
      <dsp:spPr>
        <a:xfrm rot="5400000">
          <a:off x="-146749" y="147334"/>
          <a:ext cx="978331" cy="684831"/>
        </a:xfrm>
        <a:prstGeom prst="chevron">
          <a:avLst/>
        </a:prstGeom>
        <a:solidFill>
          <a:srgbClr val="00B0F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343000"/>
        <a:ext cx="684831" cy="293500"/>
      </dsp:txXfrm>
    </dsp:sp>
    <dsp:sp modelId="{2683BF9A-CB24-4388-9D94-BB033FD7CED4}">
      <dsp:nvSpPr>
        <dsp:cNvPr id="0" name=""/>
        <dsp:cNvSpPr/>
      </dsp:nvSpPr>
      <dsp:spPr>
        <a:xfrm rot="5400000">
          <a:off x="2469805" y="-1799418"/>
          <a:ext cx="635915" cy="4299769"/>
        </a:xfrm>
        <a:prstGeom prst="round2SameRect">
          <a:avLst/>
        </a:prstGeom>
        <a:solidFill>
          <a:srgbClr val="00B0F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KIHÍVÁS</a:t>
          </a:r>
        </a:p>
      </dsp:txBody>
      <dsp:txXfrm rot="-5400000">
        <a:off x="637879" y="63551"/>
        <a:ext cx="4268726" cy="573829"/>
      </dsp:txXfrm>
    </dsp:sp>
    <dsp:sp modelId="{B35547F5-B7E2-4F8E-BFE4-25FC8C35A44D}">
      <dsp:nvSpPr>
        <dsp:cNvPr id="0" name=""/>
        <dsp:cNvSpPr/>
      </dsp:nvSpPr>
      <dsp:spPr>
        <a:xfrm rot="5400000">
          <a:off x="-146749" y="917724"/>
          <a:ext cx="978331" cy="684831"/>
        </a:xfrm>
        <a:prstGeom prst="chevron">
          <a:avLst/>
        </a:prstGeom>
        <a:solidFill>
          <a:srgbClr val="00B0F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1113390"/>
        <a:ext cx="684831" cy="293500"/>
      </dsp:txXfrm>
    </dsp:sp>
    <dsp:sp modelId="{1A12BADD-5526-44A0-B279-44B1D3E85949}">
      <dsp:nvSpPr>
        <dsp:cNvPr id="0" name=""/>
        <dsp:cNvSpPr/>
      </dsp:nvSpPr>
      <dsp:spPr>
        <a:xfrm rot="5400000">
          <a:off x="2516758" y="-1060952"/>
          <a:ext cx="635915" cy="4299769"/>
        </a:xfrm>
        <a:prstGeom prst="round2SameRect">
          <a:avLst/>
        </a:prstGeom>
        <a:solidFill>
          <a:srgbClr val="00B0F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KOCKÁZAT</a:t>
          </a:r>
        </a:p>
      </dsp:txBody>
      <dsp:txXfrm rot="-5400000">
        <a:off x="684832" y="802017"/>
        <a:ext cx="4268726" cy="573829"/>
      </dsp:txXfrm>
    </dsp:sp>
    <dsp:sp modelId="{7C769DE7-8FF7-43C8-B7D8-4E54E1BC6E2E}">
      <dsp:nvSpPr>
        <dsp:cNvPr id="0" name=""/>
        <dsp:cNvSpPr/>
      </dsp:nvSpPr>
      <dsp:spPr>
        <a:xfrm rot="5400000">
          <a:off x="-146749" y="1688113"/>
          <a:ext cx="978331" cy="68483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 dirty="0"/>
        </a:p>
      </dsp:txBody>
      <dsp:txXfrm rot="-5400000">
        <a:off x="2" y="1883779"/>
        <a:ext cx="684831" cy="293500"/>
      </dsp:txXfrm>
    </dsp:sp>
    <dsp:sp modelId="{CC237104-D709-4904-AE8A-118ABF58B52F}">
      <dsp:nvSpPr>
        <dsp:cNvPr id="0" name=""/>
        <dsp:cNvSpPr/>
      </dsp:nvSpPr>
      <dsp:spPr>
        <a:xfrm rot="5400000">
          <a:off x="2516758" y="-290563"/>
          <a:ext cx="635915" cy="4299769"/>
        </a:xfrm>
        <a:prstGeom prst="round2SameRect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FENYEGETÉS</a:t>
          </a:r>
        </a:p>
      </dsp:txBody>
      <dsp:txXfrm rot="-5400000">
        <a:off x="684832" y="1572406"/>
        <a:ext cx="4268726" cy="573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F056B-1810-4794-AE5F-43A4BAB43BC9}">
      <dsp:nvSpPr>
        <dsp:cNvPr id="0" name=""/>
        <dsp:cNvSpPr/>
      </dsp:nvSpPr>
      <dsp:spPr>
        <a:xfrm rot="5400000">
          <a:off x="-174621" y="176222"/>
          <a:ext cx="1164145" cy="814901"/>
        </a:xfrm>
        <a:prstGeom prst="chevron">
          <a:avLst/>
        </a:prstGeom>
        <a:solidFill>
          <a:srgbClr val="FF000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409051"/>
        <a:ext cx="814901" cy="349244"/>
      </dsp:txXfrm>
    </dsp:sp>
    <dsp:sp modelId="{2683BF9A-CB24-4388-9D94-BB033FD7CED4}">
      <dsp:nvSpPr>
        <dsp:cNvPr id="0" name=""/>
        <dsp:cNvSpPr/>
      </dsp:nvSpPr>
      <dsp:spPr>
        <a:xfrm rot="5400000">
          <a:off x="2554947" y="-1742505"/>
          <a:ext cx="756694" cy="4241706"/>
        </a:xfrm>
        <a:prstGeom prst="round2SameRect">
          <a:avLst/>
        </a:prstGeom>
        <a:solidFill>
          <a:srgbClr val="FF0000">
            <a:alpha val="15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VÁLSÁG</a:t>
          </a:r>
        </a:p>
      </dsp:txBody>
      <dsp:txXfrm rot="-5400000">
        <a:off x="812442" y="36939"/>
        <a:ext cx="4204767" cy="682816"/>
      </dsp:txXfrm>
    </dsp:sp>
    <dsp:sp modelId="{B35547F5-B7E2-4F8E-BFE4-25FC8C35A44D}">
      <dsp:nvSpPr>
        <dsp:cNvPr id="0" name=""/>
        <dsp:cNvSpPr/>
      </dsp:nvSpPr>
      <dsp:spPr>
        <a:xfrm rot="5400000">
          <a:off x="-174621" y="1138703"/>
          <a:ext cx="1164145" cy="814901"/>
        </a:xfrm>
        <a:prstGeom prst="chevron">
          <a:avLst/>
        </a:prstGeom>
        <a:solidFill>
          <a:srgbClr val="FF000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1371532"/>
        <a:ext cx="814901" cy="349244"/>
      </dsp:txXfrm>
    </dsp:sp>
    <dsp:sp modelId="{1A12BADD-5526-44A0-B279-44B1D3E85949}">
      <dsp:nvSpPr>
        <dsp:cNvPr id="0" name=""/>
        <dsp:cNvSpPr/>
      </dsp:nvSpPr>
      <dsp:spPr>
        <a:xfrm rot="5400000">
          <a:off x="2555329" y="-734391"/>
          <a:ext cx="756694" cy="4241706"/>
        </a:xfrm>
        <a:prstGeom prst="round2SameRect">
          <a:avLst/>
        </a:prstGeom>
        <a:solidFill>
          <a:srgbClr val="FF0000">
            <a:alpha val="46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KONFLIKTUS</a:t>
          </a:r>
        </a:p>
      </dsp:txBody>
      <dsp:txXfrm rot="-5400000">
        <a:off x="812824" y="1045053"/>
        <a:ext cx="4204767" cy="682816"/>
      </dsp:txXfrm>
    </dsp:sp>
    <dsp:sp modelId="{7C769DE7-8FF7-43C8-B7D8-4E54E1BC6E2E}">
      <dsp:nvSpPr>
        <dsp:cNvPr id="0" name=""/>
        <dsp:cNvSpPr/>
      </dsp:nvSpPr>
      <dsp:spPr>
        <a:xfrm rot="5400000">
          <a:off x="-174621" y="2046830"/>
          <a:ext cx="1164145" cy="81490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300" kern="1200" dirty="0"/>
        </a:p>
      </dsp:txBody>
      <dsp:txXfrm rot="-5400000">
        <a:off x="2" y="2279659"/>
        <a:ext cx="814901" cy="349244"/>
      </dsp:txXfrm>
    </dsp:sp>
    <dsp:sp modelId="{CC237104-D709-4904-AE8A-118ABF58B52F}">
      <dsp:nvSpPr>
        <dsp:cNvPr id="0" name=""/>
        <dsp:cNvSpPr/>
      </dsp:nvSpPr>
      <dsp:spPr>
        <a:xfrm rot="5400000">
          <a:off x="2557407" y="129703"/>
          <a:ext cx="756694" cy="4241706"/>
        </a:xfrm>
        <a:prstGeom prst="round2Same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HÁBORÚ</a:t>
          </a:r>
        </a:p>
      </dsp:txBody>
      <dsp:txXfrm rot="-5400000">
        <a:off x="814902" y="1909148"/>
        <a:ext cx="4204767" cy="6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F3AA-42EB-4C6A-AB75-90860809CEBF}" type="datetimeFigureOut">
              <a:rPr lang="hu-HU" smtClean="0"/>
              <a:pPr/>
              <a:t>2024.03.05.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FE55B-E0A5-4C21-A6D6-68C1F369AF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6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>
              <a:latin typeface="Arial" charset="0"/>
            </a:endParaRPr>
          </a:p>
        </p:txBody>
      </p:sp>
      <p:sp>
        <p:nvSpPr>
          <p:cNvPr id="1198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86652-5BD8-4E4E-87EF-D5D8C0FE151D}" type="slidenum">
              <a:rPr lang="hu-HU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5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75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942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76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368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78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09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79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013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88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7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8DBDD-0E94-4A38-889B-AB3A054973CF}" type="slidenum">
              <a:rPr lang="hu-HU" smtClean="0"/>
              <a:pPr>
                <a:defRPr/>
              </a:pPr>
              <a:t>122</a:t>
            </a:fld>
            <a:endParaRPr lang="hu-H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</p:spPr>
        <p:txBody>
          <a:bodyPr/>
          <a:lstStyle/>
          <a:p>
            <a:pPr eaLnBrk="1" hangingPunct="1"/>
            <a:endParaRPr lang="hu-HU" alt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6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Diakép helye 1">
            <a:extLst>
              <a:ext uri="{FF2B5EF4-FFF2-40B4-BE49-F238E27FC236}">
                <a16:creationId xmlns:a16="http://schemas.microsoft.com/office/drawing/2014/main" id="{82B9B02B-1753-4C30-A562-9C4BB7966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Jegyzetek helye 2">
            <a:extLst>
              <a:ext uri="{FF2B5EF4-FFF2-40B4-BE49-F238E27FC236}">
                <a16:creationId xmlns:a16="http://schemas.microsoft.com/office/drawing/2014/main" id="{AA05899A-FC88-4FFF-BB04-8C0A133B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hu-HU" altLang="zh-CN" dirty="0"/>
          </a:p>
        </p:txBody>
      </p:sp>
      <p:sp>
        <p:nvSpPr>
          <p:cNvPr id="118788" name="Dia számának helye 3">
            <a:extLst>
              <a:ext uri="{FF2B5EF4-FFF2-40B4-BE49-F238E27FC236}">
                <a16:creationId xmlns:a16="http://schemas.microsoft.com/office/drawing/2014/main" id="{F6E93C45-42A8-4DEF-99EC-AF6A7A5A4D0A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EE5705-D822-48DB-A74A-6D6BF3D2A45D}" type="slidenum">
              <a:rPr lang="hu-HU" altLang="hu-HU" sz="1200" b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hu-HU" altLang="hu-H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4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D7A45-3C48-43F7-834A-F1CED5880C97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43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38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25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694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36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73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333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74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3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600" dirty="0"/>
              <a:t>KÖZIGAZGATÁSI SZAKVIZSGA</a:t>
            </a:r>
            <a:br>
              <a:rPr lang="hu-HU" sz="4600" dirty="0"/>
            </a:br>
            <a:r>
              <a:rPr lang="hu-HU" sz="4600" dirty="0"/>
              <a:t>Választható vizsgatárgy</a:t>
            </a:r>
            <a:br>
              <a:rPr lang="hu-HU" sz="4600" dirty="0"/>
            </a:br>
            <a:r>
              <a:rPr lang="hu-HU" sz="4600" dirty="0" err="1"/>
              <a:t>Kül</a:t>
            </a:r>
            <a:r>
              <a:rPr lang="hu-HU" sz="4600" dirty="0"/>
              <a:t>- és biztonságpolitikai ágazat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>
                <a:latin typeface="Verdana" panose="020B0604030504040204" pitchFamily="34" charset="0"/>
                <a:ea typeface="Verdana" panose="020B0604030504040204" pitchFamily="34" charset="0"/>
              </a:rPr>
              <a:t>Hatályosította</a:t>
            </a:r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: Dr. Kladek András és Dr. Szabó Máté Csaba</a:t>
            </a:r>
          </a:p>
          <a:p>
            <a:pPr algn="ctr"/>
            <a:r>
              <a:rPr lang="hu-HU" i="0" dirty="0">
                <a:latin typeface="Verdana" panose="020B0604030504040204" pitchFamily="34" charset="0"/>
                <a:ea typeface="Verdana" panose="020B0604030504040204" pitchFamily="34" charset="0"/>
              </a:rPr>
              <a:t>2024. 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ím 1"/>
          <p:cNvSpPr>
            <a:spLocks noGrp="1"/>
          </p:cNvSpPr>
          <p:nvPr>
            <p:ph type="title" idx="4294967295"/>
          </p:nvPr>
        </p:nvSpPr>
        <p:spPr>
          <a:xfrm>
            <a:off x="1559496" y="153888"/>
            <a:ext cx="9144000" cy="1258888"/>
          </a:xfrm>
        </p:spPr>
        <p:txBody>
          <a:bodyPr anchor="t"/>
          <a:lstStyle/>
          <a:p>
            <a:pPr eaLnBrk="1" hangingPunct="1"/>
            <a:br>
              <a:rPr lang="hu-HU" sz="12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Az állam a nemzetközi jogban</a:t>
            </a:r>
          </a:p>
        </p:txBody>
      </p:sp>
      <p:sp>
        <p:nvSpPr>
          <p:cNvPr id="62466" name="Tartalom helye 2"/>
          <p:cNvSpPr>
            <a:spLocks noGrp="1"/>
          </p:cNvSpPr>
          <p:nvPr>
            <p:ph idx="4294967295"/>
          </p:nvPr>
        </p:nvSpPr>
        <p:spPr>
          <a:xfrm>
            <a:off x="742278" y="1412876"/>
            <a:ext cx="10295068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államiság feltételei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1933. Montevideói egyezmény</a:t>
            </a:r>
            <a:r>
              <a:rPr lang="hu-HU" sz="2200" b="1" dirty="0">
                <a:cs typeface="Tahoma" pitchFamily="34" charset="0"/>
              </a:rPr>
              <a:t> 		</a:t>
            </a: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állami szuverenitás és a népszuverenitás</a:t>
            </a: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Az államelismerés fogalma és jelentősége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Konstitutív / deklaratív aktus 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i="1" dirty="0">
                <a:cs typeface="Tahoma" pitchFamily="34" charset="0"/>
              </a:rPr>
              <a:t>De </a:t>
            </a:r>
            <a:r>
              <a:rPr lang="hu-HU" sz="2600" i="1" dirty="0" err="1">
                <a:cs typeface="Tahoma" pitchFamily="34" charset="0"/>
              </a:rPr>
              <a:t>iure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/</a:t>
            </a:r>
            <a:r>
              <a:rPr lang="hu-HU" sz="2600" i="1" dirty="0">
                <a:cs typeface="Tahoma" pitchFamily="34" charset="0"/>
              </a:rPr>
              <a:t> de facto / ad hoc </a:t>
            </a:r>
            <a:r>
              <a:rPr lang="hu-HU" sz="2600" dirty="0">
                <a:cs typeface="Tahoma" pitchFamily="34" charset="0"/>
              </a:rPr>
              <a:t>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Egyéni / kollektív 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Kifejezett / hallgatólagos 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/>
              <a:t>Az el nem ismerési kötelezettség </a:t>
            </a:r>
            <a:endParaRPr lang="hu-HU" sz="26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600" b="1" dirty="0">
                <a:cs typeface="Tahoma" pitchFamily="34" charset="0"/>
              </a:rPr>
              <a:t>A kormányelismerés fogalma és jelentősége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Mi a különbség a </a:t>
            </a:r>
            <a:r>
              <a:rPr lang="hu-HU" sz="2600" i="1" dirty="0">
                <a:cs typeface="Tahoma" pitchFamily="34" charset="0"/>
              </a:rPr>
              <a:t>de </a:t>
            </a:r>
            <a:r>
              <a:rPr lang="hu-HU" sz="2600" i="1" dirty="0" err="1">
                <a:cs typeface="Tahoma" pitchFamily="34" charset="0"/>
              </a:rPr>
              <a:t>iure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és a </a:t>
            </a:r>
            <a:r>
              <a:rPr lang="hu-HU" sz="2600" i="1" dirty="0">
                <a:cs typeface="Tahoma" pitchFamily="34" charset="0"/>
              </a:rPr>
              <a:t>de facto </a:t>
            </a:r>
            <a:r>
              <a:rPr lang="hu-HU" sz="2600" dirty="0">
                <a:cs typeface="Tahoma" pitchFamily="34" charset="0"/>
              </a:rPr>
              <a:t>kormány között?</a:t>
            </a:r>
          </a:p>
        </p:txBody>
      </p:sp>
    </p:spTree>
    <p:extLst>
      <p:ext uri="{BB962C8B-B14F-4D97-AF65-F5344CB8AC3E}">
        <p14:creationId xmlns:p14="http://schemas.microsoft.com/office/powerpoint/2010/main" val="3747353101"/>
      </p:ext>
    </p:extLst>
  </p:cSld>
  <p:clrMapOvr>
    <a:masterClrMapping/>
  </p:clrMapOvr>
  <p:transition>
    <p:zo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1150" y="378935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tevékenység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5410" y="1826735"/>
            <a:ext cx="10063942" cy="4330225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Nemzetbiztonsági feladatok: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Hírszerzés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Elhárítás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Alkotmányvédelem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Gazdaságbiztonság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Kábítószer és fegyverkereskedelem elleni küzdelem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A központi államhatalmi, és kormányzati tevékenység szempontjából fontos szervek és személyek nemzetbiztonsági védelme, illetve ellenőrzése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200" dirty="0">
                <a:cs typeface="Tahoma" pitchFamily="34" charset="0"/>
              </a:rPr>
              <a:t>Iparbiztonsági ellenőrzés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0625" y="22831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jogállása, irányítása, állománya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3579" y="1484784"/>
            <a:ext cx="8424936" cy="455856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Országos hatáskörű, önálló gazdálkodást folytató, a Kormány irányítása alatt álló költségvetési szervek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kormányzati irányítást miniszterek valósítják meg, akik irányítási jogkörükben a nemzetbiztonsági szolgálatoknak feladatot határozhatnak meg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szolgálatokat főigazgatók vezetik, a kormányzati döntések keretei között és a miniszter irányítása mellett, önálló felelősséggel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Személyi állományukba kormánytisztviselők és hivatásos szolgálati viszonyban álló munkatársak, </a:t>
            </a:r>
            <a:r>
              <a:rPr lang="hu-HU" sz="2000" dirty="0">
                <a:cs typeface="Times New Roman" panose="02020603050405020304" pitchFamily="18" charset="0"/>
              </a:rPr>
              <a:t>valamint rendvédelmi igazgatási, továbbá honvédelmi alkalmazottak és munkavállalók tartoznak, szigorú titoktartási kötelezettséggel és nemzetbiztonsági ellenőrzöttséggel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8939" y="377949"/>
            <a:ext cx="9144000" cy="1215008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és főbb feladataik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9185" y="2094421"/>
            <a:ext cx="8424936" cy="392399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Információs Hivatal a polgári hírszerzésért felelős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Alkotmányvédelmi Hivatal a polgári elhárításért felelős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Katonai Nemzetbiztonsági Szolgálat a katonai hírszerzésért és elhárításért felelős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Szakszolgálat a titkos adatgyűjtésre jogosult szervezetek számára operatív-technikai hátteret biztosít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Nemzeti Információs Központ elemző, értékelő, döntés-előkészítő, tájékoztató és koordináló tevékenységet végez</a:t>
            </a:r>
          </a:p>
        </p:txBody>
      </p:sp>
    </p:spTree>
    <p:extLst>
      <p:ext uri="{BB962C8B-B14F-4D97-AF65-F5344CB8AC3E}">
        <p14:creationId xmlns:p14="http://schemas.microsoft.com/office/powerpoint/2010/main" val="33086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5687" y="440892"/>
            <a:ext cx="9144000" cy="106613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Információs Hivatal fő tevékenységi területei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0462" y="1842251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Polgári, külföldre irányuló hírszerzésre szakosodott nemzetbiztonsági szolgálat, fő feladata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kül- és biztonságpolitikai környezet kockázati tényezőinek előrejelzése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külföldi titkosszolgálatok elleni küzdelem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transznacionális fenyegetésekkel kapcsolatos információgyűjtés és értékelés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magyar gazdasági és pénzügyi biztonságot, az energiabiztonságot és az ökológiai biztonságot veszélyeztető külföldi szándékok és cselekmények felderítése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86781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71273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Alkotmányvédelmi Hivatal fő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813778"/>
            <a:ext cx="10311293" cy="45371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Polgári, felderítésre és elhárításra szakosodott nemzetbiztonsági szolgálat, amelynek főbb feladatai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külföldi titkosszolgálatok veszélyeztető törekvéseinek,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tevékenységének felderítése és elhárítása (kémelhárítás)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államellenes és a politikai bűncselekmények felderítése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ország gazdasági, tudományos-technikai, pénzügyi biztonságát veszélyeztető törekvések felderítése és elhárítása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szervezett bűnözés és jogellenes kábítószer- és fegyverkereskedelem felderítése és elhárítása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illegális migrációval összefüggő kihívások, veszélyek és fenyegetések felderítése és elhárítása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54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8938" y="464699"/>
            <a:ext cx="9144000" cy="1152128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Katonai Nemzetbiztonsági Szolgálat főbb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2691" y="1616827"/>
            <a:ext cx="9684924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Katonai hírszerzésre és elhárításra, védelemre és ellenőrzésre szakosodott,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külföldön és belföldön is tevékenységet végző nemzetbiztonsági szolgálat, főbb feladatai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biztonságpolitika katonai elemeire, a katonapolitikára, a hadiparra és a katonai potenciálra vonatkozó információk gyűjtése és értékelése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katonai fenyegetések előrejelzése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térségünkben formálódó válságok előrejelzése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már kialakult válságkörzetek eseményeinek figyelemmel kisérése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32364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994122"/>
          </a:xfrm>
        </p:spPr>
        <p:txBody>
          <a:bodyPr>
            <a:normAutofit fontScale="90000"/>
          </a:bodyPr>
          <a:lstStyle/>
          <a:p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 Nemzetbiztonsági Szakszolgálat főbb tevékenységi területe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895" y="1340768"/>
            <a:ext cx="10357657" cy="55172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A titkos adatgyűjtés technikai feladatait végrehajtó polgári nemzetbiztonsági szolgálat, amelynek főbb feladatai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titkos információgyűjtés, adatszerzés végzése, illetve ahhoz szükséges technikai eszközök és anyagok biztosítása más nemzetbiztonsági szervek részére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minősített adat védelmével kapcsolatos hatósági feladatok, telephelyi iparbiztonsági hatósági feladatok ellátása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elektronikus információbiztonsági feladatok ellátása, az állami és önkormányzati szervek esetében a kibertérből érkező fenyegetések, támadások észlelése, és a szükséges intézkedések megtétele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biztonsági okmányok védelmével összefüggő hatósági felügyelet ellátása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24763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38516"/>
            <a:ext cx="9036496" cy="11430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C00000"/>
                </a:solidFill>
              </a:rPr>
              <a:t>A Nemzeti Információs Központ fő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595656"/>
            <a:ext cx="9664931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Polgári, elemzésre, értékelésre és koordinációra szakosodott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nemzetbiztonsági szolgálat, amely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figyelemmel kíséri és elemzi az ország biztonságára, nemzetbiztonsági, bűnügyi és terrorhelyzetére vonatkozó információkat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koordinációs tevékenységet folytat a titkosszolgálatok, rendvédelmi szervek, a külső és belső biztonsággal, valamint a terrorizmussal foglalkozó országos hatáskörű szervek között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kormányzati tájékoztató és döntéstámogató, valamint biztonságpolitikai és bűnügyi stratégiai elemző tevékenységet folytat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200" dirty="0"/>
              <a:t>a nemzetbiztonságot érintően kiemelt kockázatot jelentő biztonsági fenyegetésekkel kapcsolatos kérdések vonatkozásában kockázatelemzést végez és szakmai koordinációs tevékenységet lát el </a:t>
            </a:r>
          </a:p>
        </p:txBody>
      </p:sp>
    </p:spTree>
    <p:extLst>
      <p:ext uri="{BB962C8B-B14F-4D97-AF65-F5344CB8AC3E}">
        <p14:creationId xmlns:p14="http://schemas.microsoft.com/office/powerpoint/2010/main" val="27270127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5687" y="31975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magyar nemzetbiztonsági szolgálatok működésének elvei és gyakorlata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92" y="1680857"/>
            <a:ext cx="9856792" cy="3406532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Törvényi meghatározottság és egyéni felelősség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Alá-fölérendeltség, utasításos rendszer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Jelentés jogellenes működés esetén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Együttműködési kötelezettség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Szükségesség-arányosság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33950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szolgálatok által alkalmazható intézkedések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8547" y="1824776"/>
            <a:ext cx="9696043" cy="447124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Nyomozóhatósági jogkört nem gyakorolnak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Alapvető állampolgári jogokat törvényhez kötötten korlátozhatnak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Feladataik ellátása során nyílt és titkos módszereket és eszközöket alkalmaznak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Lőfegyvert és kényszerítő eszközt törvényben meghatározottak szerint használhatnak</a:t>
            </a:r>
          </a:p>
          <a:p>
            <a:pPr>
              <a:spcAft>
                <a:spcPts val="600"/>
              </a:spcAft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Munkatársaikat a nemzetbiztonsági szempontból különleges fontosságú szervek és szervezetek fedett munkaviszonyban kötelesek alkalmazni</a:t>
            </a:r>
          </a:p>
        </p:txBody>
      </p:sp>
    </p:spTree>
    <p:extLst>
      <p:ext uri="{BB962C8B-B14F-4D97-AF65-F5344CB8AC3E}">
        <p14:creationId xmlns:p14="http://schemas.microsoft.com/office/powerpoint/2010/main" val="4907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Cím 1"/>
          <p:cNvSpPr>
            <a:spLocks noGrp="1"/>
          </p:cNvSpPr>
          <p:nvPr>
            <p:ph type="title" idx="4294967295"/>
          </p:nvPr>
        </p:nvSpPr>
        <p:spPr>
          <a:xfrm>
            <a:off x="1524000" y="332656"/>
            <a:ext cx="9144000" cy="1258888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jog alanyai</a:t>
            </a:r>
          </a:p>
        </p:txBody>
      </p:sp>
      <p:sp>
        <p:nvSpPr>
          <p:cNvPr id="195587" name="Tartalom helye 2"/>
          <p:cNvSpPr>
            <a:spLocks noGrp="1"/>
          </p:cNvSpPr>
          <p:nvPr>
            <p:ph idx="4294967295"/>
          </p:nvPr>
        </p:nvSpPr>
        <p:spPr>
          <a:xfrm>
            <a:off x="494852" y="1485031"/>
            <a:ext cx="10434917" cy="5040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állam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Unitárius állam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Föderáció </a:t>
            </a:r>
          </a:p>
          <a:p>
            <a:pPr lvl="1" eaLnBrk="1" hangingPunct="1">
              <a:buFontTx/>
              <a:buChar char="•"/>
            </a:pPr>
            <a:r>
              <a:rPr lang="hu-HU" dirty="0">
                <a:cs typeface="Tahoma" pitchFamily="34" charset="0"/>
              </a:rPr>
              <a:t>Konföderáció </a:t>
            </a:r>
            <a:r>
              <a:rPr lang="hu-HU" sz="2600" b="1" dirty="0">
                <a:cs typeface="Tahoma" pitchFamily="34" charset="0"/>
              </a:rPr>
              <a:t> 	</a:t>
            </a:r>
          </a:p>
          <a:p>
            <a:pPr marL="0" indent="0">
              <a:buNone/>
            </a:pPr>
            <a:endParaRPr lang="hu-HU" sz="10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nemzetközi szervezet</a:t>
            </a:r>
          </a:p>
          <a:p>
            <a:pPr marL="0" indent="0">
              <a:buNone/>
            </a:pPr>
            <a:endParaRPr lang="hu-HU" sz="10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Az egyén</a:t>
            </a:r>
          </a:p>
          <a:p>
            <a:pPr lvl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Milyen esetekben tekinthető a magánszemély a   nemzetközi jog alanyának?</a:t>
            </a: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További jogalanyok</a:t>
            </a:r>
          </a:p>
          <a:p>
            <a:pPr lvl="1" eaLnBrk="1" hangingPunct="1">
              <a:buFontTx/>
              <a:buNone/>
            </a:pPr>
            <a:endParaRPr lang="hu-HU" sz="10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3000" b="1" dirty="0">
                <a:cs typeface="Tahoma" pitchFamily="34" charset="0"/>
              </a:rPr>
              <a:t>A jogalanyiság tartalma alanyonként</a:t>
            </a:r>
          </a:p>
          <a:p>
            <a:pPr marL="0" indent="0">
              <a:buNone/>
            </a:pPr>
            <a:endParaRPr lang="hu-HU" sz="3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54123"/>
      </p:ext>
    </p:extLst>
  </p:cSld>
  <p:clrMapOvr>
    <a:masterClrMapping/>
  </p:clrMapOvr>
  <p:transition>
    <p:zo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4950" y="380541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titkos információgyűjtés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1571" y="1523541"/>
            <a:ext cx="8424936" cy="555063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cs typeface="Times New Roman" panose="02020603050405020304" pitchFamily="18" charset="0"/>
              </a:rPr>
              <a:t>Akkor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alkalmazható, ha az adatok más módon nem szerezhetők be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engedélyhez nem kötött vagy külső engedélyhez kötött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engedélyező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kijelölt bíró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igazságügyért felelős miniszter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kivételes eljárásban a főigazgató (a miniszter/bíró döntéséig) </a:t>
            </a:r>
          </a:p>
        </p:txBody>
      </p:sp>
    </p:spTree>
    <p:extLst>
      <p:ext uri="{BB962C8B-B14F-4D97-AF65-F5344CB8AC3E}">
        <p14:creationId xmlns:p14="http://schemas.microsoft.com/office/powerpoint/2010/main" val="13254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7905" y="435755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védelem és ellenőrzés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7077" y="1779402"/>
            <a:ext cx="9682398" cy="3830823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Nemzetbiztonsági ellenőrzés alá eső jogviszonyt betöltő, illetve minősített adatot felhasználó személyek esetében kerül végrehajtásra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Cél a kockázati tényezők felderítése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Az érintett hozzájárulásával történik, megtagadása kizáró ok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Az eredményről biztonsági szakvélemény készül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25202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nemzetbiztonsági szolgálatok parlamenti ellenőrzése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2048" y="1493674"/>
            <a:ext cx="10820400" cy="4935701"/>
          </a:xfrm>
        </p:spPr>
        <p:txBody>
          <a:bodyPr>
            <a:normAutofit/>
          </a:bodyPr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Kétirányú garanciarendszer, óvja a társadalmat a szolgálatok túlkapásaitól, és  óvja a szolgálatokat a jogellenes befolyásolástól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Bizottság főbb eszközei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széleskörű ellenőrzési jogosítványok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rendszeres tájékoztatás a felügyelő minisztertől és a főigazgatóktól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betekintés a nemzet biztonsága szempontjából fontos értékelő jelentésekbe, nem konkrét ügyekre vonatkozó tájékoztató jelentésekbe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vizsgálat lefolytatásának kérése az irányító minisztertől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saját ténymegállapító vizsgálat lefolytatása, a forrás, illetve az alkalmazott módszer védelmének figyelembe vételével</a:t>
            </a:r>
            <a:endParaRPr lang="hu-HU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13.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nemzeti minősített információk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 védelme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0154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6458" y="434742"/>
            <a:ext cx="9144000" cy="1224135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nemzeti minősített információk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0733" y="1992252"/>
            <a:ext cx="9556341" cy="395134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Minősített információk védelméért felelős szervek és személyek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Minősített információ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Minősítési eljárás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Minősítéssel védhető közérdek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Biztonsági alapelvek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200" dirty="0">
                <a:cs typeface="Times New Roman" panose="02020603050405020304" pitchFamily="18" charset="0"/>
              </a:rPr>
              <a:t>Minősített információk védelmének elemei</a:t>
            </a:r>
          </a:p>
        </p:txBody>
      </p:sp>
    </p:spTree>
    <p:extLst>
      <p:ext uri="{BB962C8B-B14F-4D97-AF65-F5344CB8AC3E}">
        <p14:creationId xmlns:p14="http://schemas.microsoft.com/office/powerpoint/2010/main" val="40605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8546" y="606494"/>
            <a:ext cx="9073008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minősített adatok védelméért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felelős nemzeti biztonsági szervek és személyek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7254" y="2147103"/>
            <a:ext cx="8772664" cy="40441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minősített adatot kezelő szerveknél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vezető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rendszerbiztonsági felügyelő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titkos ügykezelő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rendszeradminisztrátor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900" lvl="1" indent="-342900"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Állami szinten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Nemzeti Biztonsági Felügyelet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emzetbiztonsági szolgálatok</a:t>
            </a:r>
            <a:endParaRPr lang="hu-HU" sz="2400" dirty="0">
              <a:ea typeface="+mn-ea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u-HU" dirty="0">
              <a:cs typeface="Tahoma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u-HU" cap="all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524000" y="1257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Biztonsági alapelvek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90601" y="1365706"/>
            <a:ext cx="10220324" cy="52565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Szükségszerűség és arányosság – közérdekű adat nyilvánosságát korlátozni csak a  törvényi feltételek fennállásakor, a szükséges minősítési szinttel és a feltétlenül szükséges ideig lehet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Szükséges ismeret – minősített adatot csak az ismerhet meg, akinek állami vagy közfeladata ellátásához feltétlenül szükséges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Bizalmasság – minősített adat illetéktelen számára nem válhat hozzáférhetővé vagy megismerhetővé.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Sértetlenség – minősített adatot csak az arra jogosult személy módosíthat vagy semmisíthet meg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Rendelkezésre állás – a m</a:t>
            </a:r>
            <a:r>
              <a:rPr lang="hu-HU" sz="2000" dirty="0">
                <a:cs typeface="Times New Roman" panose="02020603050405020304" pitchFamily="18" charset="0"/>
              </a:rPr>
              <a:t>inősített adat a jogosult számára elérhető és felhasználható legyen</a:t>
            </a:r>
          </a:p>
        </p:txBody>
      </p:sp>
    </p:spTree>
    <p:extLst>
      <p:ext uri="{BB962C8B-B14F-4D97-AF65-F5344CB8AC3E}">
        <p14:creationId xmlns:p14="http://schemas.microsoft.com/office/powerpoint/2010/main" val="2738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4475" y="430957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minősített információk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 védelmének elemei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9209" y="1736288"/>
            <a:ext cx="8363272" cy="452596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Fizikai biztonság – minden olyan helyiséget, épületet, építményt, ahol minősített adatot kezelnek, fizikai biztonsági intézkedésekkel kell védeni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Elektronikus biztonság – minősített adat csak a Nemzeti Biztonsági Felügyelet engedélyével létrehozott rendszeren,  a szabályok szigorú betartásával kezelhető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Személyi biztonság – minősített adathoz kizárólag kockázati tényezőt nem tartalmazó szakvéleménnyel záródó nemzetbiztonsági ellenőrzésen átesett személy férhet hozzá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Adminisztratív biztonság – adminisztratív intézkedésekkel kell gondoskodni a minősített adatok nyomon </a:t>
            </a:r>
            <a:r>
              <a:rPr lang="hu-HU" sz="2000" dirty="0">
                <a:cs typeface="Times New Roman" panose="02020603050405020304" pitchFamily="18" charset="0"/>
              </a:rPr>
              <a:t>követhetőségről, bizalmasságáról, sérthetetlenségéről és rendelkezésre állásáról</a:t>
            </a:r>
          </a:p>
        </p:txBody>
      </p:sp>
    </p:spTree>
    <p:extLst>
      <p:ext uri="{BB962C8B-B14F-4D97-AF65-F5344CB8AC3E}">
        <p14:creationId xmlns:p14="http://schemas.microsoft.com/office/powerpoint/2010/main" val="11086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3387" y="40238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személyi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9999" y="1650077"/>
            <a:ext cx="9277387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Minősített információhoz csak az férhet hozzá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akinek elvégezték a nemzetbiztonsági ellenőrzését és az kockázati  tényezőt nem tárt fel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akinek számára kiállítottak a megismerhető titok minősítésének megfelelő személyi biztonsági tanúsítványt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aki a titokbirtokostól megkapta a felhasználói engedélyt, és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aláírta a titoktartási nyilatkozatot</a:t>
            </a:r>
          </a:p>
        </p:txBody>
      </p:sp>
    </p:spTree>
    <p:extLst>
      <p:ext uri="{BB962C8B-B14F-4D97-AF65-F5344CB8AC3E}">
        <p14:creationId xmlns:p14="http://schemas.microsoft.com/office/powerpoint/2010/main" val="34992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050" y="211882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Fizikai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9209" y="1558637"/>
            <a:ext cx="10136516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– akadályozni és olyan időveszteségre kényszeríteni a behatolót, amíg a reagáló erő be tud avatkozni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intézkedések – mélységi védelem,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területek (I., II. osztályú terület, adminisztratív zóna)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elemek</a:t>
            </a:r>
            <a:endParaRPr lang="hu-HU" sz="2400" cap="all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1524000" y="337446"/>
            <a:ext cx="9144000" cy="1331913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(kormányközi) nemzetközi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szervezetek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4294967295"/>
          </p:nvPr>
        </p:nvSpPr>
        <p:spPr>
          <a:xfrm>
            <a:off x="828339" y="1700040"/>
            <a:ext cx="10338099" cy="511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nemzetközi szervezetek általános jellemzői </a:t>
            </a:r>
          </a:p>
          <a:p>
            <a:pPr marL="0" indent="0">
              <a:buNone/>
            </a:pPr>
            <a:endParaRPr lang="hu-HU" sz="9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nemzetközi szervezetek tagsága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Melyek a tagsági „fokozatok”?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A nemzetközi szervezetek osztályozása</a:t>
            </a:r>
          </a:p>
          <a:p>
            <a:pPr marL="696913" lvl="1" indent="-342900">
              <a:buFont typeface="Arial" charset="0"/>
              <a:buChar char="•"/>
            </a:pPr>
            <a:endParaRPr lang="hu-HU" sz="9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Fogalmak: 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Székhelyegyezmény  </a:t>
            </a:r>
          </a:p>
          <a:p>
            <a:pPr marL="696913" lvl="1" indent="-342900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Állandó képviselet</a:t>
            </a:r>
          </a:p>
          <a:p>
            <a:pPr marL="696913" lvl="1" indent="-342900">
              <a:buFont typeface="Arial" charset="0"/>
              <a:buChar char="•"/>
            </a:pPr>
            <a:endParaRPr lang="hu-HU" sz="9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b="1" dirty="0">
                <a:cs typeface="Tahoma" pitchFamily="34" charset="0"/>
              </a:rPr>
              <a:t>A magyar állandó képviseletek nemzetközi szervezeteknél és a Duna bizottság</a:t>
            </a:r>
          </a:p>
        </p:txBody>
      </p:sp>
    </p:spTree>
    <p:extLst>
      <p:ext uri="{BB962C8B-B14F-4D97-AF65-F5344CB8AC3E}">
        <p14:creationId xmlns:p14="http://schemas.microsoft.com/office/powerpoint/2010/main" val="172108375"/>
      </p:ext>
    </p:extLst>
  </p:cSld>
  <p:clrMapOvr>
    <a:masterClrMapping/>
  </p:clrMapOvr>
  <p:transition>
    <p:zoom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9496" y="307132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adminisztratív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5753" y="1658390"/>
            <a:ext cx="10013271" cy="452596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Célja: gondoskodni a minősített adatok nyomon követhetőségről, bizalmasságáról, sérthetetlenségéről és rendelkezésre állásáról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Eljárások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minősítés és kezelés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ellenőrzés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sokszorosítás, fordítás, kivonat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irattározás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továbbítás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átvétel, nyilvántart</a:t>
            </a: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ásba vétel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selejtezés, megsemmisítés</a:t>
            </a:r>
            <a:endParaRPr lang="hu-HU" sz="2200" cap="all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050" y="2690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Az elektronikus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4147" y="1633452"/>
            <a:ext cx="8363272" cy="4525963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 minősített információk védelme biztonsági intézkedések alkalmazásával, a titoksértés felfedése, illetve  megakadályozása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Elemei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INFOSEC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COMPUS</a:t>
            </a: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COMSEC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TEMPEST</a:t>
            </a:r>
          </a:p>
        </p:txBody>
      </p:sp>
    </p:spTree>
    <p:extLst>
      <p:ext uri="{BB962C8B-B14F-4D97-AF65-F5344CB8AC3E}">
        <p14:creationId xmlns:p14="http://schemas.microsoft.com/office/powerpoint/2010/main" val="5547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524000" y="1268760"/>
            <a:ext cx="9144000" cy="4032448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484632" algn="ctr" fontAlgn="auto">
              <a:spcAft>
                <a:spcPts val="0"/>
              </a:spcAft>
              <a:defRPr/>
            </a:pPr>
            <a:r>
              <a:rPr lang="hu-HU" sz="36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hu-HU" sz="20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endParaRPr lang="hu-HU" sz="24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Eredményes felkészülést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917654069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1548063" y="265431"/>
            <a:ext cx="9144000" cy="1339850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szerződések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joga és hatálya</a:t>
            </a:r>
          </a:p>
        </p:txBody>
      </p:sp>
      <p:sp>
        <p:nvSpPr>
          <p:cNvPr id="197635" name="Tartalom helye 2"/>
          <p:cNvSpPr>
            <a:spLocks noGrp="1"/>
          </p:cNvSpPr>
          <p:nvPr>
            <p:ph idx="4294967295"/>
          </p:nvPr>
        </p:nvSpPr>
        <p:spPr>
          <a:xfrm>
            <a:off x="634701" y="1481138"/>
            <a:ext cx="10736132" cy="5116512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Nemzetközi szerződés fogalma és jellemzése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Melyek a nemzetközi szerződések </a:t>
            </a:r>
            <a:r>
              <a:rPr lang="hu-HU" sz="2400" b="1" i="1" dirty="0">
                <a:cs typeface="Tahoma" pitchFamily="34" charset="0"/>
              </a:rPr>
              <a:t>tipikus</a:t>
            </a:r>
            <a:r>
              <a:rPr lang="hu-HU" sz="2400" b="1" dirty="0">
                <a:cs typeface="Tahoma" pitchFamily="34" charset="0"/>
              </a:rPr>
              <a:t> elnevezései?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Szerződés, egyezmény, megállapodás, alapokmány, jegyzőkönyv, kompromisszum, stb.</a:t>
            </a:r>
            <a:endParaRPr lang="hu-HU" sz="2000" b="1" dirty="0">
              <a:cs typeface="Tahoma" pitchFamily="34" charset="0"/>
            </a:endParaRPr>
          </a:p>
          <a:p>
            <a:pPr marL="0" indent="0" algn="just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Nemzetközi szerződések területi hatálya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Területi hatály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Személyi hatály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Időbeli hatály</a:t>
            </a:r>
            <a:endParaRPr lang="hu-HU" sz="2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4106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 idx="4294967295"/>
          </p:nvPr>
        </p:nvSpPr>
        <p:spPr>
          <a:xfrm>
            <a:off x="1540545" y="216568"/>
            <a:ext cx="9115425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Nemzetközi szerződések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megkötése a magyar jogban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4294967295"/>
          </p:nvPr>
        </p:nvSpPr>
        <p:spPr>
          <a:xfrm>
            <a:off x="591672" y="1576536"/>
            <a:ext cx="10488704" cy="4876800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előkészítése</a:t>
            </a:r>
          </a:p>
          <a:p>
            <a:pPr marL="868680" lvl="1" indent="-457200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Az első szövegtervezet elfogadásáig</a:t>
            </a:r>
          </a:p>
          <a:p>
            <a:pPr marL="868680" lvl="1" indent="-457200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A hatáskörrel rendelkező miniszter a külpolitikáért felelős miniszterrel </a:t>
            </a:r>
            <a:r>
              <a:rPr lang="hu-HU" sz="2600" dirty="0">
                <a:ea typeface="Verdana" pitchFamily="34" charset="0"/>
                <a:cs typeface="Verdana" pitchFamily="34" charset="0"/>
              </a:rPr>
              <a:t>egyetértésben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dönt.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létrehozása </a:t>
            </a:r>
            <a:endParaRPr lang="hu-HU" sz="2600" i="1" dirty="0">
              <a:cs typeface="Tahoma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szövegének végleges megállapítása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Felhatalmazás a kötelező hatály elismerésére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hu-HU" sz="2600" b="1" dirty="0">
                <a:cs typeface="Tahoma" pitchFamily="34" charset="0"/>
              </a:rPr>
              <a:t>Felhatalmazást követő eljárás</a:t>
            </a:r>
          </a:p>
          <a:p>
            <a:pPr marL="811530" lvl="1" indent="-457200" algn="just">
              <a:lnSpc>
                <a:spcPct val="120000"/>
              </a:lnSpc>
              <a:defRPr/>
            </a:pPr>
            <a:r>
              <a:rPr lang="hu-HU" sz="2600" dirty="0">
                <a:cs typeface="Tahoma" pitchFamily="34" charset="0"/>
              </a:rPr>
              <a:t>Nemzetközi szerződés </a:t>
            </a:r>
            <a:r>
              <a:rPr lang="hu-HU" sz="2600" i="1" dirty="0">
                <a:cs typeface="Tahoma" pitchFamily="34" charset="0"/>
              </a:rPr>
              <a:t>beiktatása (nyilvántartásba vétele), </a:t>
            </a:r>
            <a:r>
              <a:rPr lang="hu-HU" sz="2600" dirty="0">
                <a:cs typeface="Tahoma" pitchFamily="34" charset="0"/>
              </a:rPr>
              <a:t>illetve </a:t>
            </a:r>
            <a:r>
              <a:rPr lang="hu-HU" sz="2600" i="1" dirty="0">
                <a:cs typeface="Tahoma" pitchFamily="34" charset="0"/>
              </a:rPr>
              <a:t>nyilvántartása</a:t>
            </a:r>
          </a:p>
        </p:txBody>
      </p:sp>
    </p:spTree>
    <p:extLst>
      <p:ext uri="{BB962C8B-B14F-4D97-AF65-F5344CB8AC3E}">
        <p14:creationId xmlns:p14="http://schemas.microsoft.com/office/powerpoint/2010/main" val="1269647376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>
          <a:xfrm>
            <a:off x="1524000" y="167591"/>
            <a:ext cx="9144000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szerződést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kihirdető jogszabály</a:t>
            </a:r>
          </a:p>
        </p:txBody>
      </p:sp>
      <p:sp>
        <p:nvSpPr>
          <p:cNvPr id="199683" name="Tartalom helye 2"/>
          <p:cNvSpPr>
            <a:spLocks noGrp="1"/>
          </p:cNvSpPr>
          <p:nvPr>
            <p:ph idx="4294967295"/>
          </p:nvPr>
        </p:nvSpPr>
        <p:spPr>
          <a:xfrm>
            <a:off x="742278" y="1628800"/>
            <a:ext cx="10488706" cy="50419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b="1" dirty="0">
                <a:cs typeface="Tahoma" pitchFamily="34" charset="0"/>
              </a:rPr>
              <a:t>Mikor ad felhatalmazást a nemzetközi szerződés kötelező hatályának elismerésére az Országgyűlés?</a:t>
            </a:r>
            <a:r>
              <a:rPr lang="hu-HU" sz="2400" dirty="0">
                <a:cs typeface="Tahoma" pitchFamily="34" charset="0"/>
              </a:rPr>
              <a:t> </a:t>
            </a:r>
            <a:endParaRPr lang="hu-HU" sz="1000" dirty="0">
              <a:cs typeface="Tahoma" pitchFamily="34" charset="0"/>
            </a:endParaRPr>
          </a:p>
          <a:p>
            <a:pPr eaLnBrk="1" hangingPunct="1"/>
            <a:endParaRPr lang="hu-HU" sz="1000" dirty="0">
              <a:cs typeface="Tahoma" pitchFamily="34" charset="0"/>
            </a:endParaRPr>
          </a:p>
          <a:p>
            <a:pPr eaLnBrk="1" hangingPunct="1"/>
            <a:r>
              <a:rPr lang="hu-HU" sz="2400" b="1" dirty="0">
                <a:cs typeface="Tahoma" pitchFamily="34" charset="0"/>
              </a:rPr>
              <a:t>Melyek a kihirdető jogszabály </a:t>
            </a:r>
            <a:r>
              <a:rPr lang="hu-HU" sz="2400" b="1" i="1" dirty="0">
                <a:cs typeface="Tahoma" pitchFamily="34" charset="0"/>
              </a:rPr>
              <a:t>kötelező</a:t>
            </a:r>
            <a:r>
              <a:rPr lang="hu-HU" sz="2400" b="1" dirty="0">
                <a:cs typeface="Tahoma" pitchFamily="34" charset="0"/>
              </a:rPr>
              <a:t> tartalmi elemei?</a:t>
            </a:r>
          </a:p>
          <a:p>
            <a:pPr eaLnBrk="1" hangingPunct="1"/>
            <a:endParaRPr lang="hu-HU" sz="2400" b="1" dirty="0">
              <a:cs typeface="Tahoma" pitchFamily="34" charset="0"/>
            </a:endParaRPr>
          </a:p>
          <a:p>
            <a:pPr eaLnBrk="1" hangingPunct="1"/>
            <a:endParaRPr lang="hu-HU" sz="1000" dirty="0">
              <a:cs typeface="Tahoma" pitchFamily="34" charset="0"/>
            </a:endParaRPr>
          </a:p>
          <a:p>
            <a:pPr eaLnBrk="1" hangingPunct="1"/>
            <a:r>
              <a:rPr lang="hu-HU" sz="2400" b="1" dirty="0">
                <a:cs typeface="Tahoma" pitchFamily="34" charset="0"/>
              </a:rPr>
              <a:t>Melyek a kihirdető jogszabály </a:t>
            </a:r>
            <a:r>
              <a:rPr lang="hu-HU" sz="2400" b="1" i="1" dirty="0">
                <a:cs typeface="Tahoma" pitchFamily="34" charset="0"/>
              </a:rPr>
              <a:t>eshetőleges</a:t>
            </a:r>
            <a:r>
              <a:rPr lang="hu-HU" sz="2400" b="1" dirty="0">
                <a:cs typeface="Tahoma" pitchFamily="34" charset="0"/>
              </a:rPr>
              <a:t> tartalmi elemei?</a:t>
            </a:r>
          </a:p>
          <a:p>
            <a:pPr eaLnBrk="1" hangingPunct="1"/>
            <a:endParaRPr lang="hu-HU" sz="2400" b="1" dirty="0">
              <a:cs typeface="Tahoma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sz="2400" b="1" dirty="0">
                <a:cs typeface="Tahoma" pitchFamily="34" charset="0"/>
              </a:rPr>
              <a:t>Mit jelent a </a:t>
            </a:r>
            <a:r>
              <a:rPr lang="hu-HU" sz="2400" b="1" i="1" dirty="0">
                <a:cs typeface="Tahoma" pitchFamily="34" charset="0"/>
              </a:rPr>
              <a:t>fenntartás</a:t>
            </a:r>
            <a:r>
              <a:rPr lang="hu-HU" sz="2400" b="1" dirty="0">
                <a:cs typeface="Tahoma" pitchFamily="34" charset="0"/>
              </a:rPr>
              <a:t> intézménye és mi a joghatása?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u-HU" sz="2400" b="1" dirty="0">
              <a:cs typeface="Tahoma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hu-HU" sz="2400" b="1" dirty="0">
                <a:cs typeface="Tahoma" pitchFamily="34" charset="0"/>
              </a:rPr>
              <a:t>Mit jelent a </a:t>
            </a:r>
            <a:r>
              <a:rPr lang="hu-HU" sz="2400" b="1" i="1" dirty="0">
                <a:cs typeface="Tahoma" pitchFamily="34" charset="0"/>
              </a:rPr>
              <a:t>kifogás</a:t>
            </a:r>
            <a:r>
              <a:rPr lang="hu-HU" sz="2400" b="1" dirty="0">
                <a:cs typeface="Tahoma" pitchFamily="34" charset="0"/>
              </a:rPr>
              <a:t> intézménye és mi a joghatása?</a:t>
            </a:r>
          </a:p>
          <a:p>
            <a:pPr lvl="1" algn="just" eaLnBrk="1" hangingPunct="1">
              <a:buFont typeface="Times New Roman" pitchFamily="18" charset="0"/>
              <a:buChar char="-"/>
            </a:pPr>
            <a:endParaRPr lang="hu-HU" dirty="0">
              <a:cs typeface="Tahoma" pitchFamily="34" charset="0"/>
            </a:endParaRPr>
          </a:p>
          <a:p>
            <a:pPr marL="457200" lvl="1" indent="0" algn="just">
              <a:buNone/>
            </a:pPr>
            <a:endParaRPr lang="hu-HU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67789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65100"/>
            <a:ext cx="8229600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 nemzetközi jog 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belső jog viszonya</a:t>
            </a:r>
            <a:r>
              <a:rPr lang="hu-HU" sz="3600" dirty="0"/>
              <a:t> </a:t>
            </a:r>
          </a:p>
        </p:txBody>
      </p:sp>
      <p:sp>
        <p:nvSpPr>
          <p:cNvPr id="64514" name="Tartalom helye 2"/>
          <p:cNvSpPr>
            <a:spLocks noGrp="1"/>
          </p:cNvSpPr>
          <p:nvPr>
            <p:ph idx="1"/>
          </p:nvPr>
        </p:nvSpPr>
        <p:spPr>
          <a:xfrm>
            <a:off x="785308" y="1628776"/>
            <a:ext cx="10822193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Dualista elmélet</a:t>
            </a:r>
            <a:r>
              <a:rPr lang="hu-HU" sz="2400" dirty="0">
                <a:cs typeface="Tahoma" pitchFamily="34" charset="0"/>
              </a:rPr>
              <a:t>: a nemzetközi és belső jog két mellérendelt rendszer, transzformáció kell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Monista elmélet</a:t>
            </a:r>
            <a:r>
              <a:rPr lang="hu-HU" sz="2400" dirty="0">
                <a:cs typeface="Tahoma" pitchFamily="34" charset="0"/>
              </a:rPr>
              <a:t>: a nemzetközi és belső jog közül valamelyiknek primátusa van másik felett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magyar és a nemzetközi jog viszonya és összhangja:</a:t>
            </a:r>
            <a:r>
              <a:rPr lang="hu-HU" sz="2400" dirty="0">
                <a:cs typeface="Tahoma" pitchFamily="34" charset="0"/>
              </a:rPr>
              <a:t> Alaptörvény Q cikk (2)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Az uniós jog helye a magyar jogrendszerben: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hu-HU" dirty="0">
                <a:cs typeface="Tahoma" pitchFamily="34" charset="0"/>
              </a:rPr>
              <a:t>az Alaptörvény E) cikk (2)-(3) szabályozza </a:t>
            </a:r>
          </a:p>
          <a:p>
            <a:pPr lvl="1">
              <a:spcBef>
                <a:spcPct val="0"/>
              </a:spcBef>
            </a:pPr>
            <a:r>
              <a:rPr lang="hu-HU" dirty="0">
                <a:cs typeface="Tahoma" pitchFamily="34" charset="0"/>
              </a:rPr>
              <a:t>2/2019. (III. 5.) AB Határozat-az uniós jog feltételes elsőbbsége</a:t>
            </a: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2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Az EU </a:t>
            </a:r>
            <a:r>
              <a:rPr lang="hu-HU" sz="4000" dirty="0" err="1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</a:t>
            </a: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-és biztonságpolitikája és Magyarország</a:t>
            </a:r>
          </a:p>
        </p:txBody>
      </p:sp>
    </p:spTree>
    <p:extLst>
      <p:ext uri="{BB962C8B-B14F-4D97-AF65-F5344CB8AC3E}">
        <p14:creationId xmlns:p14="http://schemas.microsoft.com/office/powerpoint/2010/main" val="177068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699247" y="297447"/>
            <a:ext cx="9357193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99247" y="1634208"/>
            <a:ext cx="11005073" cy="489108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altLang="zh-CN" sz="2400" b="1" dirty="0">
                <a:cs typeface="幼圆"/>
              </a:rPr>
              <a:t>Történelmi körülmények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altLang="zh-CN" sz="2400" b="1" dirty="0">
              <a:cs typeface="幼圆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altLang="zh-CN" sz="2400" b="1" dirty="0" err="1">
                <a:cs typeface="幼圆"/>
              </a:rPr>
              <a:t>Davignon</a:t>
            </a:r>
            <a:r>
              <a:rPr lang="hu-HU" altLang="zh-CN" sz="2400" b="1" dirty="0">
                <a:cs typeface="幼圆"/>
              </a:rPr>
              <a:t>-jelentés (1970)</a:t>
            </a: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Egységes Európai Okmány (1987) 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Európai Politikai Együttműködés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Maastrichti Szerződés (1992)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</a:t>
            </a:r>
            <a:r>
              <a:rPr lang="hu-HU" sz="2400" b="1" dirty="0">
                <a:cs typeface="Tahoma" pitchFamily="34" charset="0"/>
              </a:rPr>
              <a:t>- és biztonságpolitika (KKBP)</a:t>
            </a:r>
            <a:r>
              <a:rPr lang="hu-HU" sz="2400" dirty="0">
                <a:cs typeface="Tahoma" pitchFamily="34" charset="0"/>
              </a:rPr>
              <a:t> – kilátásban helyezi a közös védelmet is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akcióban való részvétel</a:t>
            </a:r>
            <a:r>
              <a:rPr lang="hu-HU" sz="2400" dirty="0">
                <a:cs typeface="Tahoma" pitchFamily="34" charset="0"/>
              </a:rPr>
              <a:t> – konszenzussal, de elfogadás esetén kötelező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 err="1">
                <a:cs typeface="Tahoma" pitchFamily="34" charset="0"/>
              </a:rPr>
              <a:t>Petersbergi</a:t>
            </a:r>
            <a:r>
              <a:rPr lang="hu-HU" sz="2400" b="1" dirty="0">
                <a:cs typeface="Tahoma" pitchFamily="34" charset="0"/>
              </a:rPr>
              <a:t> feladatok</a:t>
            </a:r>
            <a:r>
              <a:rPr lang="hu-HU" sz="2400" dirty="0">
                <a:cs typeface="Tahoma" pitchFamily="34" charset="0"/>
              </a:rPr>
              <a:t> – válságkezelési, válságmegelőzési, béketeremtő és humanitárius akciók (WEU/NYEU)</a:t>
            </a:r>
          </a:p>
        </p:txBody>
      </p:sp>
    </p:spTree>
    <p:extLst>
      <p:ext uri="{BB962C8B-B14F-4D97-AF65-F5344CB8AC3E}">
        <p14:creationId xmlns:p14="http://schemas.microsoft.com/office/powerpoint/2010/main" val="329482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05609" y="309479"/>
            <a:ext cx="11575229" cy="1143000"/>
          </a:xfrm>
        </p:spPr>
        <p:txBody>
          <a:bodyPr>
            <a:normAutofit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55002" y="1550662"/>
            <a:ext cx="11343939" cy="52752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Amszterdami Szerződés (1997)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Eszközrendszere: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stratégiák </a:t>
            </a:r>
            <a:r>
              <a:rPr lang="hu-HU" sz="2400" dirty="0">
                <a:cs typeface="Tahoma" pitchFamily="34" charset="0"/>
              </a:rPr>
              <a:t>– átfogó és komplex külpolitikai stratégiák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álláspontok</a:t>
            </a:r>
            <a:r>
              <a:rPr lang="hu-HU" sz="2400" dirty="0">
                <a:cs typeface="Tahoma" pitchFamily="34" charset="0"/>
              </a:rPr>
              <a:t> – valamely konkrét nemzetközi kérdésben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akciók</a:t>
            </a:r>
            <a:r>
              <a:rPr lang="hu-HU" sz="2400" dirty="0">
                <a:cs typeface="Tahoma" pitchFamily="34" charset="0"/>
              </a:rPr>
              <a:t> – operatív fellépés konkrét ügyekben</a:t>
            </a:r>
          </a:p>
          <a:p>
            <a:pPr algn="just">
              <a:spcBef>
                <a:spcPts val="0"/>
              </a:spcBef>
              <a:defRPr/>
            </a:pPr>
            <a:endParaRPr lang="hu-HU" sz="2400" dirty="0">
              <a:cs typeface="Tahoma" pitchFamily="34" charset="0"/>
            </a:endParaRPr>
          </a:p>
          <a:p>
            <a:pPr marL="360363" indent="-360363" algn="just">
              <a:spcBef>
                <a:spcPts val="0"/>
              </a:spcBef>
            </a:pPr>
            <a:r>
              <a:rPr lang="hu-HU" sz="2400" b="1" dirty="0">
                <a:cs typeface="Tahoma" pitchFamily="34" charset="0"/>
              </a:rPr>
              <a:t>Nemzetközi szerződések</a:t>
            </a:r>
          </a:p>
          <a:p>
            <a:pPr marL="360363" indent="-360363" algn="just">
              <a:spcBef>
                <a:spcPts val="0"/>
              </a:spcBef>
            </a:pPr>
            <a:r>
              <a:rPr lang="hu-HU" sz="2400" b="1" dirty="0">
                <a:cs typeface="Tahoma" pitchFamily="34" charset="0"/>
              </a:rPr>
              <a:t>Nyilatkozatok</a:t>
            </a: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Konstruktív tartózkodás</a:t>
            </a:r>
            <a:r>
              <a:rPr lang="hu-HU" sz="2400" dirty="0">
                <a:cs typeface="Tahoma" pitchFamily="34" charset="0"/>
              </a:rPr>
              <a:t> – lehetővé teszi a távolmaradást és döntés végrehajtását egyaránt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</a:t>
            </a:r>
            <a:r>
              <a:rPr lang="hu-HU" sz="2400" b="1" dirty="0">
                <a:cs typeface="Tahoma" pitchFamily="34" charset="0"/>
              </a:rPr>
              <a:t>- és Biztonságpolitikai </a:t>
            </a:r>
            <a:r>
              <a:rPr lang="hu-HU" sz="2400" b="1" dirty="0" err="1">
                <a:cs typeface="Tahoma" pitchFamily="34" charset="0"/>
              </a:rPr>
              <a:t>Főképviselő</a:t>
            </a:r>
            <a:r>
              <a:rPr lang="hu-HU" sz="2400" b="1" dirty="0">
                <a:cs typeface="Tahoma" pitchFamily="34" charset="0"/>
              </a:rPr>
              <a:t> + Politikai és Biztonsági Bizottság, Katonai Bizottság, Katonai Törzs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b="1" dirty="0" err="1">
                <a:cs typeface="Tahoma" pitchFamily="34" charset="0"/>
              </a:rPr>
              <a:t>Petersbergi</a:t>
            </a:r>
            <a:r>
              <a:rPr lang="hu-HU" sz="2400" b="1" dirty="0">
                <a:cs typeface="Tahoma" pitchFamily="34" charset="0"/>
              </a:rPr>
              <a:t> feladatok a KKBP része</a:t>
            </a: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3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2673161"/>
            <a:ext cx="9144000" cy="165092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I. rész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Külpolitikai ágazat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81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882127" y="273043"/>
            <a:ext cx="10122945" cy="1143000"/>
          </a:xfrm>
        </p:spPr>
        <p:txBody>
          <a:bodyPr>
            <a:normAutofit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11973" y="1533574"/>
            <a:ext cx="11327802" cy="52559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Lisszaboni Szerződés (2007)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kül-</a:t>
            </a:r>
            <a:r>
              <a:rPr lang="hu-HU" sz="2400" b="1" dirty="0">
                <a:cs typeface="Tahoma" pitchFamily="34" charset="0"/>
              </a:rPr>
              <a:t> és biztonságpolitika (KKBP)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az egységes szerkezetű EU része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alapelvek és célkitűzések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EU külügyi- és biztonságpolitikai főképviselője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2019-től </a:t>
            </a:r>
            <a:r>
              <a:rPr lang="hu-HU" sz="2400" dirty="0" err="1">
                <a:cs typeface="Tahoma" pitchFamily="34" charset="0"/>
              </a:rPr>
              <a:t>Josep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Borrell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Külügyek Tanácsának elnöke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Általános eljárási szabályok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     – általános iránymutatás, határozatok, rendszeres együttműködés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EU Tanácsa (miniszterek) egyhangúlag dönt, de lehet </a:t>
            </a:r>
            <a:r>
              <a:rPr lang="hu-HU" sz="2400" b="1" dirty="0">
                <a:cs typeface="Tahoma" pitchFamily="34" charset="0"/>
              </a:rPr>
              <a:t>minősített többség is, és állandó strukturált együttműködés </a:t>
            </a:r>
            <a:r>
              <a:rPr lang="hu-HU" sz="2400" dirty="0">
                <a:cs typeface="Tahoma" pitchFamily="34" charset="0"/>
              </a:rPr>
              <a:t>(</a:t>
            </a:r>
            <a:r>
              <a:rPr lang="hu-HU" sz="2400" dirty="0" err="1">
                <a:cs typeface="Tahoma" pitchFamily="34" charset="0"/>
              </a:rPr>
              <a:t>Permanent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Structured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Cooperation</a:t>
            </a:r>
            <a:r>
              <a:rPr lang="hu-HU" sz="2400" dirty="0"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04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645" y="354179"/>
            <a:ext cx="8797795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77733" y="1629443"/>
            <a:ext cx="9727412" cy="47815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Lisszabon (2007)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Állandó strukturált együttműködés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Permanent</a:t>
            </a:r>
            <a:r>
              <a:rPr lang="hu-HU" sz="2600" dirty="0">
                <a:cs typeface="Tahoma" pitchFamily="34" charset="0"/>
              </a:rPr>
              <a:t> </a:t>
            </a:r>
            <a:r>
              <a:rPr lang="hu-HU" sz="2600" dirty="0" err="1">
                <a:cs typeface="Tahoma" pitchFamily="34" charset="0"/>
              </a:rPr>
              <a:t>Structured</a:t>
            </a:r>
            <a:r>
              <a:rPr lang="hu-HU" sz="2600" dirty="0">
                <a:cs typeface="Tahoma" pitchFamily="34" charset="0"/>
              </a:rPr>
              <a:t> </a:t>
            </a:r>
            <a:r>
              <a:rPr lang="hu-HU" sz="2600" dirty="0" err="1">
                <a:cs typeface="Tahoma" pitchFamily="34" charset="0"/>
              </a:rPr>
              <a:t>Cooperation</a:t>
            </a:r>
            <a:r>
              <a:rPr lang="hu-HU" sz="2600" dirty="0">
                <a:cs typeface="Tahoma" pitchFamily="34" charset="0"/>
              </a:rPr>
              <a:t>): </a:t>
            </a:r>
          </a:p>
          <a:p>
            <a:pPr marL="400050" lvl="1" indent="0" algn="just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magasabb követelményeket kielégítő katonai képességgel rendelkező legalább 9 tagállam között kialakítható szorosabb védelmi együttműködés (a beszerzés, a képességhiány csökkentése és a műveletek terén).</a:t>
            </a:r>
          </a:p>
          <a:p>
            <a:pPr marL="400050" lvl="1" indent="0" algn="just">
              <a:spcBef>
                <a:spcPts val="0"/>
              </a:spcBef>
              <a:buNone/>
              <a:defRPr/>
            </a:pPr>
            <a:endParaRPr lang="hu-HU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Politikai és Biztonsági Bizottság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 – </a:t>
            </a:r>
            <a:r>
              <a:rPr lang="hu-HU" sz="2400" dirty="0">
                <a:cs typeface="Tahoma" pitchFamily="34" charset="0"/>
              </a:rPr>
              <a:t>válságkezelési és stratégiai irányítás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99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8946" y="465548"/>
            <a:ext cx="9050237" cy="1143000"/>
          </a:xfrm>
        </p:spPr>
        <p:txBody>
          <a:bodyPr>
            <a:normAutofit fontScale="90000"/>
          </a:bodyPr>
          <a:lstStyle/>
          <a:p>
            <a:pPr indent="-838200"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Az európai </a:t>
            </a:r>
            <a:r>
              <a:rPr lang="hu-HU" sz="3600" dirty="0" err="1">
                <a:solidFill>
                  <a:srgbClr val="C00000"/>
                </a:solidFill>
              </a:rPr>
              <a:t>kül-</a:t>
            </a:r>
            <a:r>
              <a:rPr lang="hu-HU" sz="3600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8946" y="1798638"/>
            <a:ext cx="9473154" cy="43977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16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Európai Külügyi Szolgálat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EKSZ az Unió külügyi és biztonságpolitikai főképviselőjének irányítása alatt 2010-től működik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EU külügyi feladatait ellátó diplomáciai testülete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Az EU </a:t>
            </a:r>
            <a:r>
              <a:rPr lang="hu-HU" sz="2400" dirty="0" err="1">
                <a:cs typeface="Tahoma" pitchFamily="34" charset="0"/>
              </a:rPr>
              <a:t>kül-</a:t>
            </a:r>
            <a:r>
              <a:rPr lang="hu-HU" sz="2400" dirty="0">
                <a:cs typeface="Tahoma" pitchFamily="34" charset="0"/>
              </a:rPr>
              <a:t> és biztonságpolitikájának végrehajtója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>
                <a:cs typeface="Tahoma" pitchFamily="34" charset="0"/>
              </a:rPr>
              <a:t>2020-ban 172 képviseletet működtet tagállamokban és harmadik országban</a:t>
            </a:r>
            <a:endParaRPr lang="hu-HU" sz="26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3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74825" y="404814"/>
            <a:ext cx="6121400" cy="720725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rgbClr val="FFFF00"/>
                </a:solidFill>
              </a:rPr>
              <a:t>Európai Tanács</a:t>
            </a:r>
          </a:p>
        </p:txBody>
      </p:sp>
      <p:sp>
        <p:nvSpPr>
          <p:cNvPr id="5" name="Téglalap 4"/>
          <p:cNvSpPr/>
          <p:nvPr/>
        </p:nvSpPr>
        <p:spPr>
          <a:xfrm>
            <a:off x="1774825" y="1412876"/>
            <a:ext cx="5473700" cy="576263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</a:rPr>
              <a:t>Külügyek Tanácsa</a:t>
            </a:r>
          </a:p>
        </p:txBody>
      </p:sp>
      <p:sp>
        <p:nvSpPr>
          <p:cNvPr id="6" name="Téglalap 5"/>
          <p:cNvSpPr/>
          <p:nvPr/>
        </p:nvSpPr>
        <p:spPr>
          <a:xfrm>
            <a:off x="1774825" y="2060576"/>
            <a:ext cx="4681538" cy="360363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rgbClr val="FFFF00"/>
                </a:solidFill>
              </a:rPr>
              <a:t>Coreper</a:t>
            </a:r>
          </a:p>
        </p:txBody>
      </p:sp>
      <p:sp>
        <p:nvSpPr>
          <p:cNvPr id="7" name="Téglalap 6"/>
          <p:cNvSpPr/>
          <p:nvPr/>
        </p:nvSpPr>
        <p:spPr>
          <a:xfrm>
            <a:off x="1847850" y="2852738"/>
            <a:ext cx="4679950" cy="360362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Politikai és Biztonsági Bizottság</a:t>
            </a:r>
          </a:p>
        </p:txBody>
      </p:sp>
      <p:sp>
        <p:nvSpPr>
          <p:cNvPr id="8" name="Téglalap 7"/>
          <p:cNvSpPr/>
          <p:nvPr/>
        </p:nvSpPr>
        <p:spPr>
          <a:xfrm>
            <a:off x="8183563" y="1341439"/>
            <a:ext cx="2233612" cy="935037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Külügyi és biztonságpolitikai főképviselő</a:t>
            </a:r>
          </a:p>
        </p:txBody>
      </p:sp>
      <p:sp>
        <p:nvSpPr>
          <p:cNvPr id="9" name="Téglalap 8"/>
          <p:cNvSpPr/>
          <p:nvPr/>
        </p:nvSpPr>
        <p:spPr>
          <a:xfrm>
            <a:off x="6743701" y="2781301"/>
            <a:ext cx="2665413" cy="3743325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Külügyi Szolgálat</a:t>
            </a:r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159375" y="3933826"/>
            <a:ext cx="1441450" cy="1582736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Unió Katonai Bizottság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575050" y="3933826"/>
            <a:ext cx="1512888" cy="1582736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Polgári Válságkezelő Bizottság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7391400" y="1700213"/>
            <a:ext cx="649288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8399463" y="2349501"/>
            <a:ext cx="0" cy="3587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2063750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10344150" y="2349501"/>
            <a:ext cx="0" cy="3587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9409114" y="2781301"/>
            <a:ext cx="1258887" cy="158432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Védelmi Ügynökség</a:t>
            </a:r>
          </a:p>
        </p:txBody>
      </p:sp>
      <p:sp>
        <p:nvSpPr>
          <p:cNvPr id="96271" name="Szövegdoboz 27"/>
          <p:cNvSpPr txBox="1">
            <a:spLocks noChangeArrowheads="1"/>
          </p:cNvSpPr>
          <p:nvPr/>
        </p:nvSpPr>
        <p:spPr bwMode="auto">
          <a:xfrm>
            <a:off x="3792539" y="3357563"/>
            <a:ext cx="1557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Tanácsot ad</a:t>
            </a:r>
          </a:p>
        </p:txBody>
      </p:sp>
      <p:sp>
        <p:nvSpPr>
          <p:cNvPr id="96272" name="Szövegdoboz 29"/>
          <p:cNvSpPr txBox="1">
            <a:spLocks noChangeArrowheads="1"/>
          </p:cNvSpPr>
          <p:nvPr/>
        </p:nvSpPr>
        <p:spPr bwMode="auto">
          <a:xfrm>
            <a:off x="7248525" y="1773239"/>
            <a:ext cx="1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Elnököl</a:t>
            </a:r>
          </a:p>
        </p:txBody>
      </p:sp>
      <p:sp>
        <p:nvSpPr>
          <p:cNvPr id="96273" name="Szövegdoboz 32"/>
          <p:cNvSpPr txBox="1">
            <a:spLocks noChangeArrowheads="1"/>
          </p:cNvSpPr>
          <p:nvPr/>
        </p:nvSpPr>
        <p:spPr bwMode="auto">
          <a:xfrm>
            <a:off x="8363744" y="2206407"/>
            <a:ext cx="93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   Vezet</a:t>
            </a:r>
          </a:p>
        </p:txBody>
      </p:sp>
      <p:cxnSp>
        <p:nvCxnSpPr>
          <p:cNvPr id="35" name="Egyenes összekötő nyíllal 34"/>
          <p:cNvCxnSpPr/>
          <p:nvPr/>
        </p:nvCxnSpPr>
        <p:spPr>
          <a:xfrm flipV="1">
            <a:off x="3719513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églalap 36"/>
          <p:cNvSpPr/>
          <p:nvPr/>
        </p:nvSpPr>
        <p:spPr>
          <a:xfrm>
            <a:off x="1774825" y="3860803"/>
            <a:ext cx="1728788" cy="1655759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Politikai és Katonai Munkacsoport</a:t>
            </a:r>
          </a:p>
          <a:p>
            <a:pPr algn="ctr">
              <a:defRPr/>
            </a:pPr>
            <a:r>
              <a:rPr lang="hu-HU" dirty="0"/>
              <a:t>(Elnöke a főképviselő) </a:t>
            </a:r>
          </a:p>
        </p:txBody>
      </p:sp>
      <p:cxnSp>
        <p:nvCxnSpPr>
          <p:cNvPr id="38" name="Egyenes összekötő nyíllal 37"/>
          <p:cNvCxnSpPr/>
          <p:nvPr/>
        </p:nvCxnSpPr>
        <p:spPr>
          <a:xfrm flipV="1">
            <a:off x="5303838" y="3284539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7" name="Szövegdoboz 38"/>
          <p:cNvSpPr txBox="1">
            <a:spLocks noChangeArrowheads="1"/>
          </p:cNvSpPr>
          <p:nvPr/>
        </p:nvSpPr>
        <p:spPr bwMode="auto">
          <a:xfrm>
            <a:off x="2208214" y="3357563"/>
            <a:ext cx="1205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/>
              <a:t>Előkészít</a:t>
            </a:r>
          </a:p>
        </p:txBody>
      </p:sp>
      <p:sp>
        <p:nvSpPr>
          <p:cNvPr id="96278" name="Szövegdoboz 39"/>
          <p:cNvSpPr txBox="1">
            <a:spLocks noChangeArrowheads="1"/>
          </p:cNvSpPr>
          <p:nvPr/>
        </p:nvSpPr>
        <p:spPr bwMode="auto">
          <a:xfrm>
            <a:off x="9534128" y="2205722"/>
            <a:ext cx="93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   Vezet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888164" y="3716339"/>
            <a:ext cx="2376487" cy="865187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Válságkezelési Tervezési Igazgatóság</a:t>
            </a:r>
          </a:p>
        </p:txBody>
      </p:sp>
      <p:sp>
        <p:nvSpPr>
          <p:cNvPr id="59" name="Téglalap 58"/>
          <p:cNvSpPr/>
          <p:nvPr/>
        </p:nvSpPr>
        <p:spPr>
          <a:xfrm>
            <a:off x="6888164" y="4652963"/>
            <a:ext cx="2376487" cy="863600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Polgári Tervezési és Irányítási Képesség</a:t>
            </a:r>
          </a:p>
        </p:txBody>
      </p:sp>
      <p:sp>
        <p:nvSpPr>
          <p:cNvPr id="96281" name="Szövegdoboz 61"/>
          <p:cNvSpPr txBox="1">
            <a:spLocks noChangeArrowheads="1"/>
          </p:cNvSpPr>
          <p:nvPr/>
        </p:nvSpPr>
        <p:spPr bwMode="auto">
          <a:xfrm>
            <a:off x="5780723" y="5499142"/>
            <a:ext cx="1107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/>
              <a:t>Igazgat</a:t>
            </a:r>
          </a:p>
        </p:txBody>
      </p:sp>
      <p:sp>
        <p:nvSpPr>
          <p:cNvPr id="96282" name="Szövegdoboz 64"/>
          <p:cNvSpPr txBox="1">
            <a:spLocks noChangeArrowheads="1"/>
          </p:cNvSpPr>
          <p:nvPr/>
        </p:nvSpPr>
        <p:spPr bwMode="auto">
          <a:xfrm>
            <a:off x="5375276" y="3357564"/>
            <a:ext cx="136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/>
              <a:t>Tanácsot ad</a:t>
            </a:r>
          </a:p>
        </p:txBody>
      </p:sp>
      <p:cxnSp>
        <p:nvCxnSpPr>
          <p:cNvPr id="68" name="Egyenes összekötő nyíllal 67"/>
          <p:cNvCxnSpPr/>
          <p:nvPr/>
        </p:nvCxnSpPr>
        <p:spPr>
          <a:xfrm>
            <a:off x="5582331" y="5551988"/>
            <a:ext cx="720725" cy="61753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églalap 77"/>
          <p:cNvSpPr/>
          <p:nvPr/>
        </p:nvSpPr>
        <p:spPr>
          <a:xfrm>
            <a:off x="6888164" y="5589588"/>
            <a:ext cx="2376487" cy="647700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Unió Katonai Törzs</a:t>
            </a:r>
          </a:p>
        </p:txBody>
      </p:sp>
    </p:spTree>
    <p:extLst>
      <p:ext uri="{BB962C8B-B14F-4D97-AF65-F5344CB8AC3E}">
        <p14:creationId xmlns:p14="http://schemas.microsoft.com/office/powerpoint/2010/main" val="388558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hu-HU" sz="4000" dirty="0">
                <a:solidFill>
                  <a:srgbClr val="C00000"/>
                </a:solidFill>
              </a:rPr>
              <a:t>A magyar külpolitika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intézmény- és szabályrendszere </a:t>
            </a:r>
          </a:p>
        </p:txBody>
      </p:sp>
    </p:spTree>
    <p:extLst>
      <p:ext uri="{BB962C8B-B14F-4D97-AF65-F5344CB8AC3E}">
        <p14:creationId xmlns:p14="http://schemas.microsoft.com/office/powerpoint/2010/main" val="411746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7850" y="188914"/>
            <a:ext cx="8362950" cy="111918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hu-HU" sz="3600" dirty="0">
                <a:solidFill>
                  <a:srgbClr val="C00000"/>
                </a:solidFill>
              </a:rPr>
              <a:t>A külügyi igazgatás fogalma,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szervei és sajátosságai</a:t>
            </a:r>
            <a:r>
              <a:rPr lang="hu-HU" sz="3600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9247" y="1567334"/>
            <a:ext cx="10252037" cy="4525963"/>
          </a:xfrm>
        </p:spPr>
        <p:txBody>
          <a:bodyPr/>
          <a:lstStyle/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b="1" dirty="0">
                <a:cs typeface="Tahoma" pitchFamily="34" charset="0"/>
              </a:rPr>
              <a:t>Külügyi igazgatás: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400050" lvl="2" indent="0" algn="just">
              <a:spcBef>
                <a:spcPct val="0"/>
              </a:spcBef>
              <a:buNone/>
            </a:pPr>
            <a:r>
              <a:rPr lang="hu-HU" dirty="0">
                <a:cs typeface="Tahoma" pitchFamily="34" charset="0"/>
              </a:rPr>
              <a:t>az állam érdekeit meghatározó döntések előkészítését és végrehajtását megvalósító szervek, hatáskörök összessége; szűk értelem (Külgazdasági és Külügyminisztérium, KKM), széles értelem (KKM + egyéb állami és önkormányzati szervek)</a:t>
            </a:r>
          </a:p>
          <a:p>
            <a:pPr marL="400050" lvl="2" indent="0" algn="just">
              <a:spcBef>
                <a:spcPct val="0"/>
              </a:spcBef>
              <a:buNone/>
            </a:pPr>
            <a:endParaRPr lang="hu-HU" dirty="0">
              <a:cs typeface="Tahoma" pitchFamily="34" charset="0"/>
            </a:endParaRP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altLang="zh-CN" b="1" dirty="0">
                <a:cs typeface="Tahoma" pitchFamily="34" charset="0"/>
              </a:rPr>
              <a:t>A külügyi tevékenység jellemzői és sajátosságai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endParaRPr lang="hu-HU" b="1" dirty="0">
              <a:cs typeface="Tahoma" pitchFamily="34" charset="0"/>
            </a:endParaRP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b="1" dirty="0">
                <a:cs typeface="Tahoma" pitchFamily="34" charset="0"/>
              </a:rPr>
              <a:t>Külpolitikai alapelvek, államcélok: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341313" lvl="1" indent="-341313">
              <a:spcBef>
                <a:spcPct val="0"/>
              </a:spcBef>
              <a:buNone/>
            </a:pPr>
            <a:r>
              <a:rPr lang="hu-HU" dirty="0">
                <a:cs typeface="Tahoma" pitchFamily="34" charset="0"/>
              </a:rPr>
              <a:t>    Alaptörvény E) cikk (1); Alaptörvény Q) cikk (1)- (2)-(3)</a:t>
            </a:r>
          </a:p>
        </p:txBody>
      </p:sp>
    </p:spTree>
    <p:extLst>
      <p:ext uri="{BB962C8B-B14F-4D97-AF65-F5344CB8AC3E}">
        <p14:creationId xmlns:p14="http://schemas.microsoft.com/office/powerpoint/2010/main" val="1911107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8188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Az Országgyűlés szerepe</a:t>
            </a:r>
          </a:p>
        </p:txBody>
      </p:sp>
      <p:sp>
        <p:nvSpPr>
          <p:cNvPr id="105474" name="Tartalom helye 2"/>
          <p:cNvSpPr>
            <a:spLocks noGrp="1"/>
          </p:cNvSpPr>
          <p:nvPr>
            <p:ph idx="1"/>
          </p:nvPr>
        </p:nvSpPr>
        <p:spPr>
          <a:xfrm>
            <a:off x="580913" y="1538344"/>
            <a:ext cx="10772887" cy="4638619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Jogalkotási feladatkör:</a:t>
            </a:r>
            <a:r>
              <a:rPr lang="hu-HU" sz="2600" dirty="0">
                <a:cs typeface="Tahoma" pitchFamily="34" charset="0"/>
              </a:rPr>
              <a:t> a nemzetközi szerződést kihirdető törvény elfogadása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Különleges jogrend kihirdetése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A Kormány külpolitikai tevékenységének ellenőrzése: </a:t>
            </a:r>
            <a:r>
              <a:rPr lang="hu-HU" sz="2600" dirty="0">
                <a:cs typeface="Tahoma" pitchFamily="34" charset="0"/>
              </a:rPr>
              <a:t>(interpellációs jog, beszámoltatási jog)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Külügyi bizottsága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Európai ügyek bizottsága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hu-HU" sz="2600" b="1" dirty="0">
                <a:cs typeface="Tahoma" pitchFamily="34" charset="0"/>
              </a:rPr>
              <a:t>Az Országgyűlés elnökének szerepköre</a:t>
            </a:r>
          </a:p>
          <a:p>
            <a:pPr lvl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Az Országgyűlés Külügyi Igazgatósága</a:t>
            </a:r>
          </a:p>
          <a:p>
            <a:pPr lvl="2">
              <a:spcBef>
                <a:spcPct val="0"/>
              </a:spcBef>
              <a:spcAft>
                <a:spcPts val="200"/>
              </a:spcAft>
            </a:pPr>
            <a:r>
              <a:rPr lang="hu-HU" sz="2600" dirty="0">
                <a:cs typeface="Tahoma" pitchFamily="34" charset="0"/>
              </a:rPr>
              <a:t>Az OGY „külügyminisztériuma”</a:t>
            </a:r>
          </a:p>
        </p:txBody>
      </p:sp>
    </p:spTree>
    <p:extLst>
      <p:ext uri="{BB962C8B-B14F-4D97-AF65-F5344CB8AC3E}">
        <p14:creationId xmlns:p14="http://schemas.microsoft.com/office/powerpoint/2010/main" val="2370531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Köztársasági elnök szerepe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54060" y="1307368"/>
            <a:ext cx="8662420" cy="536199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Képviseli</a:t>
            </a:r>
            <a:r>
              <a:rPr lang="hu-HU" sz="2600" dirty="0">
                <a:cs typeface="Tahoma" pitchFamily="34" charset="0"/>
              </a:rPr>
              <a:t> Magyarországot</a:t>
            </a:r>
          </a:p>
          <a:p>
            <a:pPr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Elismeri</a:t>
            </a:r>
            <a:r>
              <a:rPr lang="hu-HU" sz="2600" dirty="0">
                <a:cs typeface="Tahoma" pitchFamily="34" charset="0"/>
              </a:rPr>
              <a:t> a nemzetközi szerződés kötelező hatályát</a:t>
            </a:r>
          </a:p>
          <a:p>
            <a:pPr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Aktív és passzív követküldési</a:t>
            </a:r>
            <a:r>
              <a:rPr lang="hu-HU" sz="2600" dirty="0">
                <a:cs typeface="Tahoma" pitchFamily="34" charset="0"/>
              </a:rPr>
              <a:t> jogot gyakorol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Magyar nagykövetek és követek megbízása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Más államok nagykövetei és követei megbízólevelének átvétele</a:t>
            </a:r>
          </a:p>
          <a:p>
            <a:pPr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Állampolgársági ügyek</a:t>
            </a:r>
          </a:p>
          <a:p>
            <a:pPr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Sándor Palota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Elnöki Titkárság,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Alkotmányossági és Jogi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Gazdasági, Üzemeltetési és Műszaki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Honvédelmi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Kiemelt Figyelmet Érdemlőkért Felelős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Kommunikációs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Koordinációs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Külügyi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Protokoll Igazgatóság,</a:t>
            </a:r>
          </a:p>
          <a:p>
            <a:pPr marL="742950" lvl="2" indent="-342900">
              <a:spcBef>
                <a:spcPts val="0"/>
              </a:spcBef>
              <a:defRPr/>
            </a:pPr>
            <a:r>
              <a:rPr lang="hu-HU" dirty="0">
                <a:ea typeface="+mn-ea"/>
                <a:cs typeface="Tahoma" pitchFamily="34" charset="0"/>
              </a:rPr>
              <a:t>Stratégiai és Tervezési Igazgatóság.</a:t>
            </a:r>
          </a:p>
        </p:txBody>
      </p:sp>
    </p:spTree>
    <p:extLst>
      <p:ext uri="{BB962C8B-B14F-4D97-AF65-F5344CB8AC3E}">
        <p14:creationId xmlns:p14="http://schemas.microsoft.com/office/powerpoint/2010/main" val="1220011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1559496" y="287382"/>
            <a:ext cx="9144000" cy="102071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Kormány, a miniszterelnök 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miniszterek külügyi feladatai</a:t>
            </a:r>
          </a:p>
        </p:txBody>
      </p:sp>
      <p:sp>
        <p:nvSpPr>
          <p:cNvPr id="107522" name="Tartalom helye 2"/>
          <p:cNvSpPr>
            <a:spLocks noGrp="1"/>
          </p:cNvSpPr>
          <p:nvPr>
            <p:ph idx="4294967295"/>
          </p:nvPr>
        </p:nvSpPr>
        <p:spPr>
          <a:xfrm>
            <a:off x="1149531" y="1268414"/>
            <a:ext cx="9410965" cy="524995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külpolitikai tevékenység</a:t>
            </a:r>
            <a:r>
              <a:rPr lang="hu-HU" sz="2400" dirty="0">
                <a:cs typeface="Tahoma" pitchFamily="34" charset="0"/>
              </a:rPr>
              <a:t>et elsősorban a kormányfő és a külgazdasági és külügyminiszter látja el.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Kormány:</a:t>
            </a:r>
            <a:r>
              <a:rPr lang="hu-HU" sz="2400" dirty="0">
                <a:cs typeface="Tahoma" pitchFamily="34" charset="0"/>
              </a:rPr>
              <a:t> külpolitika fő vonalainak kidolgozása és annak gyakorlati irányítása, megvalósítása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Kormányfő:</a:t>
            </a:r>
            <a:r>
              <a:rPr lang="hu-HU" sz="2400" dirty="0">
                <a:cs typeface="Tahoma" pitchFamily="34" charset="0"/>
              </a:rPr>
              <a:t> a külkapcsolatok terén képviseleti joga teljes körű, formális meghatalmazásra nincs szüksége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Miniszterelnök általános helyettesé</a:t>
            </a:r>
            <a:r>
              <a:rPr lang="hu-HU" sz="2400" dirty="0">
                <a:cs typeface="Tahoma" pitchFamily="34" charset="0"/>
              </a:rPr>
              <a:t>nek: a Kormány nemzetpolitikáért felelős tagja, a honosítási eljárásban állampolgársági ügyekért felelős miniszterként 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Az Európai Uniós ügyekért felelős miniszter:</a:t>
            </a:r>
            <a:r>
              <a:rPr lang="hu-HU" sz="2400" dirty="0">
                <a:cs typeface="Tahoma" pitchFamily="34" charset="0"/>
              </a:rPr>
              <a:t> uniós ügyek kormányzati koordinációja, képviselet az EU Általános Ügyek Tanácsában; EKTB; az EP magyarországi képviselőivel kapcsolatos feladatok összehangolása; képviselet az EU bíróságai előtt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Igazságügyi Minisztériumot vezető miniszter </a:t>
            </a:r>
            <a:r>
              <a:rPr lang="hu-HU" sz="2400" dirty="0">
                <a:cs typeface="Tahoma" pitchFamily="34" charset="0"/>
              </a:rPr>
              <a:t>nemzetközi szerződések jogszabályi kereteinek kidolgozása, jogharmonizáció </a:t>
            </a:r>
          </a:p>
          <a:p>
            <a:pPr algn="just"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Más miniszterek:</a:t>
            </a:r>
            <a:r>
              <a:rPr lang="hu-HU" sz="2400" dirty="0">
                <a:cs typeface="Tahoma" pitchFamily="34" charset="0"/>
              </a:rPr>
              <a:t> szakterületi nemzetközi szerződések előkészítése, felhatalmazás alapján képviselet az EU-ban</a:t>
            </a:r>
          </a:p>
        </p:txBody>
      </p:sp>
    </p:spTree>
    <p:extLst>
      <p:ext uri="{BB962C8B-B14F-4D97-AF65-F5344CB8AC3E}">
        <p14:creationId xmlns:p14="http://schemas.microsoft.com/office/powerpoint/2010/main" val="4200498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 idx="4294967295"/>
          </p:nvPr>
        </p:nvSpPr>
        <p:spPr>
          <a:xfrm>
            <a:off x="1075765" y="235951"/>
            <a:ext cx="9567754" cy="1417638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külügyminiszter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feladat- és hatáskörei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4294967295"/>
          </p:nvPr>
        </p:nvSpPr>
        <p:spPr>
          <a:xfrm>
            <a:off x="828339" y="1398494"/>
            <a:ext cx="10531735" cy="5223555"/>
          </a:xfrm>
        </p:spPr>
        <p:txBody>
          <a:bodyPr rtlCol="0">
            <a:no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hu-HU" b="1" dirty="0">
                <a:ea typeface="+mn-ea"/>
                <a:cs typeface="Tahoma" pitchFamily="34" charset="0"/>
              </a:rPr>
              <a:t>A külgazdasági és külügyminiszter az alábbi területekért visel felelősséget: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1. külgazdasági ügyekért,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2. külpolitikáért,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3. a Paksi Atomerőmű két új blokkja tervezéséért, megépítéséért és üzembe helyezéséért,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4. űrkutatásért,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5. - a csángó ügyek vonatkozásában - nemzetpolitikáért,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6. üldözött keresztények megsegítéséért és a Hungary </a:t>
            </a:r>
            <a:r>
              <a:rPr lang="hu-HU" sz="2400" dirty="0" err="1">
                <a:cs typeface="Tahoma" pitchFamily="34" charset="0"/>
              </a:rPr>
              <a:t>Helps</a:t>
            </a:r>
            <a:r>
              <a:rPr lang="hu-HU" sz="2400" dirty="0">
                <a:cs typeface="Tahoma" pitchFamily="34" charset="0"/>
              </a:rPr>
              <a:t> Program megvalósításáért,</a:t>
            </a:r>
          </a:p>
          <a:p>
            <a:pPr indent="151130"/>
            <a:r>
              <a:rPr lang="hu-HU" sz="2400" dirty="0">
                <a:cs typeface="Tahoma" pitchFamily="34" charset="0"/>
              </a:rPr>
              <a:t>7. harmadik országbeli állampolgárok magyarországi foglalkoztatásáért.</a:t>
            </a:r>
          </a:p>
          <a:p>
            <a:pPr marL="472050" lvl="2" indent="0">
              <a:spcBef>
                <a:spcPts val="0"/>
              </a:spcBef>
              <a:buNone/>
              <a:defRPr/>
            </a:pPr>
            <a:endParaRPr lang="hu-HU" sz="2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3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52875"/>
            <a:ext cx="9144000" cy="1650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A nemzetközi kapcsolatok alapfogalmai és nemzetközi jogi alapvetés</a:t>
            </a:r>
          </a:p>
        </p:txBody>
      </p:sp>
    </p:spTree>
    <p:extLst>
      <p:ext uri="{BB962C8B-B14F-4D97-AF65-F5344CB8AC3E}">
        <p14:creationId xmlns:p14="http://schemas.microsoft.com/office/powerpoint/2010/main" val="1032618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 idx="4294967295"/>
          </p:nvPr>
        </p:nvSpPr>
        <p:spPr>
          <a:xfrm>
            <a:off x="1343472" y="106010"/>
            <a:ext cx="9144000" cy="1417638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külügyminiszter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feladat- és hatáskörei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4294967295"/>
          </p:nvPr>
        </p:nvSpPr>
        <p:spPr>
          <a:xfrm>
            <a:off x="1258645" y="1341438"/>
            <a:ext cx="9589883" cy="5516562"/>
          </a:xfrm>
        </p:spPr>
        <p:txBody>
          <a:bodyPr rtlCol="0">
            <a:noAutofit/>
          </a:bodyPr>
          <a:lstStyle/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Külpolitikai felelősségi körei: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</a:t>
            </a:r>
            <a:r>
              <a:rPr lang="hu-HU" dirty="0" err="1">
                <a:cs typeface="Tahoma" pitchFamily="34" charset="0"/>
              </a:rPr>
              <a:t>kül</a:t>
            </a:r>
            <a:r>
              <a:rPr lang="hu-HU" dirty="0">
                <a:cs typeface="Tahoma" pitchFamily="34" charset="0"/>
              </a:rPr>
              <a:t>-, biztonság- és védelempolitika,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az egységes külpolitika koordinálása,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Magyarország képviselete a nemzetközi szervezetekben,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konzuli szolgálat irányítása,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nemzetközi szerződésekkel kapcsolatos eljárások koordinációja,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nemzetközi fejlesztési együttműködések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diplomáciai protokoll, stb.…</a:t>
            </a:r>
          </a:p>
          <a:p>
            <a:pPr marL="742050" lvl="2" indent="-270000">
              <a:spcBef>
                <a:spcPts val="0"/>
              </a:spcBef>
              <a:defRPr/>
            </a:pPr>
            <a:endParaRPr lang="hu-HU" dirty="0">
              <a:cs typeface="Tahoma" pitchFamily="34" charset="0"/>
            </a:endParaRPr>
          </a:p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Külgazdasági felelősségi körei: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Kormány külgazdasági politikájának kialakításáért,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Magyarország gazdasági érdekeinek külföldi érvényesítésért,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külföldi nagyvállalatokkal kötött stratégiai együttműködésért,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multilaterális kereskedelempolitikáért,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Európai Duna Stratégia megvalósításának koordinációjáért, </a:t>
            </a:r>
          </a:p>
          <a:p>
            <a:pPr marL="742050" lvl="2" indent="-270000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a külgazdasági diplomata hálózat irányításáért stb.…</a:t>
            </a:r>
          </a:p>
          <a:p>
            <a:pPr marL="742050" lvl="2" indent="-270000">
              <a:spcBef>
                <a:spcPts val="0"/>
              </a:spcBef>
              <a:defRPr/>
            </a:pPr>
            <a:endParaRPr lang="hu-HU" dirty="0">
              <a:cs typeface="Tahoma" pitchFamily="34" charset="0"/>
            </a:endParaRPr>
          </a:p>
          <a:p>
            <a:pPr marL="342000" lvl="1" indent="-3429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teljes felsorolást a Kormány Statútumban találjuk.</a:t>
            </a:r>
          </a:p>
          <a:p>
            <a:pPr marL="472050" lvl="2" indent="0">
              <a:spcBef>
                <a:spcPts val="0"/>
              </a:spcBef>
              <a:buNone/>
              <a:defRPr/>
            </a:pPr>
            <a:endParaRPr lang="hu-HU" sz="2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81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 idx="4294967295"/>
          </p:nvPr>
        </p:nvSpPr>
        <p:spPr>
          <a:xfrm>
            <a:off x="1352509" y="309319"/>
            <a:ext cx="9726314" cy="134143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Külgazdasági és Külügyminisztérium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szervezete és működése</a:t>
            </a:r>
          </a:p>
        </p:txBody>
      </p:sp>
      <p:sp>
        <p:nvSpPr>
          <p:cNvPr id="61443" name="Tartalom helye 2"/>
          <p:cNvSpPr>
            <a:spLocks noGrp="1"/>
          </p:cNvSpPr>
          <p:nvPr>
            <p:ph idx="4294967295"/>
          </p:nvPr>
        </p:nvSpPr>
        <p:spPr>
          <a:xfrm>
            <a:off x="882127" y="1355246"/>
            <a:ext cx="9982608" cy="50133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hu-HU" b="1" dirty="0">
              <a:cs typeface="Tahom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u-HU" b="1" dirty="0">
                <a:cs typeface="Tahoma" pitchFamily="34" charset="0"/>
              </a:rPr>
              <a:t>A minisztérium vezetői és feladataik elhatárolása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miniszter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államtitkárok</a:t>
            </a:r>
          </a:p>
          <a:p>
            <a:pPr marL="0" indent="0">
              <a:spcBef>
                <a:spcPct val="0"/>
              </a:spcBef>
              <a:buNone/>
            </a:pPr>
            <a:endParaRPr lang="hu-HU" b="1" dirty="0">
              <a:cs typeface="Tahoma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u-HU" b="1" dirty="0">
                <a:cs typeface="Tahoma" pitchFamily="34" charset="0"/>
              </a:rPr>
              <a:t>A Külügyminisztérium önálló szervezeti egységei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Területi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Szakmai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Funkcionális főosztályok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Külképviseletek</a:t>
            </a:r>
          </a:p>
          <a:p>
            <a:pPr marL="341313" lvl="1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Kabinet és a politikai és szakmai felsővezetők titkársága</a:t>
            </a:r>
          </a:p>
          <a:p>
            <a:pPr marL="341313" lvl="1" indent="-342900">
              <a:spcBef>
                <a:spcPct val="0"/>
              </a:spcBef>
              <a:buNone/>
            </a:pPr>
            <a:endParaRPr lang="hu-HU" sz="2600" dirty="0">
              <a:cs typeface="Tahoma" pitchFamily="34" charset="0"/>
            </a:endParaRPr>
          </a:p>
          <a:p>
            <a:pPr marL="341313" lvl="1" indent="-342900">
              <a:spcBef>
                <a:spcPct val="0"/>
              </a:spcBef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95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E59D84F-1CFF-47CE-9429-0A1ED81C17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fld id="{70878021-71D4-45A4-9281-0362CDB2665D}" type="slidenum">
              <a:rPr lang="hu-HU" altLang="hu-HU" b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32</a:t>
            </a:fld>
            <a:endParaRPr lang="hu-HU" altLang="hu-HU" b="0">
              <a:latin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F00135B-738A-E202-B5A1-AC4CE60C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03"/>
            <a:ext cx="12192000" cy="7016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78685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3644537"/>
            <a:ext cx="9144000" cy="1659264"/>
          </a:xfrm>
        </p:spPr>
        <p:txBody>
          <a:bodyPr rtlCol="0">
            <a:no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hu-HU" sz="4000" dirty="0">
                <a:solidFill>
                  <a:srgbClr val="C00000"/>
                </a:solidFill>
              </a:rPr>
              <a:t>A magyar </a:t>
            </a:r>
            <a:r>
              <a:rPr lang="hu-HU" sz="4000" dirty="0" err="1">
                <a:solidFill>
                  <a:srgbClr val="C00000"/>
                </a:solidFill>
              </a:rPr>
              <a:t>kül</a:t>
            </a:r>
            <a:r>
              <a:rPr lang="hu-HU" sz="4000" dirty="0">
                <a:solidFill>
                  <a:srgbClr val="C00000"/>
                </a:solidFill>
              </a:rPr>
              <a:t>- és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biztonságpolitika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gyakorlati aspektusai</a:t>
            </a:r>
          </a:p>
        </p:txBody>
      </p:sp>
    </p:spTree>
    <p:extLst>
      <p:ext uri="{BB962C8B-B14F-4D97-AF65-F5344CB8AC3E}">
        <p14:creationId xmlns:p14="http://schemas.microsoft.com/office/powerpoint/2010/main" val="2141236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41438"/>
          </a:xfrm>
        </p:spPr>
        <p:txBody>
          <a:bodyPr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külképviseletek</a:t>
            </a:r>
          </a:p>
        </p:txBody>
      </p:sp>
      <p:sp>
        <p:nvSpPr>
          <p:cNvPr id="54275" name="Tartalom helye 2"/>
          <p:cNvSpPr>
            <a:spLocks noGrp="1"/>
          </p:cNvSpPr>
          <p:nvPr>
            <p:ph idx="4294967295"/>
          </p:nvPr>
        </p:nvSpPr>
        <p:spPr>
          <a:xfrm>
            <a:off x="1847850" y="1484313"/>
            <a:ext cx="8496300" cy="5226050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A külképviseletek fajtái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Nagykövetségek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Konzuli képviseletek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Állandó képviseletek</a:t>
            </a:r>
            <a:r>
              <a:rPr lang="hu-HU" sz="2600" dirty="0">
                <a:cs typeface="Tahoma" pitchFamily="34" charset="0"/>
              </a:rPr>
              <a:t> (New Yorkban, Genfben és Bécsben az ENSZ mellett, EBESZ, ET, EU, NATO, UNESCO, OECD, WTO melletti képviseletek)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Kereskedelmi képviseletek, hivatalok és irodák</a:t>
            </a:r>
          </a:p>
          <a:p>
            <a:pPr marL="342000" lvl="1" indent="-342000" algn="just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Külföldi magyar intézetek</a:t>
            </a:r>
          </a:p>
          <a:p>
            <a:pPr lvl="1" algn="just">
              <a:spcBef>
                <a:spcPts val="0"/>
              </a:spcBef>
              <a:defRPr/>
            </a:pPr>
            <a:endParaRPr lang="hu-HU" sz="2600" dirty="0">
              <a:cs typeface="Tahoma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A külképviselet és vezetőjének jogállása</a:t>
            </a:r>
            <a:r>
              <a:rPr lang="hu-HU" sz="2600" dirty="0">
                <a:cs typeface="Tahoma" pitchFamily="34" charset="0"/>
              </a:rPr>
              <a:t> a KKM </a:t>
            </a:r>
            <a:r>
              <a:rPr lang="hu-HU" sz="2600" dirty="0" err="1">
                <a:cs typeface="Tahoma" pitchFamily="34" charset="0"/>
              </a:rPr>
              <a:t>SzMSz-e</a:t>
            </a:r>
            <a:r>
              <a:rPr lang="hu-HU" sz="2600" dirty="0">
                <a:cs typeface="Tahoma" pitchFamily="34" charset="0"/>
              </a:rPr>
              <a:t> szerint </a:t>
            </a:r>
          </a:p>
        </p:txBody>
      </p:sp>
    </p:spTree>
    <p:extLst>
      <p:ext uri="{BB962C8B-B14F-4D97-AF65-F5344CB8AC3E}">
        <p14:creationId xmlns:p14="http://schemas.microsoft.com/office/powerpoint/2010/main" val="1621561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képviseletek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feladatköre</a:t>
            </a:r>
          </a:p>
        </p:txBody>
      </p:sp>
      <p:sp>
        <p:nvSpPr>
          <p:cNvPr id="55299" name="Tartalom helye 2"/>
          <p:cNvSpPr>
            <a:spLocks noGrp="1"/>
          </p:cNvSpPr>
          <p:nvPr>
            <p:ph idx="1"/>
          </p:nvPr>
        </p:nvSpPr>
        <p:spPr>
          <a:xfrm>
            <a:off x="1847528" y="1341438"/>
            <a:ext cx="8712968" cy="503989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Jogforrása: 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diplomáciai kapcsolatokról szóló 1961. évi bécsi egyezmény - Bécsi Diplomáciai Egyezmény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diplomáciai képviselők ellen elkövetett bűncselekmények megelőzéséről és megbüntetéséről szóló, 1973. évi New York-i egyezmény </a:t>
            </a:r>
          </a:p>
          <a:p>
            <a:pPr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Képvisel… </a:t>
            </a:r>
            <a:r>
              <a:rPr lang="hu-HU" sz="2600" dirty="0">
                <a:cs typeface="Tahoma" pitchFamily="34" charset="0"/>
              </a:rPr>
              <a:t>(</a:t>
            </a:r>
            <a:r>
              <a:rPr lang="hu-HU" sz="2600" dirty="0" err="1">
                <a:cs typeface="Tahoma" pitchFamily="34" charset="0"/>
              </a:rPr>
              <a:t>representatio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Védelmez…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protectio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Tárgyal…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negotiatio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Tájékozódik…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informatio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Előmozdítja és fejleszti…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Konzuli tevékenységet is elláthat</a:t>
            </a:r>
          </a:p>
        </p:txBody>
      </p:sp>
    </p:spTree>
    <p:extLst>
      <p:ext uri="{BB962C8B-B14F-4D97-AF65-F5344CB8AC3E}">
        <p14:creationId xmlns:p14="http://schemas.microsoft.com/office/powerpoint/2010/main" val="1823416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1524000" y="115888"/>
            <a:ext cx="9144000" cy="1192212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képviselet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személyzete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1703389" y="1340768"/>
            <a:ext cx="8641084" cy="4779962"/>
          </a:xfrm>
        </p:spPr>
        <p:txBody>
          <a:bodyPr rtlCol="0">
            <a:noAutofit/>
          </a:bodyPr>
          <a:lstStyle/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diplomáciai képviselet vezetője: 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rendkívüli és meghatalmazott nagykövet vagy állandó ügyvivő;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fogadó állam előzetes beleegyezése (</a:t>
            </a:r>
            <a:r>
              <a:rPr lang="hu-HU" sz="2000" dirty="0" err="1">
                <a:cs typeface="Tahoma" pitchFamily="34" charset="0"/>
              </a:rPr>
              <a:t>agrément</a:t>
            </a:r>
            <a:r>
              <a:rPr lang="hu-HU" sz="2000" dirty="0">
                <a:cs typeface="Tahoma" pitchFamily="34" charset="0"/>
              </a:rPr>
              <a:t>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diplomáciai 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első beosztott: az ideiglenes ügyvivő, egyben képviseletvezető-helyettes;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segéd-attasé, attasé, titkár, tanácsos 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Igazgatási és műszaki személyzet: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adminisztratív és technikai személyzet (pl. titkárnő, tolmács, portás, biztonsági őr, gazdasági munkatárs)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lehet helyi alkalmazott is (nem érvényes a </a:t>
            </a:r>
            <a:r>
              <a:rPr lang="hu-HU" sz="2000" dirty="0" err="1">
                <a:cs typeface="Tahoma" pitchFamily="34" charset="0"/>
              </a:rPr>
              <a:t>Külszolgtv</a:t>
            </a:r>
            <a:r>
              <a:rPr lang="hu-HU" sz="2000" dirty="0">
                <a:cs typeface="Tahoma" pitchFamily="34" charset="0"/>
              </a:rPr>
              <a:t>.)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Kisegítő 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pl. a gépkocsivezető, a szakács, a kertész, és a takarítószemélyzet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lehet helyi alkalmazott is (nem érvényes a </a:t>
            </a:r>
            <a:r>
              <a:rPr lang="hu-HU" sz="2000" dirty="0" err="1">
                <a:cs typeface="Tahoma" pitchFamily="34" charset="0"/>
              </a:rPr>
              <a:t>Külszolgtv</a:t>
            </a:r>
            <a:r>
              <a:rPr lang="hu-HU" sz="2000" dirty="0">
                <a:cs typeface="Tahoma" pitchFamily="34" charset="0"/>
              </a:rPr>
              <a:t>.)</a:t>
            </a: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szakdiplomaták jogállása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szakminisztérium által delegált kormánytisztviselő</a:t>
            </a:r>
          </a:p>
          <a:p>
            <a:pPr lvl="1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a KKM állományába kerül a kiküldetés idejére</a:t>
            </a:r>
          </a:p>
        </p:txBody>
      </p:sp>
    </p:spTree>
    <p:extLst>
      <p:ext uri="{BB962C8B-B14F-4D97-AF65-F5344CB8AC3E}">
        <p14:creationId xmlns:p14="http://schemas.microsoft.com/office/powerpoint/2010/main" val="3485139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 idx="4294967295"/>
          </p:nvPr>
        </p:nvSpPr>
        <p:spPr>
          <a:xfrm>
            <a:off x="1703388" y="82550"/>
            <a:ext cx="882015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konzuli képviseletek feladatai</a:t>
            </a:r>
          </a:p>
        </p:txBody>
      </p:sp>
      <p:sp>
        <p:nvSpPr>
          <p:cNvPr id="57347" name="Tartalom helye 2"/>
          <p:cNvSpPr>
            <a:spLocks noGrp="1"/>
          </p:cNvSpPr>
          <p:nvPr>
            <p:ph idx="4294967295"/>
          </p:nvPr>
        </p:nvSpPr>
        <p:spPr>
          <a:xfrm>
            <a:off x="1703389" y="1268414"/>
            <a:ext cx="8713787" cy="4968875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600" b="1" dirty="0">
                <a:cs typeface="Tahoma" pitchFamily="34" charset="0"/>
              </a:rPr>
              <a:t>Jogforrása: </a:t>
            </a:r>
          </a:p>
          <a:p>
            <a:pPr>
              <a:spcBef>
                <a:spcPts val="0"/>
              </a:spcBef>
              <a:defRPr/>
            </a:pPr>
            <a:r>
              <a:rPr lang="hu-HU" sz="2500" dirty="0">
                <a:cs typeface="Tahoma" pitchFamily="34" charset="0"/>
              </a:rPr>
              <a:t>a konzuli kapcsolatokról szóló 1963. évi bécsi egyezmény - Bécsi Konzuli Egyezmény</a:t>
            </a:r>
          </a:p>
          <a:p>
            <a:pPr>
              <a:spcBef>
                <a:spcPts val="0"/>
              </a:spcBef>
              <a:defRPr/>
            </a:pPr>
            <a:r>
              <a:rPr lang="hu-HU" sz="25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Érdekvédelem</a:t>
            </a:r>
            <a:r>
              <a:rPr lang="hu-HU" dirty="0">
                <a:cs typeface="Tahoma" pitchFamily="34" charset="0"/>
              </a:rPr>
              <a:t> (általános érdekvédelem, jogok megfelelő biztosításának ellenőrzése, befektetés-védelem)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(konzuli védelem, bíróság vagy hatóság előtti védelem)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altLang="hu-HU" b="1" dirty="0">
                <a:cs typeface="Tahoma" pitchFamily="34" charset="0"/>
              </a:rPr>
              <a:t>A kétoldalú kapcsolatok előmozdítása</a:t>
            </a:r>
            <a:endParaRPr lang="hu-HU" b="1" dirty="0">
              <a:cs typeface="Tahoma" pitchFamily="34" charset="0"/>
            </a:endParaRP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Tájékozódás</a:t>
            </a:r>
            <a:r>
              <a:rPr lang="hu-HU" altLang="hu-HU" b="1" dirty="0"/>
              <a:t> és </a:t>
            </a:r>
            <a:r>
              <a:rPr lang="hu-HU" altLang="hu-HU" b="1" dirty="0">
                <a:cs typeface="Tahoma" pitchFamily="34" charset="0"/>
              </a:rPr>
              <a:t>tájékoztatás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Képviselet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Okmányok kiállítása</a:t>
            </a:r>
            <a:r>
              <a:rPr lang="hu-HU" dirty="0">
                <a:cs typeface="Tahoma" pitchFamily="34" charset="0"/>
              </a:rPr>
              <a:t> (vízum, útlevél)</a:t>
            </a: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altLang="hu-HU" b="1" dirty="0">
                <a:cs typeface="Tahoma" pitchFamily="34" charset="0"/>
              </a:rPr>
              <a:t>Konzuli védelem </a:t>
            </a:r>
            <a:r>
              <a:rPr lang="hu-HU" altLang="hu-HU" dirty="0"/>
              <a:t>illetve egyéb segítség nyújtása</a:t>
            </a:r>
            <a:endParaRPr lang="hu-HU" dirty="0">
              <a:cs typeface="Tahoma" pitchFamily="34" charset="0"/>
            </a:endParaRPr>
          </a:p>
          <a:p>
            <a:pPr marL="742050" lvl="2" indent="-342000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Közjegyzői és anyakönyvvezetői feladatok</a:t>
            </a:r>
            <a:r>
              <a:rPr lang="hu-HU" dirty="0">
                <a:cs typeface="Tahoma" pitchFamily="34" charset="0"/>
              </a:rPr>
              <a:t> 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 (okirat hitelesítés, dokumentumok születés, házasság,</a:t>
            </a:r>
          </a:p>
          <a:p>
            <a:pPr marL="400050" lvl="2" indent="0">
              <a:spcBef>
                <a:spcPts val="0"/>
              </a:spcBef>
              <a:buNone/>
              <a:defRPr/>
            </a:pPr>
            <a:r>
              <a:rPr lang="hu-HU" dirty="0">
                <a:cs typeface="Tahoma" pitchFamily="34" charset="0"/>
              </a:rPr>
              <a:t>       halálozás esetén)</a:t>
            </a:r>
          </a:p>
        </p:txBody>
      </p:sp>
    </p:spTree>
    <p:extLst>
      <p:ext uri="{BB962C8B-B14F-4D97-AF65-F5344CB8AC3E}">
        <p14:creationId xmlns:p14="http://schemas.microsoft.com/office/powerpoint/2010/main" val="209950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 idx="4294967295"/>
          </p:nvPr>
        </p:nvSpPr>
        <p:spPr>
          <a:xfrm>
            <a:off x="1499937" y="145967"/>
            <a:ext cx="9144000" cy="1339850"/>
          </a:xfrm>
        </p:spPr>
        <p:txBody>
          <a:bodyPr anchor="t"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konzuli igazgatási feladatok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saját hatáskörben</a:t>
            </a:r>
          </a:p>
        </p:txBody>
      </p:sp>
      <p:sp>
        <p:nvSpPr>
          <p:cNvPr id="59395" name="Tartalom helye 2"/>
          <p:cNvSpPr>
            <a:spLocks noGrp="1"/>
          </p:cNvSpPr>
          <p:nvPr>
            <p:ph idx="4294967295"/>
          </p:nvPr>
        </p:nvSpPr>
        <p:spPr>
          <a:xfrm>
            <a:off x="1811338" y="1557610"/>
            <a:ext cx="8893175" cy="5111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Rendészeti igazgatás (útlevél igazgatás)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Diplomata-útlevél és külügyi szolgálati útlevél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Ideiglenes úti okmány-2019/997 tanácsi irányelv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Hazatéréshez való jog</a:t>
            </a:r>
            <a:endParaRPr lang="hu-HU" sz="20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Idegenrendészeti igazgatás (vízumrendészet)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Vízum fogalma és fajtái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A schengeni rendszer sajátosságai (SIS)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Fehér Kártya 2022. január 1.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Anyakönyvi igazgatással összefüggő feladatok</a:t>
            </a:r>
          </a:p>
          <a:p>
            <a:pPr lvl="1" eaLnBrk="1" hangingPunct="1">
              <a:buFont typeface="Times New Roman" pitchFamily="18" charset="0"/>
              <a:buChar char="-"/>
            </a:pPr>
            <a:r>
              <a:rPr lang="hu-HU" dirty="0">
                <a:cs typeface="Tahoma" pitchFamily="34" charset="0"/>
              </a:rPr>
              <a:t>Születés, házasságkötés, halál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Hatósági jogkör gyakorlása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Okirat-kiállítás és tanúsítványkészítés, közjegyzői minőségben történő eljárás</a:t>
            </a:r>
          </a:p>
          <a:p>
            <a:pPr marL="0" indent="0"/>
            <a:r>
              <a:rPr lang="hu-HU" sz="2400" b="1" dirty="0">
                <a:cs typeface="Tahoma" pitchFamily="34" charset="0"/>
              </a:rPr>
              <a:t> Diplomáciai felülhitelesítés és </a:t>
            </a:r>
            <a:r>
              <a:rPr lang="hu-HU" sz="2400" b="1" dirty="0" err="1">
                <a:cs typeface="Tahoma" pitchFamily="34" charset="0"/>
              </a:rPr>
              <a:t>apostille</a:t>
            </a:r>
            <a:endParaRPr lang="hu-HU" sz="2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44803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2042864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konzuli képviselet személyzete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1"/>
          </p:nvPr>
        </p:nvSpPr>
        <p:spPr>
          <a:xfrm>
            <a:off x="1847851" y="1412876"/>
            <a:ext cx="8424863" cy="5184775"/>
          </a:xfrm>
        </p:spPr>
        <p:txBody>
          <a:bodyPr>
            <a:noAutofit/>
          </a:bodyPr>
          <a:lstStyle/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A konzuli képviselet vezetője: 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Főkonzul, konzul, de lehetne alkonzul, konzuli ügynök is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fogadó állam által megadott működési engedély (</a:t>
            </a:r>
            <a:r>
              <a:rPr lang="hu-HU" sz="2200" dirty="0" err="1">
                <a:cs typeface="Tahoma" pitchFamily="34" charset="0"/>
              </a:rPr>
              <a:t>exequatur</a:t>
            </a:r>
            <a:r>
              <a:rPr lang="hu-HU" sz="2200" dirty="0">
                <a:cs typeface="Tahoma" pitchFamily="34" charset="0"/>
              </a:rPr>
              <a:t>)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Konzuli tisztviselők 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diplomáciai és konzuli ranggal rendelkeznek, konzuli feladatokat látnak el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Konzuli alkalmazottak: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adminisztratív és technikai személyzet (pl. titkárnő, tolmács, portás, biztonsági őr, gazdasági munkatárs)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lehet helyi alkalmazott is (nem érvényes a </a:t>
            </a:r>
            <a:r>
              <a:rPr lang="hu-HU" sz="2200" dirty="0" err="1">
                <a:cs typeface="Tahoma" pitchFamily="34" charset="0"/>
              </a:rPr>
              <a:t>Külszolgtv</a:t>
            </a:r>
            <a:r>
              <a:rPr lang="hu-HU" sz="2200" dirty="0">
                <a:cs typeface="Tahoma" pitchFamily="34" charset="0"/>
              </a:rPr>
              <a:t>.)</a:t>
            </a:r>
          </a:p>
          <a:p>
            <a:pPr marL="341313" lvl="1" indent="-341313">
              <a:spcBef>
                <a:spcPct val="0"/>
              </a:spcBef>
              <a:buFont typeface="Arial" charset="0"/>
              <a:buChar char="•"/>
            </a:pPr>
            <a:r>
              <a:rPr lang="hu-HU" sz="2200" b="1" dirty="0">
                <a:cs typeface="Tahoma" pitchFamily="34" charset="0"/>
              </a:rPr>
              <a:t>Kisegítő személyzet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pl. a gépkocsivezető, a szakács, a kertész, és a takarítószemélyzet</a:t>
            </a:r>
          </a:p>
          <a:p>
            <a:pPr marL="341313" lvl="1" indent="-341313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200" dirty="0">
                <a:cs typeface="Tahoma" pitchFamily="34" charset="0"/>
              </a:rPr>
              <a:t>lehet helyi alkalmazott is (nem érvényes a </a:t>
            </a:r>
            <a:r>
              <a:rPr lang="hu-HU" sz="2200" dirty="0" err="1">
                <a:cs typeface="Tahoma" pitchFamily="34" charset="0"/>
              </a:rPr>
              <a:t>Külszolgtv</a:t>
            </a:r>
            <a:r>
              <a:rPr lang="hu-HU" sz="2200" dirty="0">
                <a:cs typeface="Tahoma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52310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1511968" y="191653"/>
            <a:ext cx="9144000" cy="1341438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Külpolitika, diplomácia,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nemzetközi jog</a:t>
            </a:r>
          </a:p>
        </p:txBody>
      </p:sp>
      <p:sp>
        <p:nvSpPr>
          <p:cNvPr id="56322" name="Tartalom helye 2"/>
          <p:cNvSpPr>
            <a:spLocks noGrp="1"/>
          </p:cNvSpPr>
          <p:nvPr>
            <p:ph idx="4294967295"/>
          </p:nvPr>
        </p:nvSpPr>
        <p:spPr>
          <a:xfrm>
            <a:off x="537882" y="1449485"/>
            <a:ext cx="10962043" cy="5445125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hu-HU" sz="2400" b="1" dirty="0">
                <a:cs typeface="Tahoma" pitchFamily="34" charset="0"/>
              </a:rPr>
              <a:t>Nemzetközi rendszer és szereplői, nemzetközi kapcsolatok, nemzetközi politika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Külpolitika (fogalma, elemei)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Nemzeti érdekek meghatározása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Külpolitikai orientációk, célok meghatározása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Külpolitikai cselekedetek</a:t>
            </a:r>
          </a:p>
          <a:p>
            <a:pPr marL="457200" lvl="1" indent="0">
              <a:buNone/>
            </a:pPr>
            <a:endParaRPr lang="hu-HU" sz="14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Külpolitikai eszközrendszer </a:t>
            </a:r>
          </a:p>
          <a:p>
            <a:pPr marL="0" indent="0" algn="just">
              <a:buNone/>
            </a:pPr>
            <a:endParaRPr lang="hu-HU" sz="1400" b="1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Hatalom és forrásai</a:t>
            </a:r>
          </a:p>
          <a:p>
            <a:pPr marL="0" indent="0" algn="just">
              <a:buNone/>
            </a:pPr>
            <a:r>
              <a:rPr lang="hu-HU" sz="1400" b="1" dirty="0">
                <a:cs typeface="Tahoma" pitchFamily="34" charset="0"/>
              </a:rPr>
              <a:t> 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Diplomácia fogalma </a:t>
            </a:r>
            <a:r>
              <a:rPr lang="hu-HU" sz="2400" dirty="0">
                <a:cs typeface="Tahoma" pitchFamily="34" charset="0"/>
              </a:rPr>
              <a:t>(tevékenység, szervezet)</a:t>
            </a:r>
          </a:p>
          <a:p>
            <a:pPr marL="0" indent="0" algn="just">
              <a:buNone/>
            </a:pPr>
            <a:endParaRPr lang="hu-HU" sz="14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és a külpolitika kölcsönhatása</a:t>
            </a:r>
          </a:p>
        </p:txBody>
      </p:sp>
    </p:spTree>
    <p:extLst>
      <p:ext uri="{BB962C8B-B14F-4D97-AF65-F5344CB8AC3E}">
        <p14:creationId xmlns:p14="http://schemas.microsoft.com/office/powerpoint/2010/main" val="2987711522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2042864" y="125760"/>
            <a:ext cx="82296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tiszteletbeli konzuli intézmény</a:t>
            </a:r>
          </a:p>
        </p:txBody>
      </p:sp>
      <p:sp>
        <p:nvSpPr>
          <p:cNvPr id="58371" name="Tartalom helye 2"/>
          <p:cNvSpPr>
            <a:spLocks noGrp="1"/>
          </p:cNvSpPr>
          <p:nvPr>
            <p:ph idx="1"/>
          </p:nvPr>
        </p:nvSpPr>
        <p:spPr>
          <a:xfrm>
            <a:off x="1969168" y="1266826"/>
            <a:ext cx="8755982" cy="4867274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Jogforrása:</a:t>
            </a:r>
            <a:r>
              <a:rPr lang="hu-HU" sz="2000" dirty="0">
                <a:cs typeface="Tahoma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konzuli kapcsolatokról szóló 1963. évi bécsi egyezmény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a fogadó vagy harmadik állam polgára, a fogadó államban élő az a magyar állampolgár, aki közmegbecsülést élvez, és társadalmi állása, vagyoni helyzete, büntetlen előélete, képzettsége révén alkalmas a tisztséggel járó feladatok teljesítésére, és vállalja azok ellátását;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kinevezése hasonló a konzuléhoz </a:t>
            </a:r>
            <a:r>
              <a:rPr lang="hu-HU" dirty="0">
                <a:cs typeface="Tahoma" pitchFamily="34" charset="0"/>
              </a:rPr>
              <a:t>(a KKM vezetője dönt)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saját költségén tartja fenn a tiszteletbeli konzuli hivatalt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hu-HU" dirty="0">
                <a:cs typeface="Tahoma" pitchFamily="34" charset="0"/>
              </a:rPr>
              <a:t>(kivéve pecsét, zászló stb.), de beszedett járulékból levonhatja költségeit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Feladata hasonló a konzuléhoz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hu-HU" dirty="0">
                <a:cs typeface="Tahoma" pitchFamily="34" charset="0"/>
              </a:rPr>
              <a:t>(kivéve az útlevél, a vízum és a közjegyzői feladatokat)</a:t>
            </a:r>
            <a:r>
              <a:rPr lang="hu-HU" dirty="0">
                <a:solidFill>
                  <a:srgbClr val="0070C0"/>
                </a:solidFill>
                <a:cs typeface="Tahoma" pitchFamily="34" charset="0"/>
              </a:rPr>
              <a:t> </a:t>
            </a:r>
          </a:p>
          <a:p>
            <a:pPr marL="742050" lvl="2" indent="-342000" algn="just">
              <a:spcBef>
                <a:spcPts val="0"/>
              </a:spcBef>
              <a:defRPr/>
            </a:pPr>
            <a:r>
              <a:rPr lang="hu-HU" b="1" dirty="0">
                <a:cs typeface="Tahoma" pitchFamily="34" charset="0"/>
              </a:rPr>
              <a:t>A konzulnál szűkebb mentesség</a:t>
            </a:r>
          </a:p>
        </p:txBody>
      </p:sp>
    </p:spTree>
    <p:extLst>
      <p:ext uri="{BB962C8B-B14F-4D97-AF65-F5344CB8AC3E}">
        <p14:creationId xmlns:p14="http://schemas.microsoft.com/office/powerpoint/2010/main" val="4183984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/>
          </p:cNvSpPr>
          <p:nvPr>
            <p:ph type="title" idx="4294967295"/>
          </p:nvPr>
        </p:nvSpPr>
        <p:spPr>
          <a:xfrm>
            <a:off x="1199456" y="-27384"/>
            <a:ext cx="9144000" cy="1341438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és konzuli képviseletek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kiváltságai és mentességei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809897" y="1115594"/>
            <a:ext cx="9607279" cy="5167639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Kiváltságok és mentességek: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Nem előjogok</a:t>
            </a:r>
            <a:r>
              <a:rPr lang="hu-HU" sz="2000" dirty="0">
                <a:cs typeface="Tahoma" pitchFamily="34" charset="0"/>
              </a:rPr>
              <a:t>, hanem a feladatvégzés érdekében tett </a:t>
            </a:r>
            <a:r>
              <a:rPr lang="hu-HU" sz="2000" b="1" dirty="0">
                <a:cs typeface="Tahoma" pitchFamily="34" charset="0"/>
              </a:rPr>
              <a:t>könnyítések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Kiváltságok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Lobogó- és címerhasználat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Sérthetetlenség</a:t>
            </a:r>
            <a:endParaRPr lang="hu-HU" sz="2000" dirty="0"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Szabad mozgás, közlekedés, kapcsolattartás joga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cs typeface="Tahoma" pitchFamily="34" charset="0"/>
              </a:rPr>
              <a:t>Mentességek</a:t>
            </a:r>
          </a:p>
          <a:p>
            <a:pPr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Diplomaták </a:t>
            </a:r>
            <a:r>
              <a:rPr lang="hu-HU" sz="2000" b="1" dirty="0">
                <a:cs typeface="Tahoma" pitchFamily="34" charset="0"/>
              </a:rPr>
              <a:t>személyi sérthetetlenség</a:t>
            </a:r>
            <a:r>
              <a:rPr lang="hu-HU" sz="2000" dirty="0">
                <a:cs typeface="Tahoma" pitchFamily="34" charset="0"/>
              </a:rPr>
              <a:t>e, büntető, polgári és közigazgatási </a:t>
            </a:r>
            <a:r>
              <a:rPr lang="hu-HU" sz="2000" b="1" dirty="0">
                <a:cs typeface="Tahoma" pitchFamily="34" charset="0"/>
              </a:rPr>
              <a:t>joghatóság alóli mentesség</a:t>
            </a:r>
            <a:r>
              <a:rPr lang="hu-HU" sz="2000" dirty="0">
                <a:cs typeface="Tahoma" pitchFamily="34" charset="0"/>
              </a:rPr>
              <a:t>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cs typeface="Tahoma" pitchFamily="34" charset="0"/>
              </a:rPr>
              <a:t>Helyiségek, irattárak, levelezés mentessége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cs typeface="Tahoma" pitchFamily="34" charset="0"/>
              </a:rPr>
              <a:t>Képviseleti helységek adó- és illetékmentessége</a:t>
            </a:r>
          </a:p>
          <a:p>
            <a:pPr>
              <a:spcBef>
                <a:spcPts val="0"/>
              </a:spcBef>
              <a:defRPr/>
            </a:pPr>
            <a:r>
              <a:rPr lang="hu-HU" sz="2000" b="1" dirty="0">
                <a:cs typeface="Tahoma" pitchFamily="34" charset="0"/>
              </a:rPr>
              <a:t>A mentességről</a:t>
            </a:r>
            <a:r>
              <a:rPr lang="hu-HU" sz="2000" dirty="0">
                <a:cs typeface="Tahoma" pitchFamily="34" charset="0"/>
              </a:rPr>
              <a:t> csak a küldő ország külügyminisztériuma mondhat le;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cs typeface="Tahoma" pitchFamily="34" charset="0"/>
              </a:rPr>
              <a:t>A </a:t>
            </a:r>
            <a:r>
              <a:rPr lang="hu-HU" sz="2000" b="1" dirty="0">
                <a:cs typeface="Tahoma" pitchFamily="34" charset="0"/>
              </a:rPr>
              <a:t>konzul</a:t>
            </a:r>
            <a:r>
              <a:rPr lang="hu-HU" sz="2000" dirty="0">
                <a:cs typeface="Tahoma" pitchFamily="34" charset="0"/>
              </a:rPr>
              <a:t>nak, az </a:t>
            </a:r>
            <a:r>
              <a:rPr lang="hu-HU" sz="2000" b="1" dirty="0">
                <a:cs typeface="Tahoma" pitchFamily="34" charset="0"/>
              </a:rPr>
              <a:t>igazgatási és műszaki személyzet</a:t>
            </a:r>
            <a:r>
              <a:rPr lang="hu-HU" sz="2000" dirty="0">
                <a:cs typeface="Tahoma" pitchFamily="34" charset="0"/>
              </a:rPr>
              <a:t>nek </a:t>
            </a:r>
            <a:r>
              <a:rPr lang="hu-HU" sz="2000" dirty="0"/>
              <a:t>a feladataik ellátásához szükséges</a:t>
            </a:r>
            <a:r>
              <a:rPr lang="hu-HU" sz="2000" dirty="0">
                <a:cs typeface="Tahoma" pitchFamily="34" charset="0"/>
              </a:rPr>
              <a:t> mértékben jár </a:t>
            </a:r>
            <a:r>
              <a:rPr lang="hu-HU" sz="2000" b="1" dirty="0">
                <a:cs typeface="Tahoma" pitchFamily="34" charset="0"/>
              </a:rPr>
              <a:t>(funkcionális mentesség)</a:t>
            </a:r>
          </a:p>
          <a:p>
            <a:pPr marL="697230" lvl="1" indent="-342900" algn="just"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cs typeface="Tahoma" pitchFamily="34" charset="0"/>
              </a:rPr>
              <a:t>Személyes sérthetetlenségük nem korlátlan; tanúvallomás tételére kötelezhetők, súlyos bűncselekmény elkövetése esetén letartóztathatók ; magánlakásuk és levelezésük nem sérthetetlen</a:t>
            </a:r>
          </a:p>
          <a:p>
            <a:pPr lvl="1">
              <a:spcBef>
                <a:spcPts val="0"/>
              </a:spcBef>
              <a:defRPr/>
            </a:pPr>
            <a:endParaRPr lang="hu-HU" sz="2000" b="1" i="1" dirty="0"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09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 idx="4294967295"/>
          </p:nvPr>
        </p:nvSpPr>
        <p:spPr>
          <a:xfrm>
            <a:off x="1509713" y="-58390"/>
            <a:ext cx="9144001" cy="1327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A diplomáciai protokoll alapjai</a:t>
            </a:r>
          </a:p>
        </p:txBody>
      </p:sp>
      <p:sp>
        <p:nvSpPr>
          <p:cNvPr id="65539" name="Tartalom helye 2"/>
          <p:cNvSpPr>
            <a:spLocks noGrp="1"/>
          </p:cNvSpPr>
          <p:nvPr>
            <p:ph idx="4294967295"/>
          </p:nvPr>
        </p:nvSpPr>
        <p:spPr>
          <a:xfrm>
            <a:off x="1980283" y="1208423"/>
            <a:ext cx="8351837" cy="511175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A protokoll fogalma</a:t>
            </a:r>
            <a:r>
              <a:rPr lang="hu-HU" sz="2400" dirty="0">
                <a:solidFill>
                  <a:srgbClr val="0070C0"/>
                </a:solidFill>
                <a:cs typeface="Tahoma" pitchFamily="34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a diplomáciai érintkezés során alkalmazott magatartási szabályok, a nemzetközi kapcsolatok rendezvényein, eseményein követett eljárási, rangsorolási, magatartási, levelezési, szervezési, viselkedési és etikett szabályok összessége;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Protokoll főnök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felelős országában a diplomáciai protokollal kapcsolatos tevékenységek irányításáért vagy koordinációjáért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Külgazdasági és Külügyminisztérium Protokoll Főosztály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Protokoll-lista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jogszabályban, vagy szokásjogi úton meghatározott saját belső hivatalos protokoll-rangsort tartalmazó lista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11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41438"/>
          </a:xfrm>
        </p:spPr>
        <p:txBody>
          <a:bodyPr/>
          <a:lstStyle/>
          <a:p>
            <a:pPr>
              <a:defRPr/>
            </a:pPr>
            <a:r>
              <a:rPr lang="hu-HU" sz="3600" dirty="0">
                <a:solidFill>
                  <a:srgbClr val="C00000"/>
                </a:solidFill>
              </a:rPr>
              <a:t>Néhány fontos fogalom</a:t>
            </a:r>
          </a:p>
        </p:txBody>
      </p:sp>
      <p:sp>
        <p:nvSpPr>
          <p:cNvPr id="189442" name="Tartalom helye 2"/>
          <p:cNvSpPr>
            <a:spLocks noGrp="1"/>
          </p:cNvSpPr>
          <p:nvPr>
            <p:ph idx="4294967295"/>
          </p:nvPr>
        </p:nvSpPr>
        <p:spPr>
          <a:xfrm>
            <a:off x="2711450" y="1557339"/>
            <a:ext cx="7956550" cy="45688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sz="2400" dirty="0">
                <a:cs typeface="Tahoma" pitchFamily="34" charset="0"/>
              </a:rPr>
              <a:t>Külképviselet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Tiszteletbeli konzul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Vízum (és típusai)</a:t>
            </a:r>
          </a:p>
          <a:p>
            <a:pPr eaLnBrk="1" hangingPunct="1"/>
            <a:r>
              <a:rPr lang="hu-HU" sz="2400" dirty="0" err="1">
                <a:cs typeface="Tahoma" pitchFamily="34" charset="0"/>
              </a:rPr>
              <a:t>Apostille</a:t>
            </a:r>
            <a:endParaRPr lang="hu-HU" sz="2400" dirty="0">
              <a:cs typeface="Tahoma" pitchFamily="34" charset="0"/>
            </a:endParaRPr>
          </a:p>
          <a:p>
            <a:pPr eaLnBrk="1" hangingPunct="1"/>
            <a:r>
              <a:rPr lang="hu-HU" sz="2400" dirty="0">
                <a:cs typeface="Tahoma" pitchFamily="34" charset="0"/>
              </a:rPr>
              <a:t>Diplomáciai védelem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Konzuli védelem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Persona non grata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Tűzoltószabály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Funkcionális mentesség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Protokoll</a:t>
            </a:r>
          </a:p>
          <a:p>
            <a:pPr eaLnBrk="1" hangingPunct="1"/>
            <a:r>
              <a:rPr lang="hu-HU" sz="2400" dirty="0">
                <a:cs typeface="Tahoma" pitchFamily="34" charset="0"/>
              </a:rPr>
              <a:t>Közjogi méltóság</a:t>
            </a:r>
          </a:p>
          <a:p>
            <a:pPr eaLnBrk="1" hangingPunct="1"/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58959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II. rész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Biztonság- és védelempolitika </a:t>
            </a:r>
          </a:p>
        </p:txBody>
      </p:sp>
    </p:spTree>
    <p:extLst>
      <p:ext uri="{BB962C8B-B14F-4D97-AF65-F5344CB8AC3E}">
        <p14:creationId xmlns:p14="http://schemas.microsoft.com/office/powerpoint/2010/main" val="3578328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Biztonság- és védelempolitika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02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1584" y="344299"/>
            <a:ext cx="8208912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Biztonság- és védelempolitika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91543" y="1772817"/>
            <a:ext cx="9581331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Elsajátítandó témák és fogalmak: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biztonságpolitika,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biztonsági szektor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védelempolitika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szféra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objektív és szubjektív biztonság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biztonságra negatívan ható tényezők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ellenállóképeség</a:t>
            </a: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lvl="1" indent="-342000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9576" y="397091"/>
            <a:ext cx="8208912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biztonság-és védelempolitika tárgya és tényezői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24000" y="2353841"/>
            <a:ext cx="100869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  – a veszély/fenyegetés elhárításának képessége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Biztonságpolitika  – célok, stratégiák, eszközök, 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  – a biztonság megteremtése, fenntartása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Védelempolitika  – az ország védelme, a haderő fejlesztése, működtetése, alkalmazása</a:t>
            </a:r>
          </a:p>
        </p:txBody>
      </p:sp>
    </p:spTree>
    <p:extLst>
      <p:ext uri="{BB962C8B-B14F-4D97-AF65-F5344CB8AC3E}">
        <p14:creationId xmlns:p14="http://schemas.microsoft.com/office/powerpoint/2010/main" val="34855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1735" y="317798"/>
            <a:ext cx="9036496" cy="102297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 biztonságra negatívan ható tényezők és lehetséges következményeik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83632" y="1844825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703687" y="1340768"/>
          <a:ext cx="4984601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631679" y="3645025"/>
          <a:ext cx="5056608" cy="309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43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2. fejezet Magyarország biztonság-és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1524000" y="176972"/>
            <a:ext cx="9144000" cy="1268413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jog fogalma,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forrásai</a:t>
            </a:r>
          </a:p>
        </p:txBody>
      </p:sp>
      <p:sp>
        <p:nvSpPr>
          <p:cNvPr id="57346" name="Tartalom helye 2"/>
          <p:cNvSpPr>
            <a:spLocks noGrp="1"/>
          </p:cNvSpPr>
          <p:nvPr>
            <p:ph idx="4294967295"/>
          </p:nvPr>
        </p:nvSpPr>
        <p:spPr>
          <a:xfrm>
            <a:off x="548640" y="1351991"/>
            <a:ext cx="10908254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fogalma:</a:t>
            </a:r>
          </a:p>
          <a:p>
            <a:pPr marL="400050" lvl="1" indent="0" algn="just">
              <a:buNone/>
            </a:pPr>
            <a:r>
              <a:rPr lang="hu-HU" altLang="hu-HU" sz="2000" dirty="0"/>
              <a:t>Az államok és a nemzetközi kapcsolatok egyéb szereplői által alkotott normák, melyeket az egymás közötti kapcsolataik közös szabályozására hoztak létre.</a:t>
            </a: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tipikus alanyai: </a:t>
            </a:r>
            <a:r>
              <a:rPr lang="hu-HU" sz="2000" dirty="0">
                <a:cs typeface="Tahoma" pitchFamily="34" charset="0"/>
              </a:rPr>
              <a:t>állam, nemzetközi szervezetek, </a:t>
            </a:r>
            <a:r>
              <a:rPr lang="hu-HU" altLang="hu-HU" sz="2000" dirty="0">
                <a:cs typeface="Tahoma" pitchFamily="34" charset="0"/>
              </a:rPr>
              <a:t>egyén</a:t>
            </a:r>
            <a:endParaRPr lang="hu-HU" sz="2000" dirty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forrásai: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Jogforrások a Nemzetközi Bíróság Statútuma szerint</a:t>
            </a:r>
            <a:endParaRPr lang="hu-HU" sz="1800" dirty="0">
              <a:cs typeface="Tahoma" pitchFamily="34" charset="0"/>
            </a:endParaRP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az általános vagy a különös nemzetközi egyezmények;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nemzetközi szokásjog;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általános jogelvek;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megelőző bírói döntések és a kiváló jogtudósok véleménye.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Statútumon kívüli jogforrások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 err="1">
                <a:cs typeface="Tahoma" pitchFamily="34" charset="0"/>
              </a:rPr>
              <a:t>ius</a:t>
            </a:r>
            <a:r>
              <a:rPr lang="hu-HU" sz="1800" dirty="0">
                <a:cs typeface="Tahoma" pitchFamily="34" charset="0"/>
              </a:rPr>
              <a:t> </a:t>
            </a:r>
            <a:r>
              <a:rPr lang="hu-HU" sz="1800" dirty="0" err="1">
                <a:cs typeface="Tahoma" pitchFamily="34" charset="0"/>
              </a:rPr>
              <a:t>cogensek</a:t>
            </a:r>
            <a:r>
              <a:rPr lang="hu-HU" sz="1800" dirty="0">
                <a:cs typeface="Tahoma" pitchFamily="34" charset="0"/>
              </a:rPr>
              <a:t>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nemzetközi szervezetek egyes határozatai; 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az autonóm egyoldalú jogi aktusok;</a:t>
            </a:r>
          </a:p>
          <a:p>
            <a:pPr lvl="2">
              <a:spcBef>
                <a:spcPts val="0"/>
              </a:spcBef>
              <a:buFont typeface="Arial" charset="0"/>
              <a:buChar char="•"/>
            </a:pPr>
            <a:r>
              <a:rPr lang="hu-HU" sz="1800" dirty="0">
                <a:cs typeface="Tahoma" pitchFamily="34" charset="0"/>
              </a:rPr>
              <a:t>a </a:t>
            </a:r>
            <a:r>
              <a:rPr lang="hu-HU" sz="1800" dirty="0" err="1">
                <a:cs typeface="Tahoma" pitchFamily="34" charset="0"/>
              </a:rPr>
              <a:t>soft</a:t>
            </a:r>
            <a:r>
              <a:rPr lang="hu-HU" sz="1800" dirty="0">
                <a:cs typeface="Tahoma" pitchFamily="34" charset="0"/>
              </a:rPr>
              <a:t> </a:t>
            </a:r>
            <a:r>
              <a:rPr lang="hu-HU" sz="1800" dirty="0" err="1">
                <a:cs typeface="Tahoma" pitchFamily="34" charset="0"/>
              </a:rPr>
              <a:t>law</a:t>
            </a:r>
            <a:r>
              <a:rPr lang="hu-HU" sz="1800" dirty="0">
                <a:cs typeface="Tahoma" pitchFamily="34" charset="0"/>
              </a:rPr>
              <a:t>.</a:t>
            </a:r>
            <a:endParaRPr lang="hu-HU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30987"/>
      </p:ext>
    </p:extLst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2019" y="521772"/>
            <a:ext cx="8588002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Magyarország biztonság-és védelempolitikája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5824" y="1307366"/>
            <a:ext cx="8772664" cy="5550634"/>
          </a:xfrm>
        </p:spPr>
        <p:txBody>
          <a:bodyPr/>
          <a:lstStyle/>
          <a:p>
            <a:pPr marL="0" indent="0"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endParaRPr lang="hu-HU" dirty="0">
              <a:latin typeface="+mj-lt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82019" y="1972841"/>
            <a:ext cx="91336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dokumentumok: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Biztonság-és Védelempolitikai Alapelvek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Nemzeti Biztonsági Stratégiája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Nemzeti Katonai Stratégiája</a:t>
            </a:r>
          </a:p>
          <a:p>
            <a:pPr marL="799200" lvl="2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Integrált Védelmi és Biztonsági Iránymutatás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33525" y="163266"/>
            <a:ext cx="9144000" cy="133942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Magyarország Nemzeti Biztonsági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Stratégiája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2063552" y="1628800"/>
            <a:ext cx="8424936" cy="4968552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27745" y="1628800"/>
            <a:ext cx="1049654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Bevezető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Nemzeti jövőkép a biztonság fényében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értékeink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adottságaink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biztonsági környezete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Alapvető érdekeink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Kiemelt biztonsági kockázatok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 biztonsággal összefüggő stratégiai céljai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Átfogó feladatok és eszközök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Záró rendelkezések</a:t>
            </a:r>
          </a:p>
        </p:txBody>
      </p:sp>
    </p:spTree>
    <p:extLst>
      <p:ext uri="{BB962C8B-B14F-4D97-AF65-F5344CB8AC3E}">
        <p14:creationId xmlns:p14="http://schemas.microsoft.com/office/powerpoint/2010/main" val="8683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52575" y="253369"/>
            <a:ext cx="9144000" cy="133942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Magyarország Nemzeti Katonai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Stratégiája</a:t>
            </a:r>
            <a:br>
              <a:rPr lang="hu-HU" sz="3600" dirty="0">
                <a:solidFill>
                  <a:srgbClr val="C00000"/>
                </a:solidFill>
              </a:rPr>
            </a:br>
            <a:endParaRPr lang="hu-HU" sz="3600" dirty="0">
              <a:solidFill>
                <a:srgbClr val="C00000"/>
              </a:solidFill>
            </a:endParaRP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2063552" y="1628800"/>
            <a:ext cx="8424936" cy="4968552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08930" y="1700808"/>
            <a:ext cx="8407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Bevezető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21. század műveleti környezete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Magyar Honvédség szerepvállalását igénylő fenyegetések és kihívások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adottságaink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jövő honvédelme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megújuló Magyar Honvédség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ipar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Védelmi költségvetés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Záró rendelkezések</a:t>
            </a:r>
          </a:p>
        </p:txBody>
      </p:sp>
    </p:spTree>
    <p:extLst>
      <p:ext uri="{BB962C8B-B14F-4D97-AF65-F5344CB8AC3E}">
        <p14:creationId xmlns:p14="http://schemas.microsoft.com/office/powerpoint/2010/main" val="3978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3.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létfontosságú rendszerek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és létesítmények védelme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86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1968" y="369295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A létfontosságú rendszerek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létesítmények 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11968" y="1860848"/>
            <a:ext cx="9317957" cy="4413343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Elsajátítandó témák és fogalmak: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Létfontosságú rendszerek és létesítmények (kritikus infrastruktúrák)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Létfontosságú rendszerelem kijelölése (azonosítási jelentés, kijelölési eljárás kritériumok)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intézkedések</a:t>
            </a: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004" y="240457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létfontosságú rendszerek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létesítmények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556792"/>
            <a:ext cx="8280920" cy="499715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Létfontosságú rendszerek és létesítmények (kritikus infrastruktúrák)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Interdependencia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Horizontális és ágazati kritériumok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Azonosítási eljárás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Kijelölési eljárás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Európai létfontosságú rendszerelem</a:t>
            </a: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létfontosságú rendszerek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létesítmények 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556792"/>
            <a:ext cx="8280920" cy="499715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Üzemeltetői biztonsági terv 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összekötő 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intézkedések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Sérülékenységvizsgálat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Ellenőrzés, gyakorlat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Rendkívüli esemény-azonnali információ-megosztás</a:t>
            </a:r>
            <a:endParaRPr lang="hu-HU" sz="2400" cap="all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4.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NATO biztonság-és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68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24000" y="205878"/>
            <a:ext cx="9144000" cy="1339427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 NATO biztonság-és védelempolitikája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1991544" y="1617131"/>
            <a:ext cx="8208912" cy="4968552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Transzatlanti kapcsolat – washingtoni szerződés,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NATO feladatrendszere – NATO Stratégiai Koncepció 2022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NATO Befogadó Nemzeti Támogatás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NATO Válságreagálási Rendszer</a:t>
            </a:r>
          </a:p>
        </p:txBody>
      </p:sp>
    </p:spTree>
    <p:extLst>
      <p:ext uri="{BB962C8B-B14F-4D97-AF65-F5344CB8AC3E}">
        <p14:creationId xmlns:p14="http://schemas.microsoft.com/office/powerpoint/2010/main" val="40616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1524000" y="193846"/>
            <a:ext cx="9144000" cy="1339427"/>
          </a:xfrm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washingtoni szerződés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1382683" y="1274306"/>
            <a:ext cx="8208912" cy="4968552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Képességfejlesztés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a tagállamok folyamatosan fenntartják és fejlesztik egyéni és kollektív védelmi képességüket (3. cikk)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Konzultáció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amikor a tagállamok egyikét külső veszély fenyegeti (4. cikk)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Kollektív védelem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hu-HU" sz="2400" dirty="0">
                <a:cs typeface="Tahoma" pitchFamily="34" charset="0"/>
              </a:rPr>
              <a:t>bármely tagállam ellen intézett fegyveres támadás esetén (5. cikk)</a:t>
            </a:r>
          </a:p>
        </p:txBody>
      </p:sp>
    </p:spTree>
    <p:extLst>
      <p:ext uri="{BB962C8B-B14F-4D97-AF65-F5344CB8AC3E}">
        <p14:creationId xmlns:p14="http://schemas.microsoft.com/office/powerpoint/2010/main" val="28556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ím 1"/>
          <p:cNvSpPr>
            <a:spLocks noGrp="1"/>
          </p:cNvSpPr>
          <p:nvPr>
            <p:ph type="title" idx="4294967295"/>
          </p:nvPr>
        </p:nvSpPr>
        <p:spPr>
          <a:xfrm>
            <a:off x="1076319" y="174732"/>
            <a:ext cx="9144000" cy="1328738"/>
          </a:xfrm>
        </p:spPr>
        <p:txBody>
          <a:bodyPr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jog funkciója,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a szokásjog</a:t>
            </a:r>
          </a:p>
        </p:txBody>
      </p:sp>
      <p:sp>
        <p:nvSpPr>
          <p:cNvPr id="58370" name="Tartalom helye 2"/>
          <p:cNvSpPr>
            <a:spLocks noGrp="1"/>
          </p:cNvSpPr>
          <p:nvPr>
            <p:ph idx="4294967295"/>
          </p:nvPr>
        </p:nvSpPr>
        <p:spPr>
          <a:xfrm>
            <a:off x="785308" y="1715467"/>
            <a:ext cx="10015370" cy="4679950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>
                <a:cs typeface="Tahoma" pitchFamily="34" charset="0"/>
              </a:rPr>
              <a:t>A nemzetközi jog feladata, funkciója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A szokásjog fogalma a nemzetközi jogban</a:t>
            </a:r>
          </a:p>
          <a:p>
            <a:pPr marL="0" indent="0"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Keletkezésének feltételei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Materiális feltétel (</a:t>
            </a:r>
            <a:r>
              <a:rPr lang="hu-HU" i="1" dirty="0">
                <a:cs typeface="Tahoma" pitchFamily="34" charset="0"/>
              </a:rPr>
              <a:t>az államok általános gyakorlata</a:t>
            </a:r>
            <a:r>
              <a:rPr lang="hu-HU" dirty="0">
                <a:cs typeface="Tahoma" pitchFamily="34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Pszichológiai feltétel (</a:t>
            </a:r>
            <a:r>
              <a:rPr lang="hu-HU" i="1" dirty="0" err="1">
                <a:cs typeface="Tahoma" pitchFamily="34" charset="0"/>
              </a:rPr>
              <a:t>opinio</a:t>
            </a:r>
            <a:r>
              <a:rPr lang="hu-HU" i="1" dirty="0">
                <a:cs typeface="Tahoma" pitchFamily="34" charset="0"/>
              </a:rPr>
              <a:t> </a:t>
            </a:r>
            <a:r>
              <a:rPr lang="hu-HU" i="1" dirty="0" err="1">
                <a:cs typeface="Tahoma" pitchFamily="34" charset="0"/>
              </a:rPr>
              <a:t>iuris</a:t>
            </a:r>
            <a:r>
              <a:rPr lang="hu-HU" i="1" dirty="0">
                <a:cs typeface="Tahoma" pitchFamily="34" charset="0"/>
              </a:rPr>
              <a:t> - jogi meggyőződés</a:t>
            </a:r>
            <a:r>
              <a:rPr lang="hu-HU" dirty="0">
                <a:cs typeface="Tahoma" pitchFamily="34" charset="0"/>
              </a:rPr>
              <a:t>)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A kodifikáció jelentősége</a:t>
            </a:r>
          </a:p>
        </p:txBody>
      </p:sp>
    </p:spTree>
    <p:extLst>
      <p:ext uri="{BB962C8B-B14F-4D97-AF65-F5344CB8AC3E}">
        <p14:creationId xmlns:p14="http://schemas.microsoft.com/office/powerpoint/2010/main" val="2073261486"/>
      </p:ext>
    </p:extLst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3339" y="425624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feladatrendszere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1350" y="1863678"/>
            <a:ext cx="8373616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NATO Stratégiai Koncepció, 2022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Elrettentés és védelem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Válságmegelőzés-és kezelés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Kooperatív biztonság</a:t>
            </a:r>
            <a:endParaRPr lang="hu-H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7752" y="457201"/>
            <a:ext cx="9108504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Befogadó Nemzeti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1"/>
            <a:ext cx="871296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Polgári és katonai támogatás a műveletet végrehajtó NATO-erők részére, a szövetségi kötelezettség része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Tervezési alapja a tagállamok képesség katalógusa</a:t>
            </a:r>
            <a:r>
              <a:rPr lang="hu-HU" sz="2400" dirty="0">
                <a:cs typeface="Times New Roman" panose="02020603050405020304" pitchFamily="18" charset="0"/>
              </a:rPr>
              <a:t> és a megállapodások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cs typeface="Times New Roman" panose="02020603050405020304" pitchFamily="18" charset="0"/>
              </a:rPr>
              <a:t> Konkrét művelet tervezésekor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 dirty="0">
                <a:cs typeface="Times New Roman" panose="02020603050405020304" pitchFamily="18" charset="0"/>
              </a:rPr>
              <a:t>Egyetértési nyilatkozat-csatlakozási jegyzékek 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 dirty="0">
                <a:cs typeface="Times New Roman" panose="02020603050405020304" pitchFamily="18" charset="0"/>
              </a:rPr>
              <a:t>Igényjegyzék, szükségleti jegyzék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hu-HU" dirty="0">
                <a:cs typeface="Times New Roman" panose="02020603050405020304" pitchFamily="18" charset="0"/>
              </a:rPr>
              <a:t>Visszterhes szerződések</a:t>
            </a: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400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NATO válságkezelési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559843"/>
            <a:ext cx="8712968" cy="47838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Készültségi és tervezési rendszer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Válságreagálási kézikönyv: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megelőző intézkedések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válságreagálási intézkedések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meglepés-elhárítási intézkedések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agresszió-elhárítási intézkedések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riasztási fokozatok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Alkalmazása: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szövetségi döntésre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tagállami kezdeményezésre szövetségi szinten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tagállami szinten önállóan</a:t>
            </a:r>
          </a:p>
          <a:p>
            <a:pPr marL="0" indent="0">
              <a:buNone/>
              <a:defRPr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5.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Az EU biztonság- és védelempolitikája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484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9750" y="42217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Az EU biztonság- és védelempolitikája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5239" y="1678785"/>
            <a:ext cx="8280920" cy="4525963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európai biztonság-és védelempolitika kialakulása és fejlődése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Maastrichti Szerződés – közös kül- és biztonságpolitika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Lisszaboni szerződés - közös biztonság- és védelempolitika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ahoma" pitchFamily="34" charset="0"/>
              </a:rPr>
              <a:t>Közös védelmi és biztonsági kihívások kezelése</a:t>
            </a:r>
          </a:p>
        </p:txBody>
      </p:sp>
    </p:spTree>
    <p:extLst>
      <p:ext uri="{BB962C8B-B14F-4D97-AF65-F5344CB8AC3E}">
        <p14:creationId xmlns:p14="http://schemas.microsoft.com/office/powerpoint/2010/main" val="31474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02071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közös európai biztonság-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és védelempolitika fejlődése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2550" y="1750828"/>
            <a:ext cx="10058399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Nyugat-európai Unió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Petersbergi feladatok (1992)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Maastrichti Szerződés – intézményesített közös kül-és biztonságpolitika (1993)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Közös európai biztonság-és védelempolitika- kölni </a:t>
            </a:r>
            <a:r>
              <a:rPr lang="hu-HU" sz="26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EiT</a:t>
            </a: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nyilatkozat– helsinki EU csúcs (1999)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Politikai és katonai irányító testületek, egyeztetési és döntéshozatali mechanizmus (2000)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Berlin Plus 2003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Lisszaboni Szerződés Közös biztonság- és védelempolitika (2009)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EU globális kül- és biztonságpolitikai stratégiája</a:t>
            </a:r>
            <a:r>
              <a:rPr lang="hu-HU" sz="2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Végrehajtási terv (2016)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6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Stratégiai Iránytű (2022)</a:t>
            </a:r>
          </a:p>
          <a:p>
            <a:pPr>
              <a:buFont typeface="Wingdings" pitchFamily="2" charset="2"/>
              <a:buChar char="§"/>
              <a:defRPr/>
            </a:pPr>
            <a:endParaRPr lang="hu-HU" sz="2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1838" y="324860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közös európai biztonság- és védelempolitika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38" y="1792107"/>
            <a:ext cx="8280920" cy="35779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Katonai komponens – gyorsreagálású katonai képességek, harccsoportok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Civil komponens – rendőri missziók, jogállamiság, polgári közigazgatás megerősítése, polgári védelem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Válságkezelési komponens - válságkezelés polgári és katonai eszközökkel</a:t>
            </a:r>
          </a:p>
          <a:p>
            <a:pPr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közös védelmi és biztonsági kihívások kezelése</a:t>
            </a:r>
          </a:p>
          <a:p>
            <a:pPr marL="0" indent="0"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6.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védelem és biztonság rendszere Magyarországon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10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4693" y="169315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védelem és biztonság rendszere Magyarországon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12460" y="1938666"/>
            <a:ext cx="8208912" cy="3381479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tevékenységek összehangolása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Védelmi és biztonsági igazgatás, központi, területi és helyi szervek,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tevékenységek  ellátásában résztvevő további szervezetek</a:t>
            </a:r>
          </a:p>
        </p:txBody>
      </p:sp>
    </p:spTree>
    <p:extLst>
      <p:ext uri="{BB962C8B-B14F-4D97-AF65-F5344CB8AC3E}">
        <p14:creationId xmlns:p14="http://schemas.microsoft.com/office/powerpoint/2010/main" val="1907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357428"/>
            <a:ext cx="9144000" cy="1224136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 védelmi és biztonsági tevékenységek összehangolása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3475" y="1672657"/>
            <a:ext cx="10229850" cy="4566217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Magyarország és a magyar nemzet védelme, biztonságának fenntartása, fejlesztése</a:t>
            </a:r>
          </a:p>
          <a:p>
            <a:pPr lvl="1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erre hivatott képességek összehangolt és hatékony irányítása és működtetése</a:t>
            </a:r>
          </a:p>
          <a:p>
            <a:pPr lvl="1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biztonsági környezet sokrétű és összetett kihívásainak és fenyegetéseinek kezelése</a:t>
            </a:r>
          </a:p>
          <a:p>
            <a:pPr lvl="1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összehangolt felkészülés és védekezés, valamint</a:t>
            </a:r>
          </a:p>
          <a:p>
            <a:pPr lvl="1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válságkezelési és a különleges jogrendi feladatok átfogó megközelítésének erősítése</a:t>
            </a:r>
          </a:p>
        </p:txBody>
      </p:sp>
    </p:spTree>
    <p:extLst>
      <p:ext uri="{BB962C8B-B14F-4D97-AF65-F5344CB8AC3E}">
        <p14:creationId xmlns:p14="http://schemas.microsoft.com/office/powerpoint/2010/main" val="28944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328738"/>
          </a:xfrm>
        </p:spPr>
        <p:txBody>
          <a:bodyPr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A nemzetközi szerződés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a szokásjog</a:t>
            </a:r>
          </a:p>
        </p:txBody>
      </p:sp>
      <p:graphicFrame>
        <p:nvGraphicFramePr>
          <p:cNvPr id="1915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96524"/>
              </p:ext>
            </p:extLst>
          </p:nvPr>
        </p:nvGraphicFramePr>
        <p:xfrm>
          <a:off x="1847156" y="1485602"/>
          <a:ext cx="8569325" cy="5111751"/>
        </p:xfrm>
        <a:graphic>
          <a:graphicData uri="http://schemas.openxmlformats.org/drawingml/2006/table">
            <a:tbl>
              <a:tblPr/>
              <a:tblGrid>
                <a:gridCol w="42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Nemzetközi szerződés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Szokásjog</a:t>
                      </a:r>
                      <a:endParaRPr kumimoji="0" 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írott jogforrás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íratlan jogforrás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merev, nehezen fejleszthető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rugalmas, könnyen módosítható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inkább konkrét, könnyebben értelmezhető a tartalma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gyakran homályos, nehezen bizonyítható a tartalma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egyértelmű, hogy kik a részesei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vita tárgya lehet,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hogy kire vonatkozik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674476"/>
      </p:ext>
    </p:extLst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5032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igazgatás szervei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9668" y="1293298"/>
            <a:ext cx="9910832" cy="5059878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Központi szervek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Köztársasági elnök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Országgyűlés	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Kormány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Ágazati miniszter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Igazgatási Hivatal</a:t>
            </a:r>
          </a:p>
          <a:p>
            <a:pPr lvl="1">
              <a:spcBef>
                <a:spcPct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Tanács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Területi szervek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 fővárosi védelmi bizottság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 vármegyei védelmi bizottságok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000000">
                    <a:lumMod val="95000"/>
                    <a:lumOff val="5000"/>
                  </a:srgbClr>
                </a:solidFill>
                <a:cs typeface="Times New Roman" panose="02020603050405020304" pitchFamily="18" charset="0"/>
              </a:rPr>
              <a:t>Helyi szervek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helyi (járási, kerületi) védelmi bizottságok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rgbClr val="000000"/>
                </a:solidFill>
                <a:cs typeface="Times New Roman" panose="02020603050405020304" pitchFamily="18" charset="0"/>
              </a:rPr>
              <a:t> főpolgármester, polgármesterek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0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5771" y="36439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tevékenységek összehangolásában közreműködő szervek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5770" y="1664281"/>
            <a:ext cx="9444179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Magyar Honvédség 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rendvédelmi szervek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szolgálatok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közigazgatási szervek és 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jogszabály alapján közreműködésre kötelezett polgári szervek </a:t>
            </a:r>
          </a:p>
          <a:p>
            <a:pPr algn="just">
              <a:lnSpc>
                <a:spcPct val="90000"/>
              </a:lnSpc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buNone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7.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nemzetgazdaság védelmi és biztonsági célú felkészítése és mozgósítása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02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7375" y="444345"/>
            <a:ext cx="9144000" cy="1143000"/>
          </a:xfrm>
        </p:spPr>
        <p:txBody>
          <a:bodyPr>
            <a:no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felkészítése és mozgósítása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8249" y="1859241"/>
            <a:ext cx="9686925" cy="3292226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nemzetgazdaság védelmi és biztonsági célú felkészítése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gazdaság mozgósítására okot adó körülmények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nemzetgazdaság védelmi és biztonsági célú felkészítésének tervezése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nemzetgazdaság mozgósítása</a:t>
            </a:r>
          </a:p>
        </p:txBody>
      </p:sp>
    </p:spTree>
    <p:extLst>
      <p:ext uri="{BB962C8B-B14F-4D97-AF65-F5344CB8AC3E}">
        <p14:creationId xmlns:p14="http://schemas.microsoft.com/office/powerpoint/2010/main" val="23536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5964" y="1307367"/>
            <a:ext cx="10083337" cy="52896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 biztonsága, a lakosság ellátása, valamint az államműködés folytonossága érdekében megvalósuló tervezési, felkészülési intézkedések és feladatok összessége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felkészülést a Kormány, a védelmi és biztonsági érdekű adatszolgáltatás alapján, a belgazdaságért felelős miniszter koordinációjával irányítja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Szereplők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Tervező szervek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Felelős telesítő szervek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Követelménytámasztó szervek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Igénybevevő szervek</a:t>
            </a:r>
          </a:p>
          <a:p>
            <a:pPr lvl="1">
              <a:spcAft>
                <a:spcPts val="600"/>
              </a:spcAft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Gazdasági szervezetek</a:t>
            </a:r>
          </a:p>
          <a:p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38934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mozgósítására okot adó körülmények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7751" y="1706378"/>
            <a:ext cx="10544174" cy="4567813"/>
          </a:xfrm>
        </p:spPr>
        <p:txBody>
          <a:bodyPr>
            <a:normAutofit fontScale="92500"/>
          </a:bodyPr>
          <a:lstStyle/>
          <a:p>
            <a:r>
              <a:rPr lang="hu-HU" sz="2600" dirty="0">
                <a:cs typeface="Tahoma" pitchFamily="34" charset="0"/>
              </a:rPr>
              <a:t>Az alábbi veszélyforrások </a:t>
            </a:r>
          </a:p>
          <a:p>
            <a:pPr lvl="1"/>
            <a:r>
              <a:rPr lang="hu-HU" dirty="0">
                <a:cs typeface="Tahoma" pitchFamily="34" charset="0"/>
              </a:rPr>
              <a:t>ágazati üzemzavar, válsághelyzet vagy veszélyhelyzet, illetve a lakosság ellátását érintő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katasztrófa vagy annak veszélye, </a:t>
            </a:r>
          </a:p>
          <a:p>
            <a:pPr lvl="1"/>
            <a:r>
              <a:rPr lang="hu-HU" dirty="0">
                <a:cs typeface="Tahoma" pitchFamily="34" charset="0"/>
              </a:rPr>
              <a:t>az államhatár rendjét és annak megóvását érintő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a közrendet és közbiztonságot súlyosan fenyegető esemény, </a:t>
            </a:r>
          </a:p>
          <a:p>
            <a:pPr lvl="1"/>
            <a:r>
              <a:rPr lang="hu-HU" dirty="0">
                <a:cs typeface="Tahoma" pitchFamily="34" charset="0"/>
              </a:rPr>
              <a:t>az államműködés folytonosságát veszélyeztető súlyos esemény, </a:t>
            </a:r>
          </a:p>
          <a:p>
            <a:pPr lvl="1"/>
            <a:r>
              <a:rPr lang="hu-HU" dirty="0">
                <a:cs typeface="Tahoma" pitchFamily="34" charset="0"/>
              </a:rPr>
              <a:t>Magyarországot jelentősen érintő katonai fenyegetés, </a:t>
            </a:r>
          </a:p>
          <a:p>
            <a:pPr lvl="1"/>
            <a:r>
              <a:rPr lang="hu-HU" dirty="0">
                <a:cs typeface="Tahoma" pitchFamily="34" charset="0"/>
              </a:rPr>
              <a:t>szövetségesi kötelezettség teljesítésére okot ad</a:t>
            </a:r>
            <a:r>
              <a:rPr lang="hu-HU" sz="2000" dirty="0">
                <a:cs typeface="Tahoma" pitchFamily="34" charset="0"/>
              </a:rPr>
              <a:t>ó esemény, vagy </a:t>
            </a:r>
          </a:p>
          <a:p>
            <a:pPr lvl="1"/>
            <a:r>
              <a:rPr lang="hu-HU" dirty="0">
                <a:cs typeface="Tahoma" pitchFamily="34" charset="0"/>
              </a:rPr>
              <a:t>terrortámadás, illetve annak jelentős veszélye</a:t>
            </a:r>
          </a:p>
          <a:p>
            <a:pPr lvl="1"/>
            <a:endParaRPr lang="hu-HU" sz="2000" dirty="0">
              <a:cs typeface="Tahoma" pitchFamily="34" charset="0"/>
            </a:endParaRPr>
          </a:p>
          <a:p>
            <a:r>
              <a:rPr lang="hu-HU" sz="2600" dirty="0">
                <a:cs typeface="Tahoma" pitchFamily="34" charset="0"/>
              </a:rPr>
              <a:t>Különleges jogrendi időszakok</a:t>
            </a:r>
          </a:p>
          <a:p>
            <a:endParaRPr lang="hu-HU" sz="20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696381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védelmi és biztonsági célú felkészítésének tervezése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8676" y="1679171"/>
            <a:ext cx="10296524" cy="4555374"/>
          </a:xfrm>
        </p:spPr>
        <p:txBody>
          <a:bodyPr>
            <a:normAutofit/>
          </a:bodyPr>
          <a:lstStyle/>
          <a:p>
            <a:pPr algn="just"/>
            <a:r>
              <a:rPr lang="hu-HU" sz="2200" dirty="0">
                <a:cs typeface="Times New Roman" panose="02020603050405020304" pitchFamily="18" charset="0"/>
              </a:rPr>
              <a:t>A tervezés folyamata magában foglalja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követelménytámasztó szervek (igénybevevők) gazdaságmozgósítási helyzetben szükséges többleterőforrás-igényének felmérését és összesítését,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többleterőforrás-igény biztosításához szükséges ágazati és import igény, illetve az import kiváltása lehetőségének felmérését,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lakosság gazdaságmozgósítási helyzetben való ellátása szükségletének tervezését,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gazdaságfelkészítés költségvetési tervezését, a költségvetési átcsoportosítás tervezését, 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a gazdaságbiztonsági tartalék tervezését, valamint</a:t>
            </a:r>
          </a:p>
          <a:p>
            <a:pPr lvl="1" algn="just"/>
            <a:r>
              <a:rPr lang="hu-HU" sz="2000" dirty="0">
                <a:cs typeface="Times New Roman" panose="02020603050405020304" pitchFamily="18" charset="0"/>
              </a:rPr>
              <a:t> a statisztikai tényadatok gyűjtését a nemzetgazdaság békeidőszaki folyamatairól</a:t>
            </a: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59642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nemzetgazdaság védelmi és biztonsági célú felkészítésének folyamata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716942"/>
            <a:ext cx="9324108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2200" dirty="0">
                <a:cs typeface="Tahoma" pitchFamily="34" charset="0"/>
              </a:rPr>
              <a:t> A védelmi és biztonsági feladatok ellátásában részt vevő szervek a Védelemgazdasági Alapterv figyelembe vételével, Védelemgazdasági tervet készítenek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Kormány által rendeletben kijelölt követelménytámasztó szervek felelős teljesítő szerveket (megrendelők) jelölnek ki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megrendelő a meghatározott követelményeknek megfelelő szolgáltatóval gazdaságmozgósítási előszerződést köthet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termelő kapacitások előkészítésére és készenlétben tartására, a Kormány döntésének megfelelően, az illetékes minisztérium, kapacitásfenntartási rendelkezésre állási szerződést köt (rögzített ipari kapacitás)</a:t>
            </a:r>
          </a:p>
          <a:p>
            <a:pPr algn="just"/>
            <a:r>
              <a:rPr lang="hu-HU" sz="2200" dirty="0">
                <a:cs typeface="Tahoma" pitchFamily="34" charset="0"/>
              </a:rPr>
              <a:t>A gazdaságmozgósítási igények biztonságos kielégítése érdekében meghatározott termékekből a Kormány állami célú tartalékokat képez, illetve gazdasági szervezetek számára tartalékolási kötelezettséget ír elő.</a:t>
            </a:r>
          </a:p>
          <a:p>
            <a:pPr algn="just"/>
            <a:endParaRPr lang="hu-HU" sz="2200" dirty="0"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endParaRPr lang="hu-HU" sz="2200" dirty="0">
              <a:cs typeface="Tahoma" pitchFamily="34" charset="0"/>
            </a:endParaRPr>
          </a:p>
          <a:p>
            <a:pPr lvl="1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védelmi és biztonsági célú tartalékolás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2465" y="1307367"/>
            <a:ext cx="9983586" cy="5289688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j-lt"/>
                <a:cs typeface="Tahoma" pitchFamily="34" charset="0"/>
              </a:rPr>
              <a:t>A nemzetgazdaság védelmi és biztonsági célú felkészítésének részeként állami célú tartalékok képezhetők, valamint a nemzetgazdaság szereplői számára tartalékolási kötelezettség írható elő</a:t>
            </a:r>
          </a:p>
          <a:p>
            <a:r>
              <a:rPr lang="hu-HU" sz="2400" dirty="0">
                <a:latin typeface="+mj-lt"/>
                <a:cs typeface="Tahoma" pitchFamily="34" charset="0"/>
              </a:rPr>
              <a:t>A Kormány termelőkapacitások készenlétbe tartásához kapacitásfenntartási rendelkezésre állási szerződéseket köt (rögzített ipari kapacitás)</a:t>
            </a:r>
          </a:p>
          <a:p>
            <a:r>
              <a:rPr lang="hu-HU" sz="2400" dirty="0">
                <a:latin typeface="+mj-lt"/>
                <a:cs typeface="Tahoma" pitchFamily="34" charset="0"/>
              </a:rPr>
              <a:t>Meghatározott termékekből a Kormány állami célú tartalékokat képez </a:t>
            </a:r>
          </a:p>
          <a:p>
            <a:r>
              <a:rPr lang="hu-HU" sz="2400" dirty="0">
                <a:latin typeface="+mj-lt"/>
                <a:cs typeface="Tahoma" pitchFamily="34" charset="0"/>
              </a:rPr>
              <a:t>Gazdasági szervezetek számára a Kormány tartalékolási kötelezettséget írhat elő</a:t>
            </a:r>
          </a:p>
        </p:txBody>
      </p:sp>
    </p:spTree>
    <p:extLst>
      <p:ext uri="{BB962C8B-B14F-4D97-AF65-F5344CB8AC3E}">
        <p14:creationId xmlns:p14="http://schemas.microsoft.com/office/powerpoint/2010/main" val="22422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64367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2900" dirty="0">
                <a:solidFill>
                  <a:srgbClr val="C00000"/>
                </a:solidFill>
              </a:rPr>
              <a:t>A nemzetgazdaság mozgósítása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8249" y="1059717"/>
            <a:ext cx="9991725" cy="52896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A Kormány hadiállapot vagy szükségállapot kihirdetésének kezdeményezését követően, valamint különleges jogrendben, vagy összehangolt védelmi tevékenység elrendelése esetén (gazdaságmozgósítási helyzet) dönt a gazdaság mozgósításáról</a:t>
            </a:r>
          </a:p>
          <a:p>
            <a:pPr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 Gazdaságmozgósítási helyzetben a felelős teljesítő szerv a kiválasztott szolgáltatóval gazdaságmozgósítási szerződést köt, amelyre a Kormány szerződéskötési kötelezettséget írhat elő</a:t>
            </a:r>
          </a:p>
          <a:p>
            <a:pPr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Gazdaságmozgósítás elrendelését követően a felelős teljesítő szerv végleges igényspecifikációt készít, és megköti a szolgáltatóval a gazdaságmozgósítási szerződést </a:t>
            </a:r>
          </a:p>
          <a:p>
            <a:pPr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</a:rPr>
              <a:t>Gazdaságmozgósítási helyzetben a Kormány rendeletével gazdálkodó szervezetet állami felügyelet alá vonhat, és dönthet köztulajdonban álló gazdasági társaságok ingó és ingatlan vagyontárgyainak (legfeljebb 3 hónapig tartó) ideiglenes igénybevételéről</a:t>
            </a:r>
          </a:p>
          <a:p>
            <a:pPr>
              <a:spcAft>
                <a:spcPts val="600"/>
              </a:spcAft>
            </a:pPr>
            <a:endParaRPr lang="hu-HU" sz="2000" dirty="0">
              <a:cs typeface="Times New Roman" panose="02020603050405020304" pitchFamily="18" charset="0"/>
            </a:endParaRPr>
          </a:p>
          <a:p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ím 1"/>
          <p:cNvSpPr>
            <a:spLocks noGrp="1"/>
          </p:cNvSpPr>
          <p:nvPr>
            <p:ph type="title" idx="4294967295"/>
          </p:nvPr>
        </p:nvSpPr>
        <p:spPr>
          <a:xfrm>
            <a:off x="1524000" y="189003"/>
            <a:ext cx="9144000" cy="1143000"/>
          </a:xfrm>
        </p:spPr>
        <p:txBody>
          <a:bodyPr anchor="t"/>
          <a:lstStyle/>
          <a:p>
            <a:pPr algn="ctr" eaLnBrk="1" hangingPunct="1"/>
            <a:r>
              <a:rPr lang="hu-HU" sz="3600" dirty="0">
                <a:solidFill>
                  <a:srgbClr val="C00000"/>
                </a:solidFill>
              </a:rPr>
              <a:t>Jogforrási hierarchia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a nemzetközi jogban</a:t>
            </a:r>
            <a:r>
              <a:rPr lang="hu-HU" sz="3600" dirty="0"/>
              <a:t> </a:t>
            </a:r>
          </a:p>
        </p:txBody>
      </p:sp>
      <p:graphicFrame>
        <p:nvGraphicFramePr>
          <p:cNvPr id="19356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29391"/>
              </p:ext>
            </p:extLst>
          </p:nvPr>
        </p:nvGraphicFramePr>
        <p:xfrm>
          <a:off x="1847528" y="1723608"/>
          <a:ext cx="8496622" cy="4021455"/>
        </p:xfrm>
        <a:graphic>
          <a:graphicData uri="http://schemas.openxmlformats.org/drawingml/2006/table">
            <a:tbl>
              <a:tblPr/>
              <a:tblGrid>
                <a:gridCol w="424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Ius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cogens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Elsődleges,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Statútumban nem szerepel.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Nemzetközi szerződések és szokásjog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Egyenrangú jogforrások,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 Statútumban szerepelnek.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Általános jogelvek, jogtudósok tanításai, bírói döntések, nemzetközi szervezetek határozatai,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„puha jog” (</a:t>
                      </a:r>
                      <a:r>
                        <a:rPr kumimoji="0" lang="hu-H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soft</a:t>
                      </a: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hu-H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law</a:t>
                      </a: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autonóm egyoldalú jogi aktusok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Kisegítő, egyenrangú jogforrások (függetlenül attól, hogy szerepelnek-e a Statútumban).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77542"/>
      </p:ext>
    </p:extLst>
  </p:cSld>
  <p:clrMapOvr>
    <a:masterClrMapping/>
  </p:clrMapOvr>
  <p:transition>
    <p:zo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8.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nemzeti ellenállóképesség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257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44624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nemzeti ellenállóképesség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7369" y="1398338"/>
            <a:ext cx="9975271" cy="4919335"/>
          </a:xfrm>
        </p:spPr>
        <p:txBody>
          <a:bodyPr>
            <a:norm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lakosság és az államszervezet képességét jelenti bármilyen fenyegetés hatásainak csökkentésére, és a helyreállásra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nemzeti ellenállóképesség területei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állami működés, a kormányzás folytonossága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ütésálló energetikai, infokommunikációs és közlekedési rendszer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létfontosságú rendszerek működése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képesség a tömeges sérülések kezelésére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védelmi és biztonsági szervek felkészültsége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Feladatainak ellátása a Kormány kötelezettsége</a:t>
            </a:r>
          </a:p>
        </p:txBody>
      </p:sp>
    </p:spTree>
    <p:extLst>
      <p:ext uri="{BB962C8B-B14F-4D97-AF65-F5344CB8AC3E}">
        <p14:creationId xmlns:p14="http://schemas.microsoft.com/office/powerpoint/2010/main" val="37193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9.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Összehangolt védelmi tevékenység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492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3005" y="44624"/>
            <a:ext cx="9144000" cy="1224136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Összehangolt védelmi tevékenység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6329" y="1647720"/>
            <a:ext cx="8208912" cy="5550634"/>
          </a:xfrm>
        </p:spPr>
        <p:txBody>
          <a:bodyPr/>
          <a:lstStyle/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Súlyos vagy elhúzódó védelmi és biztonsági esemény kezelése céljából kerül kihirdetésre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Bevezetése kormányrendelettel történik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Kormány lehetőséget kap a gyors és rugalmas reagálásra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Korlátozások és különleges intézkedések vezethetők be</a:t>
            </a:r>
          </a:p>
        </p:txBody>
      </p:sp>
    </p:spTree>
    <p:extLst>
      <p:ext uri="{BB962C8B-B14F-4D97-AF65-F5344CB8AC3E}">
        <p14:creationId xmlns:p14="http://schemas.microsoft.com/office/powerpoint/2010/main" val="11287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10.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Különleges jogrend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620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Különleges jogrend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7578" y="1643488"/>
            <a:ext cx="8484632" cy="5550634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Különleges jogrend fogalma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Különleges jogrendi helyzetek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Különleges jogrend bevezetésére okot adó tényállások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dirty="0">
                <a:cs typeface="Times New Roman" panose="02020603050405020304" pitchFamily="18" charset="0"/>
              </a:rPr>
              <a:t>Különleges jogrend kihirdetése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dirty="0">
                <a:solidFill>
                  <a:srgbClr val="C00000"/>
                </a:solidFill>
              </a:rPr>
              <a:t>Különleges jogrendi helyzetek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3833" y="1307366"/>
            <a:ext cx="8484632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imes New Roman" panose="02020603050405020304" pitchFamily="18" charset="0"/>
              </a:rPr>
              <a:t>A kihirdetésére okot adó  tényállásokat az Alaptörvény határozza meg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400" dirty="0">
                <a:cs typeface="Times New Roman" panose="02020603050405020304" pitchFamily="18" charset="0"/>
              </a:rPr>
              <a:t>A különleges jogrendi helyzetek: 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cs typeface="Times New Roman" panose="02020603050405020304" pitchFamily="18" charset="0"/>
              </a:rPr>
              <a:t>hadiállapot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cs typeface="Times New Roman" panose="02020603050405020304" pitchFamily="18" charset="0"/>
              </a:rPr>
              <a:t>szükségállapot </a:t>
            </a:r>
          </a:p>
          <a:p>
            <a:pPr lvl="1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hu-HU" dirty="0">
                <a:cs typeface="Times New Roman" panose="02020603050405020304" pitchFamily="18" charset="0"/>
              </a:rPr>
              <a:t>veszélyhelyzet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Hadiállapot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5273" y="1068439"/>
            <a:ext cx="9187774" cy="555063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Kihirdetésére okot adó tényállás: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Kinyilvánított háborús helyzet vagy háborús veszély 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fegyveres támadás, vagy hatásában azzal egyenértékű cselekmény, vagy ezek közvetlen veszélye</a:t>
            </a:r>
          </a:p>
          <a:p>
            <a:pPr lvl="1" algn="just">
              <a:spcBef>
                <a:spcPts val="0"/>
              </a:spcBef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Kollektív védelemre irányuló szövetségesi kötelezettség teljesítése </a:t>
            </a:r>
          </a:p>
          <a:p>
            <a:pPr algn="just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Országgyűlés (akadályoztatása esetén a köztársasági elnök) hirdeti ki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Kihirdetésének kezdeményezését követően a Kormány rendeletet alkothat, amellyel egyes törvények alkalmazását felfüggesztheti, törvényi rendelkezésektől eltérhet, valamint egyéb rendkívüli intézkedéseket hozhat</a:t>
            </a:r>
          </a:p>
          <a:p>
            <a:pPr algn="just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Kihirdetését követően a Kormány gyakorolja az Országgyűlés által átruházott jogokat</a:t>
            </a:r>
          </a:p>
          <a:p>
            <a:pPr algn="just">
              <a:spcBef>
                <a:spcPts val="0"/>
              </a:spcBef>
              <a:defRPr/>
            </a:pPr>
            <a:endParaRPr lang="hu-HU" sz="20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0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41076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Szükségállapot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85363"/>
            <a:ext cx="8484632" cy="4201829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Kihirdetése az alkotmányos rend megdöntésére, felforgatására, vagy a hatalom kizárólagos megszerzésére irányuló cselekmény, vagy az élet- és vagyonbiztonságot tömeges méretekben </a:t>
            </a:r>
            <a:r>
              <a:rPr lang="hu-HU" sz="2000" dirty="0">
                <a:cs typeface="Times New Roman" panose="02020603050405020304" pitchFamily="18" charset="0"/>
              </a:rPr>
              <a:t>veszélyeztető, súlyos jogellenes cselekmény esetén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30 napra hirdethető ki, egyszer meghosszabbítható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Országgyűlés (akadályoztatása esetén a köztársasági elnök) hirdeti ki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Kezdeményezését követően a Kormány rendeletet alkothat, amellyel egyes törvények alkalmazását felfüggesztheti, törvényi rendelkezésektől eltérhet, valamint egyéb rendkívüli intézkedéseket hozhat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0156" y="404605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Veszélyhelyzet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9840" y="1268760"/>
            <a:ext cx="8484632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46908" y="1564720"/>
            <a:ext cx="103410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szomszédos országban fennálló fegyveres konfliktus, háborús helyzet vagy humanitárius katasztrófa, az élet- és vagyonbiztonságot veszélyeztető súlyos esemény bekövetkezése esetén, valamint ezek következményeinek elhárítása érdekében hirdetheti ki 30 napra, amely az Országgyűlés felhatalmazása alapján meghosszabbítható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kihirdetésére irányuló kormányülés megkezdése előtt a Kormány elrendelheti a fokozott készenlétet, illetve a rendkívüli munkavégzést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rendeletével egyes törvények alkalmazását felfüggesztheti, törvényi rendelkezésektől eltérhet, és rendkívüli intézkedéseket hozhat</a:t>
            </a:r>
          </a:p>
        </p:txBody>
      </p:sp>
    </p:spTree>
    <p:extLst>
      <p:ext uri="{BB962C8B-B14F-4D97-AF65-F5344CB8AC3E}">
        <p14:creationId xmlns:p14="http://schemas.microsoft.com/office/powerpoint/2010/main" val="20798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1118795" y="115888"/>
            <a:ext cx="9549205" cy="1143000"/>
          </a:xfrm>
        </p:spPr>
        <p:txBody>
          <a:bodyPr anchor="t"/>
          <a:lstStyle/>
          <a:p>
            <a:pPr algn="ctr">
              <a:defRPr/>
            </a:pPr>
            <a:r>
              <a:rPr lang="hu-HU" sz="3600" dirty="0">
                <a:solidFill>
                  <a:srgbClr val="C00000"/>
                </a:solidFill>
              </a:rPr>
              <a:t>A nemzetközi jog alapelvei 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(Ius cogensek)</a:t>
            </a:r>
          </a:p>
        </p:txBody>
      </p:sp>
      <p:sp>
        <p:nvSpPr>
          <p:cNvPr id="61442" name="Tartalom helye 2"/>
          <p:cNvSpPr>
            <a:spLocks noGrp="1"/>
          </p:cNvSpPr>
          <p:nvPr>
            <p:ph idx="4294967295"/>
          </p:nvPr>
        </p:nvSpPr>
        <p:spPr>
          <a:xfrm>
            <a:off x="602428" y="1258889"/>
            <a:ext cx="10811436" cy="5266455"/>
          </a:xfrm>
        </p:spPr>
        <p:txBody>
          <a:bodyPr>
            <a:normAutofit fontScale="92500"/>
          </a:bodyPr>
          <a:lstStyle/>
          <a:p>
            <a:pPr marL="174625" indent="-174625">
              <a:buNone/>
              <a:tabLst>
                <a:tab pos="719138" algn="l"/>
              </a:tabLst>
            </a:pPr>
            <a:r>
              <a:rPr lang="hu-HU" altLang="hu-HU" sz="2400" b="1" dirty="0"/>
              <a:t>A </a:t>
            </a:r>
            <a:r>
              <a:rPr lang="hu-HU" altLang="hu-HU" sz="2400" b="1" dirty="0" err="1"/>
              <a:t>ius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cogens</a:t>
            </a:r>
            <a:r>
              <a:rPr lang="hu-HU" altLang="hu-HU" sz="2400" b="1" dirty="0"/>
              <a:t> fogalma</a:t>
            </a:r>
          </a:p>
          <a:p>
            <a:pPr marL="174625" indent="-174625">
              <a:buNone/>
              <a:tabLst>
                <a:tab pos="719138" algn="l"/>
              </a:tabLst>
            </a:pPr>
            <a:r>
              <a:rPr lang="hu-HU" altLang="hu-HU" sz="2400" b="1" dirty="0"/>
              <a:t>A nemzetközi jog alapelvei: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</a:t>
            </a:r>
            <a:r>
              <a:rPr lang="hu-HU" altLang="hu-HU" b="1" i="1" dirty="0"/>
              <a:t>az államok szuverén egyenlősége</a:t>
            </a:r>
            <a:r>
              <a:rPr lang="hu-HU" altLang="hu-HU" i="1" dirty="0"/>
              <a:t> 				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az </a:t>
            </a:r>
            <a:r>
              <a:rPr lang="hu-HU" altLang="hu-HU" b="1" i="1" dirty="0"/>
              <a:t>erőszak tilalma</a:t>
            </a:r>
            <a:r>
              <a:rPr lang="hu-HU" altLang="hu-HU" i="1" dirty="0"/>
              <a:t> és ennek folyományaként az </a:t>
            </a:r>
            <a:r>
              <a:rPr lang="hu-HU" altLang="hu-HU" b="1" i="1" dirty="0"/>
              <a:t>államok közötti viták békés rendezése</a:t>
            </a:r>
            <a:r>
              <a:rPr lang="hu-HU" altLang="hu-HU" i="1" dirty="0"/>
              <a:t>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i="1" dirty="0"/>
              <a:t> az </a:t>
            </a:r>
            <a:r>
              <a:rPr lang="hu-HU" altLang="hu-HU" b="1" i="1" dirty="0"/>
              <a:t>emberi jogok</a:t>
            </a:r>
            <a:r>
              <a:rPr lang="hu-HU" altLang="hu-HU" i="1" dirty="0"/>
              <a:t> tiszteletben tartása;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dirty="0"/>
              <a:t> </a:t>
            </a:r>
            <a:r>
              <a:rPr lang="hu-HU" altLang="hu-HU" b="1" dirty="0"/>
              <a:t>a népek és nemzetek önrendelkezési joga</a:t>
            </a:r>
            <a:r>
              <a:rPr lang="hu-HU" altLang="hu-HU" dirty="0"/>
              <a:t>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 belügyekbe történő beavatkozás tilalma;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az államok együttműködésének elve;</a:t>
            </a:r>
          </a:p>
          <a:p>
            <a:pPr marL="719138" lvl="1" indent="-365125">
              <a:buFontTx/>
              <a:buAutoNum type="arabicPeriod"/>
              <a:tabLst>
                <a:tab pos="719138" algn="l"/>
              </a:tabLst>
            </a:pPr>
            <a:r>
              <a:rPr lang="hu-HU" altLang="hu-HU" b="1" dirty="0"/>
              <a:t> a nemzetközi kötelezettségek jóhiszemű teljesítésének elve.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  <a:p>
            <a:pPr marL="0" indent="0">
              <a:buNone/>
            </a:pPr>
            <a:r>
              <a:rPr lang="hu-HU" sz="2400" b="1" dirty="0">
                <a:cs typeface="Tahoma" pitchFamily="34" charset="0"/>
              </a:rPr>
              <a:t>Mely dokumentumokból vezethetők le a nemzetközi jog alapelvei?</a:t>
            </a:r>
          </a:p>
          <a:p>
            <a:pPr marL="0" indent="0">
              <a:buNone/>
            </a:pPr>
            <a:r>
              <a:rPr lang="hu-HU" sz="2400" dirty="0">
                <a:cs typeface="Tahoma" pitchFamily="34" charset="0"/>
              </a:rPr>
              <a:t>Az önrendelkezési jog sajátosságai a többi alapelvhez képest</a:t>
            </a:r>
          </a:p>
          <a:p>
            <a:pPr marL="0" indent="0">
              <a:buNone/>
            </a:pPr>
            <a:endParaRPr lang="hu-HU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4376"/>
      </p:ext>
    </p:extLst>
  </p:cSld>
  <p:clrMapOvr>
    <a:masterClrMapping/>
  </p:clrMapOvr>
  <p:transition>
    <p:zo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chemeClr val="accent5"/>
                </a:solidFill>
              </a:rPr>
              <a:t>Honvédelmi válsághelyzet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9840" y="1268760"/>
            <a:ext cx="8484632" cy="555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033549" y="1194892"/>
            <a:ext cx="1012490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NEM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 KÜLÖNLEGES JOGRENDI IDŐSZAK!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hirdetheti ki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Magyarországgal szomszédos államban kialakult, katonai kezelést is igénylő, és Magyarország biztonságát közvetlenül veszélyeztető helyzetben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Külső fegyveres támadás vagy hatásában külső fegyveres támadással egyenértékű, részben vagy egészben katonai jellegű cselekménnyel való fenyegetés esetén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Szövetségesi katonai kötelezettségek teljesítésére való felkészülés érdekében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Legfeljebb hat hónapig tartható fenn, amely egy alkalommal meghosszabbítható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A Kormány a készenlétet fokozó, megelőző intézkedéseket vezethet be</a:t>
            </a:r>
          </a:p>
        </p:txBody>
      </p:sp>
    </p:spTree>
    <p:extLst>
      <p:ext uri="{BB962C8B-B14F-4D97-AF65-F5344CB8AC3E}">
        <p14:creationId xmlns:p14="http://schemas.microsoft.com/office/powerpoint/2010/main" val="39778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11. fejezet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A védelmi és biztonsági kötelezettségek 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rendszere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994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095" y="378897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védelmi és biztonsági kötelezettségek 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095" y="1665867"/>
            <a:ext cx="9593629" cy="2799626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Elsajátítandó témák és fogalmak: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Hadkötelezettség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Polgári védelmi kötelezettség 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Honvédelmi munkakötelezettség 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Gazdasági és anyagi szolgáltatási kötelezettség</a:t>
            </a:r>
          </a:p>
          <a:p>
            <a:pPr lvl="1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 és biztonsági célú bejelentési kötelezettség</a:t>
            </a:r>
          </a:p>
        </p:txBody>
      </p:sp>
    </p:spTree>
    <p:extLst>
      <p:ext uri="{BB962C8B-B14F-4D97-AF65-F5344CB8AC3E}">
        <p14:creationId xmlns:p14="http://schemas.microsoft.com/office/powerpoint/2010/main" val="22203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hadkötelezettség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1890" y="1307366"/>
            <a:ext cx="9655209" cy="419565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Hadiállapot kihirdetésekor</a:t>
            </a:r>
          </a:p>
          <a:p>
            <a:pPr>
              <a:spcBef>
                <a:spcPts val="0"/>
              </a:spcBef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Adatszolgáltatási, bejelentési, megjelenési és katonai (fegyveres vagy fegyver nélküli) szolgálati kötelezettség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18-50 éves életkorú, magyar állampolgárságú férfiak alkotmányos kötelessége </a:t>
            </a:r>
          </a:p>
          <a:p>
            <a:pPr>
              <a:spcBef>
                <a:spcPts val="0"/>
              </a:spcBef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kiképzett tartalékosok számára a hadkötelezettség a hivatásos katonai szolgálat felső korhatáráig tart</a:t>
            </a:r>
          </a:p>
        </p:txBody>
      </p:sp>
    </p:spTree>
    <p:extLst>
      <p:ext uri="{BB962C8B-B14F-4D97-AF65-F5344CB8AC3E}">
        <p14:creationId xmlns:p14="http://schemas.microsoft.com/office/powerpoint/2010/main" val="41141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polgári védelmi kötelezettség 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21971" y="1074761"/>
            <a:ext cx="9609513" cy="50849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Fegyveres összeütközés időszakában és katasztrófa helyzetben </a:t>
            </a:r>
            <a:r>
              <a:rPr lang="hu-HU" sz="20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egyaránt bevezethető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Nagykorú magyar állampolgárokra vonatkozik, az öregségi nyugdíjkorhatár eléréséig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kötelezettségre a lakóhely szerinti polgármester, hatósági határozatot hoz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Adatszolgáltatási, bejelentési, megjelenési, valamint ideiglenes vagy - különleges jogrendi időszakban - folyamatos szolgálati kötelezettség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Kiképzésre és gyakorlatra a polgármester határozattal kötelezi az állampolgárt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Azonnali teljesítésének elrendelésére a Kormány, a belügyminiszter, a területi védelmi bizottság elnöke, a főpolgármester, valamint a polgármester jogosult</a:t>
            </a:r>
          </a:p>
        </p:txBody>
      </p:sp>
    </p:spTree>
    <p:extLst>
      <p:ext uri="{BB962C8B-B14F-4D97-AF65-F5344CB8AC3E}">
        <p14:creationId xmlns:p14="http://schemas.microsoft.com/office/powerpoint/2010/main" val="17949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50297"/>
            <a:ext cx="91440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honvédelmi munkakötelezettség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6954" y="1382331"/>
            <a:ext cx="8568952" cy="5550634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az ország működőképességének fenntartásához és helyreállításához szükséges munkaerő biztosítása, </a:t>
            </a:r>
            <a:r>
              <a:rPr lang="hu-HU" dirty="0"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hadiállapot kihirdetését követően 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Teljesítése 65 éves életkor alatt, az állampolgár képességeinek és egészségi állapotának figyelembe vételével, kijelölt munkahelyen</a:t>
            </a:r>
          </a:p>
          <a:p>
            <a:pPr marL="342000" lvl="1" indent="-342000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Részletes szabályait előkészítik, bevezetésük hadiállapotban történik.</a:t>
            </a:r>
          </a:p>
        </p:txBody>
      </p:sp>
    </p:spTree>
    <p:extLst>
      <p:ext uri="{BB962C8B-B14F-4D97-AF65-F5344CB8AC3E}">
        <p14:creationId xmlns:p14="http://schemas.microsoft.com/office/powerpoint/2010/main" val="19053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18739"/>
            <a:ext cx="9144000" cy="1143000"/>
          </a:xfrm>
        </p:spPr>
        <p:txBody>
          <a:bodyPr>
            <a:normAutofit fontScale="90000"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A gazdasági és anyagi szolgáltatási kötelezettség </a:t>
            </a:r>
            <a:br>
              <a:rPr lang="hu-HU" sz="3200" dirty="0">
                <a:solidFill>
                  <a:srgbClr val="C00000"/>
                </a:solidFill>
              </a:rPr>
            </a:br>
            <a:endParaRPr lang="hu-HU" sz="3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5740" y="1307366"/>
            <a:ext cx="10364760" cy="4788634"/>
          </a:xfrm>
        </p:spPr>
        <p:txBody>
          <a:bodyPr>
            <a:normAutofit/>
          </a:bodyPr>
          <a:lstStyle/>
          <a:p>
            <a:pPr marL="342000" lvl="1" indent="-342000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az anyagi javak és szolgáltatások biztosítása az ország védelmével és biztonságával összefüggő feladatok ellátásához</a:t>
            </a:r>
          </a:p>
          <a:p>
            <a:pPr marL="342000" lvl="1" indent="-342000">
              <a:spcBef>
                <a:spcPts val="0"/>
              </a:spcBef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kötelezettség igénybevételével biztosítható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védelmi és biztonsági szervezetek működése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kormányzati és közigazgatási rendszer működése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nemzetgazdaság működőképessége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polgári védelmi feladatok ellátása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egészségügyi válsághelyzeti feladatok ellátása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szövetséges fegyveres erők ellátása</a:t>
            </a:r>
          </a:p>
          <a:p>
            <a:pPr marL="457200" lvl="2" indent="0">
              <a:spcBef>
                <a:spcPts val="0"/>
              </a:spcBef>
              <a:buNone/>
              <a:defRPr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000" lvl="1" indent="-342000">
              <a:spcBef>
                <a:spcPts val="0"/>
              </a:spcBef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szolgáltatások igénybevételét az ország egész területére vagy több megyére kiterjedően a Kormány vagy a felhatalmazott miniszter, illetékességi területén a területi védelmi bizottság elnöke, valamint a polgármester rendeli el.</a:t>
            </a:r>
          </a:p>
        </p:txBody>
      </p:sp>
    </p:spTree>
    <p:extLst>
      <p:ext uri="{BB962C8B-B14F-4D97-AF65-F5344CB8AC3E}">
        <p14:creationId xmlns:p14="http://schemas.microsoft.com/office/powerpoint/2010/main" val="17661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18739"/>
            <a:ext cx="9144000" cy="1143000"/>
          </a:xfrm>
        </p:spPr>
        <p:txBody>
          <a:bodyPr>
            <a:normAutofit/>
          </a:bodyPr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Védelmi és biztonsági célú bejelentési kötelezettség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7750" y="1669316"/>
            <a:ext cx="10267949" cy="4370227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Aki a közrend, közbiztonság súlyos és erőszakos megzavarására alkalmas cselekményről, katasztrófáról vagy ezek közvetlen veszélyéről értesül, azt köteles haladéktalanul bejelenteni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hu-HU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Összehangolt védelmi tevékenység, valamint különleges jogrend fennállása idején a bejelentési kötelezettség a fentieken túl kiterjed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ország honvédelmi érdekeit súlyosan sértő vagy veszélyeztető cselekményekre 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államhatár rendjét súlyosan sértő cselekményekre</a:t>
            </a:r>
          </a:p>
          <a:p>
            <a:pPr marL="799200" lvl="2" indent="-342000">
              <a:spcBef>
                <a:spcPts val="0"/>
              </a:spcBef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élet- és vagyonbiztonságot jelentős mértékben veszélyeztető létfontosságú rendszer üzemzavarára, illetve károsítására vagy fentiek közvetlen veszélyére is</a:t>
            </a:r>
          </a:p>
        </p:txBody>
      </p:sp>
    </p:spTree>
    <p:extLst>
      <p:ext uri="{BB962C8B-B14F-4D97-AF65-F5344CB8AC3E}">
        <p14:creationId xmlns:p14="http://schemas.microsoft.com/office/powerpoint/2010/main" val="5516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354184" y="1920240"/>
            <a:ext cx="9144000" cy="2403847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rgbClr val="C00000"/>
                </a:solidFill>
              </a:rPr>
              <a:t>12. Fejezet</a:t>
            </a:r>
            <a:br>
              <a:rPr lang="hu-HU" sz="4000" dirty="0">
                <a:solidFill>
                  <a:srgbClr val="C00000"/>
                </a:solidFill>
              </a:rPr>
            </a:br>
            <a:r>
              <a:rPr lang="hu-HU" sz="4000" dirty="0">
                <a:solidFill>
                  <a:srgbClr val="C00000"/>
                </a:solidFill>
              </a:rPr>
              <a:t>Nemzetbiztonsági ismeretek</a:t>
            </a: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249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57286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Nemzetbiztonsági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826443"/>
            <a:ext cx="8424936" cy="555063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Elsajátítandó témák és fogalmak: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Nemzetbiztonsági szolgálatok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Nemzetbiztonsági feladatok és intézkedések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Titkos információgyűjtés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>
                <a:cs typeface="Tahoma" pitchFamily="34" charset="0"/>
              </a:rPr>
              <a:t>Nemzetbiztonsági védelem és ellenőrzés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15</TotalTime>
  <Words>6014</Words>
  <Application>Microsoft Office PowerPoint</Application>
  <PresentationFormat>Szélesvásznú</PresentationFormat>
  <Paragraphs>986</Paragraphs>
  <Slides>122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122</vt:i4>
      </vt:variant>
    </vt:vector>
  </HeadingPairs>
  <TitlesOfParts>
    <vt:vector size="129" baseType="lpstr">
      <vt:lpstr>Arial</vt:lpstr>
      <vt:lpstr>Calibri</vt:lpstr>
      <vt:lpstr>Courier New</vt:lpstr>
      <vt:lpstr>Times New Roman</vt:lpstr>
      <vt:lpstr>Verdana</vt:lpstr>
      <vt:lpstr>Wingdings</vt:lpstr>
      <vt:lpstr>Office-téma</vt:lpstr>
      <vt:lpstr>KÖZIGAZGATÁSI SZAKVIZSGA Választható vizsgatárgy Kül- és biztonságpolitikai ágazat</vt:lpstr>
      <vt:lpstr>I. rész  Külpolitikai ágazat </vt:lpstr>
      <vt:lpstr>1. A nemzetközi kapcsolatok alapfogalmai és nemzetközi jogi alapvetés</vt:lpstr>
      <vt:lpstr>Külpolitika, diplomácia,  nemzetközi jog</vt:lpstr>
      <vt:lpstr>A nemzetközi jog fogalma,  forrásai</vt:lpstr>
      <vt:lpstr>A nemzetközi jog funkciója,  és a szokásjog</vt:lpstr>
      <vt:lpstr>A nemzetközi szerződés  és a szokásjog</vt:lpstr>
      <vt:lpstr>Jogforrási hierarchia  a nemzetközi jogban </vt:lpstr>
      <vt:lpstr>A nemzetközi jog alapelvei  (Ius cogensek)</vt:lpstr>
      <vt:lpstr> Az állam a nemzetközi jogban</vt:lpstr>
      <vt:lpstr>A nemzetközi jog alanyai</vt:lpstr>
      <vt:lpstr>A (kormányközi) nemzetközi  szervezetek</vt:lpstr>
      <vt:lpstr>A nemzetközi szerződések  joga és hatálya</vt:lpstr>
      <vt:lpstr>Nemzetközi szerződések  megkötése a magyar jogban</vt:lpstr>
      <vt:lpstr>A nemzetközi szerződést  kihirdető jogszabály</vt:lpstr>
      <vt:lpstr>A nemzetközi jog és  a belső jog viszonya </vt:lpstr>
      <vt:lpstr>2. Az EU kül-és biztonságpolitikája és Magyarország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PowerPoint-bemutató</vt:lpstr>
      <vt:lpstr>3. A magyar külpolitika  intézmény- és szabályrendszere </vt:lpstr>
      <vt:lpstr>A külügyi igazgatás fogalma,  szervei és sajátosságai </vt:lpstr>
      <vt:lpstr>Az Országgyűlés szerepe</vt:lpstr>
      <vt:lpstr>A Köztársasági elnök szerepe</vt:lpstr>
      <vt:lpstr>A Kormány, a miniszterelnök és  a miniszterek külügyi feladatai</vt:lpstr>
      <vt:lpstr>A külgazdasági és külügyminiszter  feladat- és hatáskörei</vt:lpstr>
      <vt:lpstr>A külgazdasági és külügyminiszter  feladat- és hatáskörei</vt:lpstr>
      <vt:lpstr>A Külgazdasági és Külügyminisztérium  szervezete és működése</vt:lpstr>
      <vt:lpstr>PowerPoint-bemutató</vt:lpstr>
      <vt:lpstr>4. A magyar kül- és  biztonságpolitika  gyakorlati aspektusai</vt:lpstr>
      <vt:lpstr>A külképviseletek</vt:lpstr>
      <vt:lpstr>A diplomáciai képviseletek  feladatköre</vt:lpstr>
      <vt:lpstr>A diplomáciai képviselet  személyzete</vt:lpstr>
      <vt:lpstr>A konzuli képviseletek feladatai</vt:lpstr>
      <vt:lpstr>A konzuli igazgatási feladatok  saját hatáskörben</vt:lpstr>
      <vt:lpstr>A konzuli képviselet személyzete</vt:lpstr>
      <vt:lpstr>A tiszteletbeli konzuli intézmény</vt:lpstr>
      <vt:lpstr>A diplomáciai és konzuli képviseletek  kiváltságai és mentességei</vt:lpstr>
      <vt:lpstr>A diplomáciai protokoll alapjai</vt:lpstr>
      <vt:lpstr>Néhány fontos fogalom</vt:lpstr>
      <vt:lpstr>  II. rész  Biztonság- és védelempolitika </vt:lpstr>
      <vt:lpstr>  1. fejezet Biztonság- és védelempolitika</vt:lpstr>
      <vt:lpstr> Biztonság- és védelempolitika </vt:lpstr>
      <vt:lpstr>A biztonság-és védelempolitika tárgya és tényezői </vt:lpstr>
      <vt:lpstr>A biztonságra negatívan ható tényezők és lehetséges következményeik</vt:lpstr>
      <vt:lpstr>  2. fejezet Magyarország biztonság-és védelempolitikája</vt:lpstr>
      <vt:lpstr>Magyarország biztonság-és védelempolitikája</vt:lpstr>
      <vt:lpstr> Magyarország Nemzeti Biztonsági  Stratégiája </vt:lpstr>
      <vt:lpstr> Magyarország Nemzeti Katonai Stratégiája </vt:lpstr>
      <vt:lpstr>  3. Fejezet A létfontosságú rendszerek  és létesítmények védelme</vt:lpstr>
      <vt:lpstr>A létfontosságú rendszerek  és létesítmények védelme</vt:lpstr>
      <vt:lpstr> A létfontosságú rendszerek  és létesítmények</vt:lpstr>
      <vt:lpstr> A létfontosságú rendszerek  és létesítmények védelme</vt:lpstr>
      <vt:lpstr>  4. fejezet A NATO biztonság-és védelempolitikája</vt:lpstr>
      <vt:lpstr>A NATO biztonság-és védelempolitikája</vt:lpstr>
      <vt:lpstr>A washingtoni szerződés</vt:lpstr>
      <vt:lpstr>A NATO feladatrendszere</vt:lpstr>
      <vt:lpstr>A NATO  Befogadó Nemzeti Támogatás</vt:lpstr>
      <vt:lpstr>A NATO válságkezelési rendszere</vt:lpstr>
      <vt:lpstr>  5. fejezet Az EU biztonság- és védelempolitikája</vt:lpstr>
      <vt:lpstr>Az EU biztonság- és védelempolitikája</vt:lpstr>
      <vt:lpstr>A közös európai biztonság-  és védelempolitika fejlődése</vt:lpstr>
      <vt:lpstr>A közös európai biztonság- és védelempolitika</vt:lpstr>
      <vt:lpstr>  6. fejezet A védelem és biztonság rendszere Magyarországon</vt:lpstr>
      <vt:lpstr>A védelem és biztonság rendszere Magyarországon</vt:lpstr>
      <vt:lpstr> A védelmi és biztonsági tevékenységek összehangolása </vt:lpstr>
      <vt:lpstr>A védelmi és biztonsági igazgatás szervei</vt:lpstr>
      <vt:lpstr>A védelmi és biztonsági tevékenységek összehangolásában közreműködő szervek</vt:lpstr>
      <vt:lpstr>  7. fejezet A nemzetgazdaság védelmi és biztonsági célú felkészítése és mozgósítása</vt:lpstr>
      <vt:lpstr>A nemzetgazdaság védelmi és biztonsági célú felkészítése és mozgósítása</vt:lpstr>
      <vt:lpstr>A nemzetgazdaság védelmi és biztonsági célú felkészítése </vt:lpstr>
      <vt:lpstr>A nemzetgazdaság mozgósítására okot adó körülmények </vt:lpstr>
      <vt:lpstr>A nemzetgazdaság védelmi és biztonsági célú felkészítésének tervezése </vt:lpstr>
      <vt:lpstr>A nemzetgazdaság védelmi és biztonsági célú felkészítésének folyamata</vt:lpstr>
      <vt:lpstr>A védelmi és biztonsági célú tartalékolás</vt:lpstr>
      <vt:lpstr>A nemzetgazdaság mozgósítása</vt:lpstr>
      <vt:lpstr>  8. fejezet A nemzeti ellenállóképesség</vt:lpstr>
      <vt:lpstr>A nemzeti ellenállóképesség</vt:lpstr>
      <vt:lpstr>  9. fejezet Összehangolt védelmi tevékenység</vt:lpstr>
      <vt:lpstr>Összehangolt védelmi tevékenység</vt:lpstr>
      <vt:lpstr>  10. fejezet Különleges jogrend</vt:lpstr>
      <vt:lpstr>Különleges jogrend</vt:lpstr>
      <vt:lpstr>Különleges jogrendi helyzetek</vt:lpstr>
      <vt:lpstr>Hadiállapot</vt:lpstr>
      <vt:lpstr>Szükségállapot</vt:lpstr>
      <vt:lpstr>Veszélyhelyzet</vt:lpstr>
      <vt:lpstr>Honvédelmi válsághelyzet</vt:lpstr>
      <vt:lpstr>  11. fejezet  A védelmi és biztonsági kötelezettségek  rendszere</vt:lpstr>
      <vt:lpstr>A védelmi és biztonsági kötelezettségek  rendszere</vt:lpstr>
      <vt:lpstr>A hadkötelezettség</vt:lpstr>
      <vt:lpstr>A polgári védelmi kötelezettség  </vt:lpstr>
      <vt:lpstr>A honvédelmi munkakötelezettség</vt:lpstr>
      <vt:lpstr>A gazdasági és anyagi szolgáltatási kötelezettség  </vt:lpstr>
      <vt:lpstr>Védelmi és biztonsági célú bejelentési kötelezettség</vt:lpstr>
      <vt:lpstr>  12. Fejezet Nemzetbiztonsági ismeretek</vt:lpstr>
      <vt:lpstr>Nemzetbiztonsági ismeretek</vt:lpstr>
      <vt:lpstr>A nemzetbiztonsági tevékenység alapjai</vt:lpstr>
      <vt:lpstr>A magyar nemzetbiztonsági szolgálatok jogállása, irányítása, állománya</vt:lpstr>
      <vt:lpstr>A magyar nemzetbiztonsági szolgálatok és főbb feladataik</vt:lpstr>
      <vt:lpstr>Az Információs Hivatal fő tevékenységi területei </vt:lpstr>
      <vt:lpstr>Az Alkotmányvédelmi Hivatal fő tevékenységi területei</vt:lpstr>
      <vt:lpstr>A Katonai Nemzetbiztonsági Szolgálat főbb tevékenységi területei</vt:lpstr>
      <vt:lpstr> A Nemzetbiztonsági Szakszolgálat főbb tevékenységi területe  </vt:lpstr>
      <vt:lpstr>A Nemzeti Információs Központ fő tevékenységi területei</vt:lpstr>
      <vt:lpstr>A magyar nemzetbiztonsági szolgálatok működésének elvei és gyakorlata</vt:lpstr>
      <vt:lpstr>A nemzetbiztonsági szolgálatok által alkalmazható intézkedések</vt:lpstr>
      <vt:lpstr>A titkos információgyűjtés</vt:lpstr>
      <vt:lpstr>A nemzetbiztonsági védelem és ellenőrzés</vt:lpstr>
      <vt:lpstr>A nemzetbiztonsági szolgálatok parlamenti ellenőrzése</vt:lpstr>
      <vt:lpstr>  13. Fejezet A nemzeti minősített információk  védelme</vt:lpstr>
      <vt:lpstr>A nemzeti minősített információk védelme</vt:lpstr>
      <vt:lpstr>A minősített adatok védelméért  felelős nemzeti biztonsági szervek és személyek</vt:lpstr>
      <vt:lpstr>Biztonsági alapelvek</vt:lpstr>
      <vt:lpstr>A minősített információk  védelmének elemei</vt:lpstr>
      <vt:lpstr>A személyi biztonság</vt:lpstr>
      <vt:lpstr>Fizikai biztonság</vt:lpstr>
      <vt:lpstr>Az adminisztratív biztonság</vt:lpstr>
      <vt:lpstr>Az elektronikus biztonság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78</cp:revision>
  <dcterms:created xsi:type="dcterms:W3CDTF">2020-01-30T10:32:07Z</dcterms:created>
  <dcterms:modified xsi:type="dcterms:W3CDTF">2024-03-05T14:08:24Z</dcterms:modified>
</cp:coreProperties>
</file>