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8"/>
  </p:notesMasterIdLst>
  <p:sldIdLst>
    <p:sldId id="256" r:id="rId2"/>
    <p:sldId id="258" r:id="rId3"/>
    <p:sldId id="351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352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355" r:id="rId39"/>
    <p:sldId id="356" r:id="rId40"/>
    <p:sldId id="357" r:id="rId41"/>
    <p:sldId id="358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53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54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B49853-68F9-4C7A-BC40-6762D087D240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196937F4-0F61-43C7-BEE4-F3038DD6D46F}">
      <dgm:prSet phldrT="[Szöveg]" custT="1"/>
      <dgm:spPr/>
      <dgm:t>
        <a:bodyPr/>
        <a:lstStyle/>
        <a:p>
          <a:r>
            <a:rPr lang="hu-HU" sz="2000" b="1" dirty="0" smtClean="0">
              <a:latin typeface="+mj-lt"/>
            </a:rPr>
            <a:t>Alanyai: </a:t>
          </a:r>
          <a:r>
            <a:rPr lang="hu-HU" sz="2000" dirty="0" smtClean="0">
              <a:latin typeface="+mj-lt"/>
            </a:rPr>
            <a:t>Állam, önkormányzat, belföldi és külföldi természetes és jogi személyek</a:t>
          </a:r>
          <a:endParaRPr lang="en-GB" sz="2000" b="1" dirty="0">
            <a:latin typeface="+mj-lt"/>
          </a:endParaRPr>
        </a:p>
      </dgm:t>
    </dgm:pt>
    <dgm:pt modelId="{46C52C17-9031-486C-B6ED-96CDEC2A54FC}" type="parTrans" cxnId="{873CD83C-6B9C-4377-80C3-9844EE8AB135}">
      <dgm:prSet/>
      <dgm:spPr/>
      <dgm:t>
        <a:bodyPr/>
        <a:lstStyle/>
        <a:p>
          <a:endParaRPr lang="en-GB" sz="2000"/>
        </a:p>
      </dgm:t>
    </dgm:pt>
    <dgm:pt modelId="{D04AD472-2481-40AE-BCCE-D3327FC66E24}" type="sibTrans" cxnId="{873CD83C-6B9C-4377-80C3-9844EE8AB135}">
      <dgm:prSet custT="1"/>
      <dgm:spPr/>
      <dgm:t>
        <a:bodyPr/>
        <a:lstStyle/>
        <a:p>
          <a:endParaRPr lang="en-GB" sz="2000" dirty="0">
            <a:latin typeface="Times New Roman" panose="02020603050405020304" pitchFamily="18" charset="0"/>
          </a:endParaRPr>
        </a:p>
      </dgm:t>
    </dgm:pt>
    <dgm:pt modelId="{0C27B5E2-12AC-47B5-8815-D178AF157380}">
      <dgm:prSet phldrT="[Szöveg]" custT="1"/>
      <dgm:spPr/>
      <dgm:t>
        <a:bodyPr/>
        <a:lstStyle/>
        <a:p>
          <a:r>
            <a:rPr lang="hu-HU" sz="2000" b="1" dirty="0" smtClean="0">
              <a:latin typeface="+mj-lt"/>
            </a:rPr>
            <a:t>Tárgya</a:t>
          </a:r>
          <a:r>
            <a:rPr lang="hu-HU" sz="2000" b="0" dirty="0" smtClean="0">
              <a:latin typeface="+mj-lt"/>
            </a:rPr>
            <a:t>: Az állam és önkormányzat kizárólagos gazdasági tevékenységei </a:t>
          </a:r>
          <a:endParaRPr lang="en-GB" sz="2000" b="0" dirty="0">
            <a:latin typeface="+mj-lt"/>
          </a:endParaRPr>
        </a:p>
      </dgm:t>
    </dgm:pt>
    <dgm:pt modelId="{CE527D1A-AFD3-4633-A8C4-1619E8711061}" type="parTrans" cxnId="{4BDE4F09-9418-4233-856A-26604FDE9D79}">
      <dgm:prSet/>
      <dgm:spPr/>
      <dgm:t>
        <a:bodyPr/>
        <a:lstStyle/>
        <a:p>
          <a:endParaRPr lang="en-GB" sz="2000"/>
        </a:p>
      </dgm:t>
    </dgm:pt>
    <dgm:pt modelId="{66730047-5289-4151-B4B2-7E0026A570A1}" type="sibTrans" cxnId="{4BDE4F09-9418-4233-856A-26604FDE9D79}">
      <dgm:prSet custT="1"/>
      <dgm:spPr/>
      <dgm:t>
        <a:bodyPr/>
        <a:lstStyle/>
        <a:p>
          <a:endParaRPr lang="en-GB" sz="2000" dirty="0">
            <a:latin typeface="Times New Roman" panose="02020603050405020304" pitchFamily="18" charset="0"/>
          </a:endParaRPr>
        </a:p>
      </dgm:t>
    </dgm:pt>
    <dgm:pt modelId="{EFF83697-6AF5-4377-9B09-4EDAA2E32E4D}">
      <dgm:prSet phldrT="[Szöveg]" custT="1"/>
      <dgm:spPr/>
      <dgm:t>
        <a:bodyPr/>
        <a:lstStyle/>
        <a:p>
          <a:r>
            <a:rPr lang="hu-HU" sz="2000" dirty="0" smtClean="0">
              <a:latin typeface="+mj-lt"/>
            </a:rPr>
            <a:t>Pl. szerencsejáték, dohánytermék árusítása, helyi közutak , közművek </a:t>
          </a:r>
          <a:endParaRPr lang="en-GB" sz="2000" dirty="0">
            <a:latin typeface="+mj-lt"/>
          </a:endParaRPr>
        </a:p>
      </dgm:t>
    </dgm:pt>
    <dgm:pt modelId="{895F713D-E8F4-4E4F-83A4-1906DE8CC5B1}" type="parTrans" cxnId="{23C9BA9C-4FE6-429D-AF1A-D0F270E5C045}">
      <dgm:prSet/>
      <dgm:spPr/>
      <dgm:t>
        <a:bodyPr/>
        <a:lstStyle/>
        <a:p>
          <a:endParaRPr lang="en-GB" sz="2000"/>
        </a:p>
      </dgm:t>
    </dgm:pt>
    <dgm:pt modelId="{93793F8F-297D-4AEF-ABA4-733DE4424887}" type="sibTrans" cxnId="{23C9BA9C-4FE6-429D-AF1A-D0F270E5C045}">
      <dgm:prSet/>
      <dgm:spPr/>
      <dgm:t>
        <a:bodyPr/>
        <a:lstStyle/>
        <a:p>
          <a:endParaRPr lang="en-GB" sz="2000"/>
        </a:p>
      </dgm:t>
    </dgm:pt>
    <dgm:pt modelId="{E26FEE65-40A8-40E0-AE34-B5F428200EA9}">
      <dgm:prSet custT="1"/>
      <dgm:spPr/>
      <dgm:t>
        <a:bodyPr/>
        <a:lstStyle/>
        <a:p>
          <a:r>
            <a:rPr lang="hu-HU" sz="1900" b="1" dirty="0" smtClean="0">
              <a:latin typeface="+mj-lt"/>
            </a:rPr>
            <a:t>Koncessziós pályázat</a:t>
          </a:r>
          <a:endParaRPr lang="en-GB" sz="1900" b="1" dirty="0">
            <a:latin typeface="+mj-lt"/>
          </a:endParaRPr>
        </a:p>
      </dgm:t>
    </dgm:pt>
    <dgm:pt modelId="{22E389D5-5BAE-4692-BDE7-ACEAB9E5B2AD}" type="parTrans" cxnId="{34F5B35D-9F60-4FD1-8F0D-3DB0D2DEE1DC}">
      <dgm:prSet/>
      <dgm:spPr/>
      <dgm:t>
        <a:bodyPr/>
        <a:lstStyle/>
        <a:p>
          <a:endParaRPr lang="en-GB" sz="2000"/>
        </a:p>
      </dgm:t>
    </dgm:pt>
    <dgm:pt modelId="{2F20DD07-0669-480C-BA42-79C83726626C}" type="sibTrans" cxnId="{34F5B35D-9F60-4FD1-8F0D-3DB0D2DEE1DC}">
      <dgm:prSet/>
      <dgm:spPr/>
      <dgm:t>
        <a:bodyPr/>
        <a:lstStyle/>
        <a:p>
          <a:endParaRPr lang="en-GB" sz="2000"/>
        </a:p>
      </dgm:t>
    </dgm:pt>
    <dgm:pt modelId="{24001785-3EFD-4FA0-954C-1F89242D1957}">
      <dgm:prSet custT="1"/>
      <dgm:spPr/>
      <dgm:t>
        <a:bodyPr/>
        <a:lstStyle/>
        <a:p>
          <a:r>
            <a:rPr lang="hu-HU" sz="1900" dirty="0" smtClean="0">
              <a:latin typeface="+mj-lt"/>
            </a:rPr>
            <a:t>Általános esetben nyilvános pályázat, tartalmazza a legfontosabb pályázati feltételeket, pályázatok benyújtása: min. 60 nap</a:t>
          </a:r>
          <a:endParaRPr lang="en-GB" sz="1900" dirty="0">
            <a:latin typeface="+mj-lt"/>
          </a:endParaRPr>
        </a:p>
      </dgm:t>
    </dgm:pt>
    <dgm:pt modelId="{E9121E95-D1F0-4B91-AB33-9DACC33EF067}" type="parTrans" cxnId="{9AC7D502-B97F-42A8-A92C-02054DEAA135}">
      <dgm:prSet/>
      <dgm:spPr/>
      <dgm:t>
        <a:bodyPr/>
        <a:lstStyle/>
        <a:p>
          <a:endParaRPr lang="en-GB" sz="2000"/>
        </a:p>
      </dgm:t>
    </dgm:pt>
    <dgm:pt modelId="{2D2C0A4D-D8D5-493D-A24E-31C1A6D8B77D}" type="sibTrans" cxnId="{9AC7D502-B97F-42A8-A92C-02054DEAA135}">
      <dgm:prSet/>
      <dgm:spPr/>
      <dgm:t>
        <a:bodyPr/>
        <a:lstStyle/>
        <a:p>
          <a:endParaRPr lang="en-GB" sz="2000"/>
        </a:p>
      </dgm:t>
    </dgm:pt>
    <dgm:pt modelId="{689A788A-9F43-4B67-9871-238232F10B4C}" type="pres">
      <dgm:prSet presAssocID="{0BB49853-68F9-4C7A-BC40-6762D087D24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F67EBBC-A263-408C-9D79-A7D897F5AAAC}" type="pres">
      <dgm:prSet presAssocID="{0BB49853-68F9-4C7A-BC40-6762D087D240}" presName="dummyMaxCanvas" presStyleCnt="0">
        <dgm:presLayoutVars/>
      </dgm:prSet>
      <dgm:spPr/>
    </dgm:pt>
    <dgm:pt modelId="{86B145DC-9813-4A9C-8802-409854ADD50F}" type="pres">
      <dgm:prSet presAssocID="{0BB49853-68F9-4C7A-BC40-6762D087D240}" presName="ThreeNodes_1" presStyleLbl="node1" presStyleIdx="0" presStyleCnt="3" custScaleX="108513" custScaleY="65766" custLinFactNeighborX="3085" custLinFactNeighborY="44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F2EB06-E0BA-43D7-B0DB-6BFD9335BD0C}" type="pres">
      <dgm:prSet presAssocID="{0BB49853-68F9-4C7A-BC40-6762D087D240}" presName="ThreeNodes_2" presStyleLbl="node1" presStyleIdx="1" presStyleCnt="3" custScaleX="106169" custScaleY="83343" custLinFactNeighborX="-2128" custLinFactNeighborY="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327B307-D60A-4505-8AA6-6F52CD646C8A}" type="pres">
      <dgm:prSet presAssocID="{0BB49853-68F9-4C7A-BC40-6762D087D240}" presName="ThreeNodes_3" presStyleLbl="node1" presStyleIdx="2" presStyleCnt="3" custScaleY="87910" custLinFactNeighborX="-2559" custLinFactNeighborY="135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EE1B29-5704-4B7D-9628-F0CC028B9433}" type="pres">
      <dgm:prSet presAssocID="{0BB49853-68F9-4C7A-BC40-6762D087D240}" presName="ThreeConn_1-2" presStyleLbl="fgAccFollowNode1" presStyleIdx="0" presStyleCnt="2" custLinFactNeighborX="16135" custLinFactNeighborY="-27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622FEC9-FC60-4AE8-9A01-35BCC70C18A8}" type="pres">
      <dgm:prSet presAssocID="{0BB49853-68F9-4C7A-BC40-6762D087D240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41FE6D1-28CF-45D1-A405-001AB2D9C723}" type="pres">
      <dgm:prSet presAssocID="{0BB49853-68F9-4C7A-BC40-6762D087D240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52433D-EBFB-4696-B9C6-54EE71A74D7B}" type="pres">
      <dgm:prSet presAssocID="{0BB49853-68F9-4C7A-BC40-6762D087D240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2B7084-8899-40C2-ADA0-F7705320AB15}" type="pres">
      <dgm:prSet presAssocID="{0BB49853-68F9-4C7A-BC40-6762D087D240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AC7D502-B97F-42A8-A92C-02054DEAA135}" srcId="{E26FEE65-40A8-40E0-AE34-B5F428200EA9}" destId="{24001785-3EFD-4FA0-954C-1F89242D1957}" srcOrd="0" destOrd="0" parTransId="{E9121E95-D1F0-4B91-AB33-9DACC33EF067}" sibTransId="{2D2C0A4D-D8D5-493D-A24E-31C1A6D8B77D}"/>
    <dgm:cxn modelId="{05128ACA-9A1C-48F7-914A-445C042D6DB7}" type="presOf" srcId="{EFF83697-6AF5-4377-9B09-4EDAA2E32E4D}" destId="{38F2EB06-E0BA-43D7-B0DB-6BFD9335BD0C}" srcOrd="0" destOrd="1" presId="urn:microsoft.com/office/officeart/2005/8/layout/vProcess5"/>
    <dgm:cxn modelId="{07C78C93-860F-40B2-AB3A-2A080E6D51C0}" type="presOf" srcId="{196937F4-0F61-43C7-BEE4-F3038DD6D46F}" destId="{86B145DC-9813-4A9C-8802-409854ADD50F}" srcOrd="0" destOrd="0" presId="urn:microsoft.com/office/officeart/2005/8/layout/vProcess5"/>
    <dgm:cxn modelId="{2838A558-48A0-4FD1-9378-279C9274C2A3}" type="presOf" srcId="{E26FEE65-40A8-40E0-AE34-B5F428200EA9}" destId="{502B7084-8899-40C2-ADA0-F7705320AB15}" srcOrd="1" destOrd="0" presId="urn:microsoft.com/office/officeart/2005/8/layout/vProcess5"/>
    <dgm:cxn modelId="{23C9BA9C-4FE6-429D-AF1A-D0F270E5C045}" srcId="{0C27B5E2-12AC-47B5-8815-D178AF157380}" destId="{EFF83697-6AF5-4377-9B09-4EDAA2E32E4D}" srcOrd="0" destOrd="0" parTransId="{895F713D-E8F4-4E4F-83A4-1906DE8CC5B1}" sibTransId="{93793F8F-297D-4AEF-ABA4-733DE4424887}"/>
    <dgm:cxn modelId="{4BDE4F09-9418-4233-856A-26604FDE9D79}" srcId="{0BB49853-68F9-4C7A-BC40-6762D087D240}" destId="{0C27B5E2-12AC-47B5-8815-D178AF157380}" srcOrd="1" destOrd="0" parTransId="{CE527D1A-AFD3-4633-A8C4-1619E8711061}" sibTransId="{66730047-5289-4151-B4B2-7E0026A570A1}"/>
    <dgm:cxn modelId="{E57AB2FC-FF87-4534-AA1A-8DC637571F5B}" type="presOf" srcId="{E26FEE65-40A8-40E0-AE34-B5F428200EA9}" destId="{8327B307-D60A-4505-8AA6-6F52CD646C8A}" srcOrd="0" destOrd="0" presId="urn:microsoft.com/office/officeart/2005/8/layout/vProcess5"/>
    <dgm:cxn modelId="{0FD2BA90-1A90-483C-80D8-92E8AAF3E0A1}" type="presOf" srcId="{D04AD472-2481-40AE-BCCE-D3327FC66E24}" destId="{6EEE1B29-5704-4B7D-9628-F0CC028B9433}" srcOrd="0" destOrd="0" presId="urn:microsoft.com/office/officeart/2005/8/layout/vProcess5"/>
    <dgm:cxn modelId="{C5E933FE-500B-4C2A-9E25-6B832412EE1F}" type="presOf" srcId="{66730047-5289-4151-B4B2-7E0026A570A1}" destId="{C622FEC9-FC60-4AE8-9A01-35BCC70C18A8}" srcOrd="0" destOrd="0" presId="urn:microsoft.com/office/officeart/2005/8/layout/vProcess5"/>
    <dgm:cxn modelId="{7C7D7FAB-6BAA-47FB-9740-EDE0A324F206}" type="presOf" srcId="{24001785-3EFD-4FA0-954C-1F89242D1957}" destId="{502B7084-8899-40C2-ADA0-F7705320AB15}" srcOrd="1" destOrd="1" presId="urn:microsoft.com/office/officeart/2005/8/layout/vProcess5"/>
    <dgm:cxn modelId="{07A26ED6-5A60-461D-8EA1-60A4BC1ABE39}" type="presOf" srcId="{0BB49853-68F9-4C7A-BC40-6762D087D240}" destId="{689A788A-9F43-4B67-9871-238232F10B4C}" srcOrd="0" destOrd="0" presId="urn:microsoft.com/office/officeart/2005/8/layout/vProcess5"/>
    <dgm:cxn modelId="{1F831385-D5C8-4622-A654-B6673B621306}" type="presOf" srcId="{0C27B5E2-12AC-47B5-8815-D178AF157380}" destId="{2652433D-EBFB-4696-B9C6-54EE71A74D7B}" srcOrd="1" destOrd="0" presId="urn:microsoft.com/office/officeart/2005/8/layout/vProcess5"/>
    <dgm:cxn modelId="{A589676A-460E-4B07-B936-9515DB5F894F}" type="presOf" srcId="{EFF83697-6AF5-4377-9B09-4EDAA2E32E4D}" destId="{2652433D-EBFB-4696-B9C6-54EE71A74D7B}" srcOrd="1" destOrd="1" presId="urn:microsoft.com/office/officeart/2005/8/layout/vProcess5"/>
    <dgm:cxn modelId="{C0B66F77-A94F-4AC6-8DCF-6324D1A3667D}" type="presOf" srcId="{0C27B5E2-12AC-47B5-8815-D178AF157380}" destId="{38F2EB06-E0BA-43D7-B0DB-6BFD9335BD0C}" srcOrd="0" destOrd="0" presId="urn:microsoft.com/office/officeart/2005/8/layout/vProcess5"/>
    <dgm:cxn modelId="{873CD83C-6B9C-4377-80C3-9844EE8AB135}" srcId="{0BB49853-68F9-4C7A-BC40-6762D087D240}" destId="{196937F4-0F61-43C7-BEE4-F3038DD6D46F}" srcOrd="0" destOrd="0" parTransId="{46C52C17-9031-486C-B6ED-96CDEC2A54FC}" sibTransId="{D04AD472-2481-40AE-BCCE-D3327FC66E24}"/>
    <dgm:cxn modelId="{64B978FE-8EC5-42DA-A2DB-09EB6085E4EC}" type="presOf" srcId="{24001785-3EFD-4FA0-954C-1F89242D1957}" destId="{8327B307-D60A-4505-8AA6-6F52CD646C8A}" srcOrd="0" destOrd="1" presId="urn:microsoft.com/office/officeart/2005/8/layout/vProcess5"/>
    <dgm:cxn modelId="{34F5B35D-9F60-4FD1-8F0D-3DB0D2DEE1DC}" srcId="{0BB49853-68F9-4C7A-BC40-6762D087D240}" destId="{E26FEE65-40A8-40E0-AE34-B5F428200EA9}" srcOrd="2" destOrd="0" parTransId="{22E389D5-5BAE-4692-BDE7-ACEAB9E5B2AD}" sibTransId="{2F20DD07-0669-480C-BA42-79C83726626C}"/>
    <dgm:cxn modelId="{557A0012-3BDF-4EDC-93E6-5F028022876C}" type="presOf" srcId="{196937F4-0F61-43C7-BEE4-F3038DD6D46F}" destId="{441FE6D1-28CF-45D1-A405-001AB2D9C723}" srcOrd="1" destOrd="0" presId="urn:microsoft.com/office/officeart/2005/8/layout/vProcess5"/>
    <dgm:cxn modelId="{8334C590-24CD-4363-931E-B95724651F95}" type="presParOf" srcId="{689A788A-9F43-4B67-9871-238232F10B4C}" destId="{DF67EBBC-A263-408C-9D79-A7D897F5AAAC}" srcOrd="0" destOrd="0" presId="urn:microsoft.com/office/officeart/2005/8/layout/vProcess5"/>
    <dgm:cxn modelId="{8231BCA6-9FAC-4E8B-8F9D-86AADFD4E4F1}" type="presParOf" srcId="{689A788A-9F43-4B67-9871-238232F10B4C}" destId="{86B145DC-9813-4A9C-8802-409854ADD50F}" srcOrd="1" destOrd="0" presId="urn:microsoft.com/office/officeart/2005/8/layout/vProcess5"/>
    <dgm:cxn modelId="{4E33DDFE-54C0-479D-9E69-7E46A7AA2BBA}" type="presParOf" srcId="{689A788A-9F43-4B67-9871-238232F10B4C}" destId="{38F2EB06-E0BA-43D7-B0DB-6BFD9335BD0C}" srcOrd="2" destOrd="0" presId="urn:microsoft.com/office/officeart/2005/8/layout/vProcess5"/>
    <dgm:cxn modelId="{358CC581-C238-49BD-B584-3C650F4569FB}" type="presParOf" srcId="{689A788A-9F43-4B67-9871-238232F10B4C}" destId="{8327B307-D60A-4505-8AA6-6F52CD646C8A}" srcOrd="3" destOrd="0" presId="urn:microsoft.com/office/officeart/2005/8/layout/vProcess5"/>
    <dgm:cxn modelId="{05A82211-9A94-4A84-9409-C3BA7B3B65E7}" type="presParOf" srcId="{689A788A-9F43-4B67-9871-238232F10B4C}" destId="{6EEE1B29-5704-4B7D-9628-F0CC028B9433}" srcOrd="4" destOrd="0" presId="urn:microsoft.com/office/officeart/2005/8/layout/vProcess5"/>
    <dgm:cxn modelId="{89B7485B-72C6-4FD4-8189-913DDF7273B7}" type="presParOf" srcId="{689A788A-9F43-4B67-9871-238232F10B4C}" destId="{C622FEC9-FC60-4AE8-9A01-35BCC70C18A8}" srcOrd="5" destOrd="0" presId="urn:microsoft.com/office/officeart/2005/8/layout/vProcess5"/>
    <dgm:cxn modelId="{4E668F74-F3F8-4C30-B42B-310295C92531}" type="presParOf" srcId="{689A788A-9F43-4B67-9871-238232F10B4C}" destId="{441FE6D1-28CF-45D1-A405-001AB2D9C723}" srcOrd="6" destOrd="0" presId="urn:microsoft.com/office/officeart/2005/8/layout/vProcess5"/>
    <dgm:cxn modelId="{9C2B4D77-DC21-40A0-A50C-FD21EDCE92BC}" type="presParOf" srcId="{689A788A-9F43-4B67-9871-238232F10B4C}" destId="{2652433D-EBFB-4696-B9C6-54EE71A74D7B}" srcOrd="7" destOrd="0" presId="urn:microsoft.com/office/officeart/2005/8/layout/vProcess5"/>
    <dgm:cxn modelId="{0AEDF0A7-626A-4A36-8584-F92D07235CFF}" type="presParOf" srcId="{689A788A-9F43-4B67-9871-238232F10B4C}" destId="{502B7084-8899-40C2-ADA0-F7705320AB1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5DF355-A49B-470A-B6B7-32B3151E0DAD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51B6A909-539F-446C-A965-75A2A1398F8D}">
      <dgm:prSet phldrT="[Szöveg]" custT="1"/>
      <dgm:spPr/>
      <dgm:t>
        <a:bodyPr/>
        <a:lstStyle/>
        <a:p>
          <a:r>
            <a:rPr lang="hu-HU" sz="2000" b="1" dirty="0" smtClean="0">
              <a:latin typeface="+mj-lt"/>
            </a:rPr>
            <a:t>Koncessziós szerződés</a:t>
          </a:r>
          <a:endParaRPr lang="en-GB" sz="2000" b="1" dirty="0">
            <a:latin typeface="+mj-lt"/>
          </a:endParaRPr>
        </a:p>
      </dgm:t>
    </dgm:pt>
    <dgm:pt modelId="{D23660A8-E477-41D1-BDFE-04311055C20D}" type="parTrans" cxnId="{AC08E092-D91D-4BE9-B281-072E7CF133E1}">
      <dgm:prSet/>
      <dgm:spPr/>
      <dgm:t>
        <a:bodyPr/>
        <a:lstStyle/>
        <a:p>
          <a:endParaRPr lang="en-GB"/>
        </a:p>
      </dgm:t>
    </dgm:pt>
    <dgm:pt modelId="{E46F270F-601C-4B57-9526-D66C9C7891F2}" type="sibTrans" cxnId="{AC08E092-D91D-4BE9-B281-072E7CF133E1}">
      <dgm:prSet custT="1"/>
      <dgm:spPr/>
      <dgm:t>
        <a:bodyPr/>
        <a:lstStyle/>
        <a:p>
          <a:endParaRPr lang="en-GB" sz="2000" dirty="0">
            <a:latin typeface="Times New Roman" panose="02020603050405020304" pitchFamily="18" charset="0"/>
          </a:endParaRPr>
        </a:p>
      </dgm:t>
    </dgm:pt>
    <dgm:pt modelId="{4B199188-A3A5-40E2-8AA2-585B0B671981}">
      <dgm:prSet phldrT="[Szöveg]" custT="1"/>
      <dgm:spPr/>
      <dgm:t>
        <a:bodyPr/>
        <a:lstStyle/>
        <a:p>
          <a:r>
            <a:rPr lang="hu-HU" sz="2000" dirty="0" smtClean="0">
              <a:latin typeface="+mj-lt"/>
            </a:rPr>
            <a:t>A gazdaságilag legelőnyösebb ajánlat tevővel szerződéskötés, visszterhes szerződés, </a:t>
          </a:r>
          <a:r>
            <a:rPr lang="hu-HU" sz="2000" dirty="0" err="1" smtClean="0">
              <a:latin typeface="+mj-lt"/>
            </a:rPr>
            <a:t>max</a:t>
          </a:r>
          <a:r>
            <a:rPr lang="hu-HU" sz="2000" dirty="0" smtClean="0">
              <a:latin typeface="+mj-lt"/>
            </a:rPr>
            <a:t>. 35 évre (egy alkalommal a szerződéses idő felével) meghosszabbítható</a:t>
          </a:r>
          <a:endParaRPr lang="en-GB" sz="2000" dirty="0">
            <a:latin typeface="+mj-lt"/>
          </a:endParaRPr>
        </a:p>
      </dgm:t>
    </dgm:pt>
    <dgm:pt modelId="{71440C31-ED2F-46E8-AD71-1E7F059A010E}" type="parTrans" cxnId="{06D32FA0-73D5-4248-AB01-5680A125CA2B}">
      <dgm:prSet/>
      <dgm:spPr/>
      <dgm:t>
        <a:bodyPr/>
        <a:lstStyle/>
        <a:p>
          <a:endParaRPr lang="en-GB"/>
        </a:p>
      </dgm:t>
    </dgm:pt>
    <dgm:pt modelId="{47824388-6ABA-487D-9A8B-6DFD0DA3599E}" type="sibTrans" cxnId="{06D32FA0-73D5-4248-AB01-5680A125CA2B}">
      <dgm:prSet/>
      <dgm:spPr/>
      <dgm:t>
        <a:bodyPr/>
        <a:lstStyle/>
        <a:p>
          <a:endParaRPr lang="en-GB"/>
        </a:p>
      </dgm:t>
    </dgm:pt>
    <dgm:pt modelId="{8D23636D-12B7-4320-BCD5-263AA6540E2D}">
      <dgm:prSet phldrT="[Szöveg]" custT="1"/>
      <dgm:spPr/>
      <dgm:t>
        <a:bodyPr/>
        <a:lstStyle/>
        <a:p>
          <a:r>
            <a:rPr lang="hu-HU" sz="1900" b="1" dirty="0" smtClean="0">
              <a:latin typeface="+mj-lt"/>
            </a:rPr>
            <a:t>Koncessziós társaság</a:t>
          </a:r>
          <a:endParaRPr lang="en-GB" sz="1900" b="1" dirty="0">
            <a:latin typeface="+mj-lt"/>
          </a:endParaRPr>
        </a:p>
      </dgm:t>
    </dgm:pt>
    <dgm:pt modelId="{DC093057-5D2A-4F20-B123-36B2BCE63E6F}" type="parTrans" cxnId="{15F25EA1-2347-4C3D-AE0E-AEF9D2AA68EE}">
      <dgm:prSet/>
      <dgm:spPr/>
      <dgm:t>
        <a:bodyPr/>
        <a:lstStyle/>
        <a:p>
          <a:endParaRPr lang="en-GB"/>
        </a:p>
      </dgm:t>
    </dgm:pt>
    <dgm:pt modelId="{CA2245BB-1522-47B1-98C1-1CCACDF47E61}" type="sibTrans" cxnId="{15F25EA1-2347-4C3D-AE0E-AEF9D2AA68EE}">
      <dgm:prSet/>
      <dgm:spPr/>
      <dgm:t>
        <a:bodyPr/>
        <a:lstStyle/>
        <a:p>
          <a:endParaRPr lang="en-GB"/>
        </a:p>
      </dgm:t>
    </dgm:pt>
    <dgm:pt modelId="{C924A5BF-3AB9-46FB-AE51-4CBE0E06DD0E}">
      <dgm:prSet phldrT="[Szöveg]" custT="1"/>
      <dgm:spPr/>
      <dgm:t>
        <a:bodyPr/>
        <a:lstStyle/>
        <a:p>
          <a:r>
            <a:rPr lang="hu-HU" sz="1900" dirty="0" smtClean="0">
              <a:latin typeface="+mj-lt"/>
              <a:cs typeface="+mn-cs"/>
            </a:rPr>
            <a:t>A koncessziós szerződést aláírónak saját részvételével belföldi székhelyű gazdasági társaságot (koncessziós társaság) kell alapítania. </a:t>
          </a:r>
          <a:endParaRPr lang="en-GB" sz="1900" dirty="0">
            <a:latin typeface="+mj-lt"/>
          </a:endParaRPr>
        </a:p>
      </dgm:t>
    </dgm:pt>
    <dgm:pt modelId="{C731CCA6-3DCA-4EBF-A1AF-1678B89F754B}" type="parTrans" cxnId="{11A9E2E3-916C-4CCD-80E2-67A0390B255A}">
      <dgm:prSet/>
      <dgm:spPr/>
      <dgm:t>
        <a:bodyPr/>
        <a:lstStyle/>
        <a:p>
          <a:endParaRPr lang="en-GB"/>
        </a:p>
      </dgm:t>
    </dgm:pt>
    <dgm:pt modelId="{CFC16CE8-C13E-4B7C-974F-528A7F7EB306}" type="sibTrans" cxnId="{11A9E2E3-916C-4CCD-80E2-67A0390B255A}">
      <dgm:prSet/>
      <dgm:spPr/>
      <dgm:t>
        <a:bodyPr/>
        <a:lstStyle/>
        <a:p>
          <a:endParaRPr lang="en-GB"/>
        </a:p>
      </dgm:t>
    </dgm:pt>
    <dgm:pt modelId="{6B53F043-232D-43E9-9C55-FF631B4B6709}">
      <dgm:prSet custT="1"/>
      <dgm:spPr/>
      <dgm:t>
        <a:bodyPr/>
        <a:lstStyle/>
        <a:p>
          <a:r>
            <a:rPr lang="hu-HU" sz="1900" dirty="0" smtClean="0">
              <a:solidFill>
                <a:schemeClr val="tx1"/>
              </a:solidFill>
              <a:latin typeface="+mj-lt"/>
              <a:cs typeface="+mn-cs"/>
            </a:rPr>
            <a:t>Cél: a </a:t>
          </a:r>
          <a:r>
            <a:rPr lang="hu-HU" sz="1900" dirty="0" smtClean="0">
              <a:latin typeface="+mj-lt"/>
              <a:cs typeface="+mn-cs"/>
            </a:rPr>
            <a:t>szükséges tőkemennyiség biztosítása</a:t>
          </a:r>
          <a:endParaRPr lang="en-GB" sz="1900" dirty="0">
            <a:latin typeface="+mj-lt"/>
          </a:endParaRPr>
        </a:p>
      </dgm:t>
    </dgm:pt>
    <dgm:pt modelId="{0B5D05E9-0684-4C30-B4FA-6FC329005881}" type="parTrans" cxnId="{18A029E7-8523-4E45-9C10-83988BAC01C6}">
      <dgm:prSet/>
      <dgm:spPr/>
      <dgm:t>
        <a:bodyPr/>
        <a:lstStyle/>
        <a:p>
          <a:endParaRPr lang="en-GB"/>
        </a:p>
      </dgm:t>
    </dgm:pt>
    <dgm:pt modelId="{BBC27FCA-2F89-4D33-9FF5-F7AA42A19B1E}" type="sibTrans" cxnId="{18A029E7-8523-4E45-9C10-83988BAC01C6}">
      <dgm:prSet/>
      <dgm:spPr/>
      <dgm:t>
        <a:bodyPr/>
        <a:lstStyle/>
        <a:p>
          <a:endParaRPr lang="en-GB"/>
        </a:p>
      </dgm:t>
    </dgm:pt>
    <dgm:pt modelId="{806550EA-8C25-4AC0-A9A1-D52FAC5DCB08}" type="pres">
      <dgm:prSet presAssocID="{E35DF355-A49B-470A-B6B7-32B3151E0DA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C59DC33-0244-425A-B06E-BA306FE3D4EB}" type="pres">
      <dgm:prSet presAssocID="{E35DF355-A49B-470A-B6B7-32B3151E0DAD}" presName="dummyMaxCanvas" presStyleCnt="0">
        <dgm:presLayoutVars/>
      </dgm:prSet>
      <dgm:spPr/>
    </dgm:pt>
    <dgm:pt modelId="{403A7FE0-A98A-4DA0-9BBF-01E8DB4F5342}" type="pres">
      <dgm:prSet presAssocID="{E35DF355-A49B-470A-B6B7-32B3151E0DAD}" presName="TwoNodes_1" presStyleLbl="node1" presStyleIdx="0" presStyleCnt="2" custScaleX="109869" custScaleY="73976" custLinFactNeighborX="6356" custLinFactNeighborY="-517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0CC05B8-A227-4F32-ADC4-1D43B9A7DB96}" type="pres">
      <dgm:prSet presAssocID="{E35DF355-A49B-470A-B6B7-32B3151E0DAD}" presName="TwoNodes_2" presStyleLbl="node1" presStyleIdx="1" presStyleCnt="2" custScaleX="95734" custScaleY="9130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D7738D2-7D25-42E6-8DD5-D055456BB011}" type="pres">
      <dgm:prSet presAssocID="{E35DF355-A49B-470A-B6B7-32B3151E0DAD}" presName="TwoConn_1-2" presStyleLbl="fgAccFollowNode1" presStyleIdx="0" presStyleCnt="1" custLinFactNeighborX="18563" custLinFactNeighborY="-853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30090B8-2BF4-432A-AB75-B05798C4EEB3}" type="pres">
      <dgm:prSet presAssocID="{E35DF355-A49B-470A-B6B7-32B3151E0DAD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28F3E88-983F-4D66-90FD-0C17F112D310}" type="pres">
      <dgm:prSet presAssocID="{E35DF355-A49B-470A-B6B7-32B3151E0DAD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3D22285-CCE8-4D41-A282-FC1A1E37D7DA}" type="presOf" srcId="{8D23636D-12B7-4320-BCD5-263AA6540E2D}" destId="{D0CC05B8-A227-4F32-ADC4-1D43B9A7DB96}" srcOrd="0" destOrd="0" presId="urn:microsoft.com/office/officeart/2005/8/layout/vProcess5"/>
    <dgm:cxn modelId="{802B7FBA-FC8F-416F-A42B-6CC6A5F5D992}" type="presOf" srcId="{51B6A909-539F-446C-A965-75A2A1398F8D}" destId="{830090B8-2BF4-432A-AB75-B05798C4EEB3}" srcOrd="1" destOrd="0" presId="urn:microsoft.com/office/officeart/2005/8/layout/vProcess5"/>
    <dgm:cxn modelId="{15F25EA1-2347-4C3D-AE0E-AEF9D2AA68EE}" srcId="{E35DF355-A49B-470A-B6B7-32B3151E0DAD}" destId="{8D23636D-12B7-4320-BCD5-263AA6540E2D}" srcOrd="1" destOrd="0" parTransId="{DC093057-5D2A-4F20-B123-36B2BCE63E6F}" sibTransId="{CA2245BB-1522-47B1-98C1-1CCACDF47E61}"/>
    <dgm:cxn modelId="{E3620C5A-D454-4EC6-8EC7-4862B3F4584D}" type="presOf" srcId="{E35DF355-A49B-470A-B6B7-32B3151E0DAD}" destId="{806550EA-8C25-4AC0-A9A1-D52FAC5DCB08}" srcOrd="0" destOrd="0" presId="urn:microsoft.com/office/officeart/2005/8/layout/vProcess5"/>
    <dgm:cxn modelId="{AC08E092-D91D-4BE9-B281-072E7CF133E1}" srcId="{E35DF355-A49B-470A-B6B7-32B3151E0DAD}" destId="{51B6A909-539F-446C-A965-75A2A1398F8D}" srcOrd="0" destOrd="0" parTransId="{D23660A8-E477-41D1-BDFE-04311055C20D}" sibTransId="{E46F270F-601C-4B57-9526-D66C9C7891F2}"/>
    <dgm:cxn modelId="{8123144B-F83F-46AD-9AFD-EF2F7891EF03}" type="presOf" srcId="{C924A5BF-3AB9-46FB-AE51-4CBE0E06DD0E}" destId="{B28F3E88-983F-4D66-90FD-0C17F112D310}" srcOrd="1" destOrd="1" presId="urn:microsoft.com/office/officeart/2005/8/layout/vProcess5"/>
    <dgm:cxn modelId="{4B34D79E-9AEE-4104-A712-AFC2D70AA0EB}" type="presOf" srcId="{6B53F043-232D-43E9-9C55-FF631B4B6709}" destId="{D0CC05B8-A227-4F32-ADC4-1D43B9A7DB96}" srcOrd="0" destOrd="2" presId="urn:microsoft.com/office/officeart/2005/8/layout/vProcess5"/>
    <dgm:cxn modelId="{11A9E2E3-916C-4CCD-80E2-67A0390B255A}" srcId="{8D23636D-12B7-4320-BCD5-263AA6540E2D}" destId="{C924A5BF-3AB9-46FB-AE51-4CBE0E06DD0E}" srcOrd="0" destOrd="0" parTransId="{C731CCA6-3DCA-4EBF-A1AF-1678B89F754B}" sibTransId="{CFC16CE8-C13E-4B7C-974F-528A7F7EB306}"/>
    <dgm:cxn modelId="{9570E272-BF35-4074-822D-50CB233D2D07}" type="presOf" srcId="{8D23636D-12B7-4320-BCD5-263AA6540E2D}" destId="{B28F3E88-983F-4D66-90FD-0C17F112D310}" srcOrd="1" destOrd="0" presId="urn:microsoft.com/office/officeart/2005/8/layout/vProcess5"/>
    <dgm:cxn modelId="{8455979E-6ACF-45D4-A0DC-ECA76478CB0D}" type="presOf" srcId="{4B199188-A3A5-40E2-8AA2-585B0B671981}" destId="{830090B8-2BF4-432A-AB75-B05798C4EEB3}" srcOrd="1" destOrd="1" presId="urn:microsoft.com/office/officeart/2005/8/layout/vProcess5"/>
    <dgm:cxn modelId="{38F2E884-551A-466F-B796-90C591EDAFB3}" type="presOf" srcId="{E46F270F-601C-4B57-9526-D66C9C7891F2}" destId="{1D7738D2-7D25-42E6-8DD5-D055456BB011}" srcOrd="0" destOrd="0" presId="urn:microsoft.com/office/officeart/2005/8/layout/vProcess5"/>
    <dgm:cxn modelId="{225CAA57-F043-4679-B911-2B0508D615FE}" type="presOf" srcId="{6B53F043-232D-43E9-9C55-FF631B4B6709}" destId="{B28F3E88-983F-4D66-90FD-0C17F112D310}" srcOrd="1" destOrd="2" presId="urn:microsoft.com/office/officeart/2005/8/layout/vProcess5"/>
    <dgm:cxn modelId="{18A029E7-8523-4E45-9C10-83988BAC01C6}" srcId="{8D23636D-12B7-4320-BCD5-263AA6540E2D}" destId="{6B53F043-232D-43E9-9C55-FF631B4B6709}" srcOrd="1" destOrd="0" parTransId="{0B5D05E9-0684-4C30-B4FA-6FC329005881}" sibTransId="{BBC27FCA-2F89-4D33-9FF5-F7AA42A19B1E}"/>
    <dgm:cxn modelId="{18DFB6D5-A62B-427B-BAC9-6FB7F923FE2A}" type="presOf" srcId="{51B6A909-539F-446C-A965-75A2A1398F8D}" destId="{403A7FE0-A98A-4DA0-9BBF-01E8DB4F5342}" srcOrd="0" destOrd="0" presId="urn:microsoft.com/office/officeart/2005/8/layout/vProcess5"/>
    <dgm:cxn modelId="{DD862255-C8E8-451B-9ECC-CA0EDF6B1372}" type="presOf" srcId="{4B199188-A3A5-40E2-8AA2-585B0B671981}" destId="{403A7FE0-A98A-4DA0-9BBF-01E8DB4F5342}" srcOrd="0" destOrd="1" presId="urn:microsoft.com/office/officeart/2005/8/layout/vProcess5"/>
    <dgm:cxn modelId="{95809D80-EDCB-4B59-919A-DCCC682868C3}" type="presOf" srcId="{C924A5BF-3AB9-46FB-AE51-4CBE0E06DD0E}" destId="{D0CC05B8-A227-4F32-ADC4-1D43B9A7DB96}" srcOrd="0" destOrd="1" presId="urn:microsoft.com/office/officeart/2005/8/layout/vProcess5"/>
    <dgm:cxn modelId="{06D32FA0-73D5-4248-AB01-5680A125CA2B}" srcId="{51B6A909-539F-446C-A965-75A2A1398F8D}" destId="{4B199188-A3A5-40E2-8AA2-585B0B671981}" srcOrd="0" destOrd="0" parTransId="{71440C31-ED2F-46E8-AD71-1E7F059A010E}" sibTransId="{47824388-6ABA-487D-9A8B-6DFD0DA3599E}"/>
    <dgm:cxn modelId="{A2A47F6E-35E2-4768-BFB6-58F2CBF048B2}" type="presParOf" srcId="{806550EA-8C25-4AC0-A9A1-D52FAC5DCB08}" destId="{6C59DC33-0244-425A-B06E-BA306FE3D4EB}" srcOrd="0" destOrd="0" presId="urn:microsoft.com/office/officeart/2005/8/layout/vProcess5"/>
    <dgm:cxn modelId="{6E89DE44-BFAB-4F65-8CA4-0BE13F8804C7}" type="presParOf" srcId="{806550EA-8C25-4AC0-A9A1-D52FAC5DCB08}" destId="{403A7FE0-A98A-4DA0-9BBF-01E8DB4F5342}" srcOrd="1" destOrd="0" presId="urn:microsoft.com/office/officeart/2005/8/layout/vProcess5"/>
    <dgm:cxn modelId="{EDD4CB98-7F2B-446A-9C91-FED3E4645621}" type="presParOf" srcId="{806550EA-8C25-4AC0-A9A1-D52FAC5DCB08}" destId="{D0CC05B8-A227-4F32-ADC4-1D43B9A7DB96}" srcOrd="2" destOrd="0" presId="urn:microsoft.com/office/officeart/2005/8/layout/vProcess5"/>
    <dgm:cxn modelId="{CAD0A7ED-2967-4F36-BE65-07DEA291202E}" type="presParOf" srcId="{806550EA-8C25-4AC0-A9A1-D52FAC5DCB08}" destId="{1D7738D2-7D25-42E6-8DD5-D055456BB011}" srcOrd="3" destOrd="0" presId="urn:microsoft.com/office/officeart/2005/8/layout/vProcess5"/>
    <dgm:cxn modelId="{E0351B9A-CBFA-4BB5-B12D-F1EF794636B2}" type="presParOf" srcId="{806550EA-8C25-4AC0-A9A1-D52FAC5DCB08}" destId="{830090B8-2BF4-432A-AB75-B05798C4EEB3}" srcOrd="4" destOrd="0" presId="urn:microsoft.com/office/officeart/2005/8/layout/vProcess5"/>
    <dgm:cxn modelId="{725928E2-5DA9-42AA-AC18-83C83B795A86}" type="presParOf" srcId="{806550EA-8C25-4AC0-A9A1-D52FAC5DCB08}" destId="{B28F3E88-983F-4D66-90FD-0C17F112D310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52CBFA-8A1E-43B8-AEAD-18D96FA8F5AA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5626EC79-CC15-4B1F-88BC-53182E929D77}">
      <dgm:prSet phldrT="[Szöveg]" custT="1"/>
      <dgm:spPr/>
      <dgm:t>
        <a:bodyPr/>
        <a:lstStyle/>
        <a:p>
          <a:r>
            <a:rPr lang="hu-HU" sz="2200" dirty="0" smtClean="0">
              <a:latin typeface="+mj-lt"/>
            </a:rPr>
            <a:t>Kormány</a:t>
          </a:r>
          <a:endParaRPr lang="en-GB" sz="2200" dirty="0">
            <a:latin typeface="+mj-lt"/>
          </a:endParaRPr>
        </a:p>
      </dgm:t>
    </dgm:pt>
    <dgm:pt modelId="{7F5CAACB-9E34-49C9-9C4D-B051CEA358AC}" type="parTrans" cxnId="{2179B346-A14B-47CE-BA78-D95F56F084A2}">
      <dgm:prSet/>
      <dgm:spPr/>
      <dgm:t>
        <a:bodyPr/>
        <a:lstStyle/>
        <a:p>
          <a:endParaRPr lang="en-GB" sz="2400"/>
        </a:p>
      </dgm:t>
    </dgm:pt>
    <dgm:pt modelId="{031739EE-2EEF-4DE9-8A9C-9657AC5558C4}" type="sibTrans" cxnId="{2179B346-A14B-47CE-BA78-D95F56F084A2}">
      <dgm:prSet/>
      <dgm:spPr/>
      <dgm:t>
        <a:bodyPr/>
        <a:lstStyle/>
        <a:p>
          <a:endParaRPr lang="en-GB" sz="2400"/>
        </a:p>
      </dgm:t>
    </dgm:pt>
    <dgm:pt modelId="{3FBFD8DA-C6EF-4E53-AF1D-E26636F5B4F9}">
      <dgm:prSet phldrT="[Szöveg]" custT="1"/>
      <dgm:spPr/>
      <dgm:t>
        <a:bodyPr/>
        <a:lstStyle/>
        <a:p>
          <a:r>
            <a:rPr lang="hu-HU" sz="2000" dirty="0" smtClean="0">
              <a:latin typeface="+mj-lt"/>
            </a:rPr>
            <a:t>Meghatározza és irányítja az ország gazdaságpolitikáját</a:t>
          </a:r>
          <a:endParaRPr lang="en-GB" sz="2000" dirty="0">
            <a:latin typeface="+mj-lt"/>
          </a:endParaRPr>
        </a:p>
      </dgm:t>
    </dgm:pt>
    <dgm:pt modelId="{EC216DF0-15E2-4237-ADEE-790E06E3F8ED}" type="parTrans" cxnId="{7962BC05-6CAA-493A-BB70-068184617053}">
      <dgm:prSet/>
      <dgm:spPr/>
      <dgm:t>
        <a:bodyPr/>
        <a:lstStyle/>
        <a:p>
          <a:endParaRPr lang="en-GB" sz="2400"/>
        </a:p>
      </dgm:t>
    </dgm:pt>
    <dgm:pt modelId="{88838729-C7DA-4CF7-B7C2-68DD66BBF78D}" type="sibTrans" cxnId="{7962BC05-6CAA-493A-BB70-068184617053}">
      <dgm:prSet/>
      <dgm:spPr/>
      <dgm:t>
        <a:bodyPr/>
        <a:lstStyle/>
        <a:p>
          <a:endParaRPr lang="en-GB" sz="2400"/>
        </a:p>
      </dgm:t>
    </dgm:pt>
    <dgm:pt modelId="{9814218E-B63D-4803-AB17-72E166F54975}">
      <dgm:prSet phldrT="[Szöveg]" custT="1"/>
      <dgm:spPr/>
      <dgm:t>
        <a:bodyPr/>
        <a:lstStyle/>
        <a:p>
          <a:r>
            <a:rPr lang="hu-HU" sz="2000" dirty="0" smtClean="0">
              <a:latin typeface="+mj-lt"/>
            </a:rPr>
            <a:t>Jogszabály alkotás és törvények végrehajtása.</a:t>
          </a:r>
          <a:endParaRPr lang="en-GB" sz="2000" dirty="0">
            <a:latin typeface="+mj-lt"/>
          </a:endParaRPr>
        </a:p>
      </dgm:t>
    </dgm:pt>
    <dgm:pt modelId="{D96CBDF5-83F9-47A8-9275-CE61443C1721}" type="parTrans" cxnId="{5E2C0979-4B2A-4071-8302-24E103544D79}">
      <dgm:prSet/>
      <dgm:spPr/>
      <dgm:t>
        <a:bodyPr/>
        <a:lstStyle/>
        <a:p>
          <a:endParaRPr lang="en-GB" sz="2400"/>
        </a:p>
      </dgm:t>
    </dgm:pt>
    <dgm:pt modelId="{80A06222-C836-4401-B045-4C6E4BC2770D}" type="sibTrans" cxnId="{5E2C0979-4B2A-4071-8302-24E103544D79}">
      <dgm:prSet/>
      <dgm:spPr/>
      <dgm:t>
        <a:bodyPr/>
        <a:lstStyle/>
        <a:p>
          <a:endParaRPr lang="en-GB" sz="2400"/>
        </a:p>
      </dgm:t>
    </dgm:pt>
    <dgm:pt modelId="{620625FF-C68A-4C8D-8A68-F2F13AE4DD15}">
      <dgm:prSet phldrT="[Szöveg]" custT="1"/>
      <dgm:spPr/>
      <dgm:t>
        <a:bodyPr/>
        <a:lstStyle/>
        <a:p>
          <a:r>
            <a:rPr lang="hu-HU" sz="2200" dirty="0" smtClean="0">
              <a:latin typeface="+mj-lt"/>
            </a:rPr>
            <a:t>Miniszterelnökség, szakpolitikáért felelős miniszter</a:t>
          </a:r>
          <a:endParaRPr lang="en-GB" sz="2200" dirty="0">
            <a:latin typeface="+mj-lt"/>
          </a:endParaRPr>
        </a:p>
      </dgm:t>
    </dgm:pt>
    <dgm:pt modelId="{767914A1-FB7E-4F7E-976C-13679957AD26}" type="parTrans" cxnId="{74047F4A-C47C-4A6F-8565-B394A624C631}">
      <dgm:prSet/>
      <dgm:spPr/>
      <dgm:t>
        <a:bodyPr/>
        <a:lstStyle/>
        <a:p>
          <a:endParaRPr lang="en-GB" sz="2400"/>
        </a:p>
      </dgm:t>
    </dgm:pt>
    <dgm:pt modelId="{AC1C55DF-CBE1-4A1A-BC68-DAA8CFB0B58F}" type="sibTrans" cxnId="{74047F4A-C47C-4A6F-8565-B394A624C631}">
      <dgm:prSet/>
      <dgm:spPr/>
      <dgm:t>
        <a:bodyPr/>
        <a:lstStyle/>
        <a:p>
          <a:endParaRPr lang="en-GB" sz="2400"/>
        </a:p>
      </dgm:t>
    </dgm:pt>
    <dgm:pt modelId="{EB5BEA1F-5400-44FE-9C16-D6B8EE23E35C}">
      <dgm:prSet phldrT="[Szöveg]" custT="1"/>
      <dgm:spPr/>
      <dgm:t>
        <a:bodyPr/>
        <a:lstStyle/>
        <a:p>
          <a:r>
            <a:rPr lang="hu-HU" sz="2200" dirty="0" smtClean="0">
              <a:latin typeface="+mj-lt"/>
            </a:rPr>
            <a:t>Kormányhivatalok</a:t>
          </a:r>
          <a:endParaRPr lang="en-GB" sz="2200" dirty="0">
            <a:latin typeface="+mj-lt"/>
          </a:endParaRPr>
        </a:p>
      </dgm:t>
    </dgm:pt>
    <dgm:pt modelId="{D250CF70-6C9C-45B6-939A-13E586E24389}" type="parTrans" cxnId="{9AD21CA5-D63B-414C-A058-5ECDA4BF8514}">
      <dgm:prSet/>
      <dgm:spPr/>
      <dgm:t>
        <a:bodyPr/>
        <a:lstStyle/>
        <a:p>
          <a:endParaRPr lang="en-GB" sz="2400"/>
        </a:p>
      </dgm:t>
    </dgm:pt>
    <dgm:pt modelId="{901BA176-2E11-461F-B7DE-3B4F029F03DF}" type="sibTrans" cxnId="{9AD21CA5-D63B-414C-A058-5ECDA4BF8514}">
      <dgm:prSet/>
      <dgm:spPr/>
      <dgm:t>
        <a:bodyPr/>
        <a:lstStyle/>
        <a:p>
          <a:endParaRPr lang="en-GB" sz="2400"/>
        </a:p>
      </dgm:t>
    </dgm:pt>
    <dgm:pt modelId="{F317FB01-FB18-498D-9E2C-83DA050B648B}">
      <dgm:prSet phldrT="[Szöveg]" custT="1"/>
      <dgm:spPr/>
      <dgm:t>
        <a:bodyPr/>
        <a:lstStyle/>
        <a:p>
          <a:r>
            <a:rPr lang="hu-HU" sz="2000" dirty="0" smtClean="0">
              <a:latin typeface="+mj-lt"/>
            </a:rPr>
            <a:t>Hatósági feladatok, végrehajtás</a:t>
          </a:r>
          <a:endParaRPr lang="en-GB" sz="2000" dirty="0">
            <a:latin typeface="+mj-lt"/>
          </a:endParaRPr>
        </a:p>
      </dgm:t>
    </dgm:pt>
    <dgm:pt modelId="{F29876B4-CECA-4374-B4C5-39D887248FF8}" type="parTrans" cxnId="{5A9A2B6D-9590-4F3F-AD44-4E3809F6D03A}">
      <dgm:prSet/>
      <dgm:spPr/>
      <dgm:t>
        <a:bodyPr/>
        <a:lstStyle/>
        <a:p>
          <a:endParaRPr lang="en-GB" sz="2400"/>
        </a:p>
      </dgm:t>
    </dgm:pt>
    <dgm:pt modelId="{52B11389-7829-4794-A726-B665467A3CE5}" type="sibTrans" cxnId="{5A9A2B6D-9590-4F3F-AD44-4E3809F6D03A}">
      <dgm:prSet/>
      <dgm:spPr/>
      <dgm:t>
        <a:bodyPr/>
        <a:lstStyle/>
        <a:p>
          <a:endParaRPr lang="en-GB" sz="2400"/>
        </a:p>
      </dgm:t>
    </dgm:pt>
    <dgm:pt modelId="{EFCA6247-736F-4F9D-A017-0A034C659530}">
      <dgm:prSet custT="1"/>
      <dgm:spPr/>
      <dgm:t>
        <a:bodyPr/>
        <a:lstStyle/>
        <a:p>
          <a:r>
            <a:rPr lang="hu-HU" sz="2200" dirty="0" smtClean="0">
              <a:latin typeface="+mj-lt"/>
            </a:rPr>
            <a:t>Járási hivatalok </a:t>
          </a:r>
          <a:endParaRPr lang="en-GB" sz="2200" dirty="0">
            <a:latin typeface="+mj-lt"/>
          </a:endParaRPr>
        </a:p>
      </dgm:t>
    </dgm:pt>
    <dgm:pt modelId="{40FADBA9-0A74-430B-B26E-AA9B8D426B93}" type="parTrans" cxnId="{2D89267E-05ED-497B-A320-C47FF3AA1C63}">
      <dgm:prSet/>
      <dgm:spPr/>
      <dgm:t>
        <a:bodyPr/>
        <a:lstStyle/>
        <a:p>
          <a:endParaRPr lang="en-GB" sz="2400"/>
        </a:p>
      </dgm:t>
    </dgm:pt>
    <dgm:pt modelId="{169FB4A8-2BCE-4A30-ACC9-BD1C36DCB760}" type="sibTrans" cxnId="{2D89267E-05ED-497B-A320-C47FF3AA1C63}">
      <dgm:prSet/>
      <dgm:spPr/>
      <dgm:t>
        <a:bodyPr/>
        <a:lstStyle/>
        <a:p>
          <a:endParaRPr lang="en-GB" sz="2400"/>
        </a:p>
      </dgm:t>
    </dgm:pt>
    <dgm:pt modelId="{EF3D84E4-E755-46CE-ABCC-5DC12F787233}">
      <dgm:prSet phldrT="[Szöveg]" custT="1"/>
      <dgm:spPr/>
      <dgm:t>
        <a:bodyPr/>
        <a:lstStyle/>
        <a:p>
          <a:r>
            <a:rPr lang="hu-HU" sz="2000" dirty="0" smtClean="0">
              <a:latin typeface="+mj-lt"/>
            </a:rPr>
            <a:t>Szakpolitikáért felelős miniszter: szakmai irányítás</a:t>
          </a:r>
          <a:endParaRPr lang="en-GB" sz="2000" dirty="0">
            <a:latin typeface="+mj-lt"/>
          </a:endParaRPr>
        </a:p>
      </dgm:t>
    </dgm:pt>
    <dgm:pt modelId="{5CDA256A-01A7-406F-9DC6-171C7DDB3241}" type="parTrans" cxnId="{A38123C4-56FB-4DC4-9455-3B7943C60206}">
      <dgm:prSet/>
      <dgm:spPr/>
      <dgm:t>
        <a:bodyPr/>
        <a:lstStyle/>
        <a:p>
          <a:endParaRPr lang="en-GB" sz="2400"/>
        </a:p>
      </dgm:t>
    </dgm:pt>
    <dgm:pt modelId="{FAD068BB-BE8F-474F-9459-929C3D082486}" type="sibTrans" cxnId="{A38123C4-56FB-4DC4-9455-3B7943C60206}">
      <dgm:prSet/>
      <dgm:spPr/>
      <dgm:t>
        <a:bodyPr/>
        <a:lstStyle/>
        <a:p>
          <a:endParaRPr lang="en-GB" sz="2400"/>
        </a:p>
      </dgm:t>
    </dgm:pt>
    <dgm:pt modelId="{574FA378-7010-459A-881E-04EFF306A3BC}">
      <dgm:prSet custT="1"/>
      <dgm:spPr/>
      <dgm:t>
        <a:bodyPr/>
        <a:lstStyle/>
        <a:p>
          <a:r>
            <a:rPr lang="hu-HU" sz="2000" dirty="0" smtClean="0">
              <a:latin typeface="+mj-lt"/>
            </a:rPr>
            <a:t>Hatósági feladatok, végrehajtás</a:t>
          </a:r>
          <a:endParaRPr lang="en-GB" sz="2000" dirty="0">
            <a:latin typeface="+mj-lt"/>
          </a:endParaRPr>
        </a:p>
      </dgm:t>
    </dgm:pt>
    <dgm:pt modelId="{C6191777-F25F-4029-BC4D-A4D24EC91B50}" type="parTrans" cxnId="{FE8537E7-FA1C-4011-B185-290DE18D5186}">
      <dgm:prSet/>
      <dgm:spPr/>
      <dgm:t>
        <a:bodyPr/>
        <a:lstStyle/>
        <a:p>
          <a:endParaRPr lang="en-GB" sz="2400"/>
        </a:p>
      </dgm:t>
    </dgm:pt>
    <dgm:pt modelId="{AA6CDBE4-3287-4794-B9DC-0C3F1E30AC9D}" type="sibTrans" cxnId="{FE8537E7-FA1C-4011-B185-290DE18D5186}">
      <dgm:prSet/>
      <dgm:spPr/>
      <dgm:t>
        <a:bodyPr/>
        <a:lstStyle/>
        <a:p>
          <a:endParaRPr lang="en-GB" sz="2400"/>
        </a:p>
      </dgm:t>
    </dgm:pt>
    <dgm:pt modelId="{84FC4A12-B8C7-4848-9A11-77C191ECB4A3}">
      <dgm:prSet phldrT="[Szöveg]" custT="1"/>
      <dgm:spPr/>
      <dgm:t>
        <a:bodyPr/>
        <a:lstStyle/>
        <a:p>
          <a:r>
            <a:rPr lang="hu-HU" sz="2000" dirty="0" smtClean="0">
              <a:latin typeface="+mj-lt"/>
            </a:rPr>
            <a:t>Miniszterelnökség: </a:t>
          </a:r>
          <a:r>
            <a:rPr lang="hu-HU" sz="2000" dirty="0" err="1" smtClean="0">
              <a:latin typeface="+mj-lt"/>
            </a:rPr>
            <a:t>összkormányzati</a:t>
          </a:r>
          <a:r>
            <a:rPr lang="hu-HU" sz="2000" dirty="0" smtClean="0">
              <a:latin typeface="+mj-lt"/>
            </a:rPr>
            <a:t> koordináció, kormányhivatalok szervezeti irányítása, felügyelete</a:t>
          </a:r>
          <a:endParaRPr lang="en-GB" sz="2000" dirty="0">
            <a:latin typeface="+mj-lt"/>
          </a:endParaRPr>
        </a:p>
      </dgm:t>
    </dgm:pt>
    <dgm:pt modelId="{E171AE60-32F5-4FDD-B751-C406BF6292B9}" type="parTrans" cxnId="{BE9B5BD3-B5E9-4FB7-A392-C415DD01E6EB}">
      <dgm:prSet/>
      <dgm:spPr/>
      <dgm:t>
        <a:bodyPr/>
        <a:lstStyle/>
        <a:p>
          <a:endParaRPr lang="hu-HU"/>
        </a:p>
      </dgm:t>
    </dgm:pt>
    <dgm:pt modelId="{69BF62BD-BFB8-4A29-B4DA-27624993DBE1}" type="sibTrans" cxnId="{BE9B5BD3-B5E9-4FB7-A392-C415DD01E6EB}">
      <dgm:prSet/>
      <dgm:spPr/>
      <dgm:t>
        <a:bodyPr/>
        <a:lstStyle/>
        <a:p>
          <a:endParaRPr lang="hu-HU"/>
        </a:p>
      </dgm:t>
    </dgm:pt>
    <dgm:pt modelId="{7B3D38CA-0952-484F-9B14-B71EACCEF5FB}" type="pres">
      <dgm:prSet presAssocID="{0952CBFA-8A1E-43B8-AEAD-18D96FA8F5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8F5A941-448C-4B28-96B4-2780B38F9CD2}" type="pres">
      <dgm:prSet presAssocID="{5626EC79-CC15-4B1F-88BC-53182E929D7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410E87-537D-4420-A143-E6C150689EF4}" type="pres">
      <dgm:prSet presAssocID="{5626EC79-CC15-4B1F-88BC-53182E929D77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CD984A-AC8B-4DDF-B1CC-8BE0FBCEE261}" type="pres">
      <dgm:prSet presAssocID="{620625FF-C68A-4C8D-8A68-F2F13AE4DD1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48FFFD-4D4F-4B43-BC2B-AF9ADB824DF9}" type="pres">
      <dgm:prSet presAssocID="{620625FF-C68A-4C8D-8A68-F2F13AE4DD15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EC825C-F1D0-4DE5-B7F2-ED061C19A8AC}" type="pres">
      <dgm:prSet presAssocID="{EB5BEA1F-5400-44FE-9C16-D6B8EE23E35C}" presName="parentText" presStyleLbl="node1" presStyleIdx="2" presStyleCnt="4" custLinFactNeighborX="-813" custLinFactNeighborY="554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28DBAE-8F95-4E47-8991-B1693AEC0E29}" type="pres">
      <dgm:prSet presAssocID="{EB5BEA1F-5400-44FE-9C16-D6B8EE23E35C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9377F5-D0E0-4A5B-AE00-A0C745AA1D36}" type="pres">
      <dgm:prSet presAssocID="{EFCA6247-736F-4F9D-A017-0A034C659530}" presName="parentText" presStyleLbl="node1" presStyleIdx="3" presStyleCnt="4" custScaleY="90909" custLinFactNeighborY="-864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2574E5-1376-4C62-818E-EF1BE0D99BD8}" type="pres">
      <dgm:prSet presAssocID="{EFCA6247-736F-4F9D-A017-0A034C659530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E2C0979-4B2A-4071-8302-24E103544D79}" srcId="{5626EC79-CC15-4B1F-88BC-53182E929D77}" destId="{9814218E-B63D-4803-AB17-72E166F54975}" srcOrd="1" destOrd="0" parTransId="{D96CBDF5-83F9-47A8-9275-CE61443C1721}" sibTransId="{80A06222-C836-4401-B045-4C6E4BC2770D}"/>
    <dgm:cxn modelId="{5E2F8BC7-5940-460B-B2A9-80537B3E636E}" type="presOf" srcId="{EFCA6247-736F-4F9D-A017-0A034C659530}" destId="{1B9377F5-D0E0-4A5B-AE00-A0C745AA1D36}" srcOrd="0" destOrd="0" presId="urn:microsoft.com/office/officeart/2005/8/layout/vList2"/>
    <dgm:cxn modelId="{BA77F351-39B1-4BD9-A0C3-2F9354463FE0}" type="presOf" srcId="{0952CBFA-8A1E-43B8-AEAD-18D96FA8F5AA}" destId="{7B3D38CA-0952-484F-9B14-B71EACCEF5FB}" srcOrd="0" destOrd="0" presId="urn:microsoft.com/office/officeart/2005/8/layout/vList2"/>
    <dgm:cxn modelId="{3EF53638-D696-4AF3-9D54-AFEC53ED5D80}" type="presOf" srcId="{9814218E-B63D-4803-AB17-72E166F54975}" destId="{FA410E87-537D-4420-A143-E6C150689EF4}" srcOrd="0" destOrd="1" presId="urn:microsoft.com/office/officeart/2005/8/layout/vList2"/>
    <dgm:cxn modelId="{5A9A2B6D-9590-4F3F-AD44-4E3809F6D03A}" srcId="{EB5BEA1F-5400-44FE-9C16-D6B8EE23E35C}" destId="{F317FB01-FB18-498D-9E2C-83DA050B648B}" srcOrd="0" destOrd="0" parTransId="{F29876B4-CECA-4374-B4C5-39D887248FF8}" sibTransId="{52B11389-7829-4794-A726-B665467A3CE5}"/>
    <dgm:cxn modelId="{FB93BCDF-DA31-4AA0-965B-AC588DF8413C}" type="presOf" srcId="{5626EC79-CC15-4B1F-88BC-53182E929D77}" destId="{A8F5A941-448C-4B28-96B4-2780B38F9CD2}" srcOrd="0" destOrd="0" presId="urn:microsoft.com/office/officeart/2005/8/layout/vList2"/>
    <dgm:cxn modelId="{675BEEB4-3D39-44D3-95DD-0E4DFC1A961B}" type="presOf" srcId="{EB5BEA1F-5400-44FE-9C16-D6B8EE23E35C}" destId="{A6EC825C-F1D0-4DE5-B7F2-ED061C19A8AC}" srcOrd="0" destOrd="0" presId="urn:microsoft.com/office/officeart/2005/8/layout/vList2"/>
    <dgm:cxn modelId="{2179B346-A14B-47CE-BA78-D95F56F084A2}" srcId="{0952CBFA-8A1E-43B8-AEAD-18D96FA8F5AA}" destId="{5626EC79-CC15-4B1F-88BC-53182E929D77}" srcOrd="0" destOrd="0" parTransId="{7F5CAACB-9E34-49C9-9C4D-B051CEA358AC}" sibTransId="{031739EE-2EEF-4DE9-8A9C-9657AC5558C4}"/>
    <dgm:cxn modelId="{9AD21CA5-D63B-414C-A058-5ECDA4BF8514}" srcId="{0952CBFA-8A1E-43B8-AEAD-18D96FA8F5AA}" destId="{EB5BEA1F-5400-44FE-9C16-D6B8EE23E35C}" srcOrd="2" destOrd="0" parTransId="{D250CF70-6C9C-45B6-939A-13E586E24389}" sibTransId="{901BA176-2E11-461F-B7DE-3B4F029F03DF}"/>
    <dgm:cxn modelId="{87197017-2A64-4AED-BDB2-3AA7A37687D6}" type="presOf" srcId="{84FC4A12-B8C7-4848-9A11-77C191ECB4A3}" destId="{7D48FFFD-4D4F-4B43-BC2B-AF9ADB824DF9}" srcOrd="0" destOrd="0" presId="urn:microsoft.com/office/officeart/2005/8/layout/vList2"/>
    <dgm:cxn modelId="{2D89267E-05ED-497B-A320-C47FF3AA1C63}" srcId="{0952CBFA-8A1E-43B8-AEAD-18D96FA8F5AA}" destId="{EFCA6247-736F-4F9D-A017-0A034C659530}" srcOrd="3" destOrd="0" parTransId="{40FADBA9-0A74-430B-B26E-AA9B8D426B93}" sibTransId="{169FB4A8-2BCE-4A30-ACC9-BD1C36DCB760}"/>
    <dgm:cxn modelId="{0C50938A-ECCA-4B72-A284-AEA565315E77}" type="presOf" srcId="{574FA378-7010-459A-881E-04EFF306A3BC}" destId="{B82574E5-1376-4C62-818E-EF1BE0D99BD8}" srcOrd="0" destOrd="0" presId="urn:microsoft.com/office/officeart/2005/8/layout/vList2"/>
    <dgm:cxn modelId="{74047F4A-C47C-4A6F-8565-B394A624C631}" srcId="{0952CBFA-8A1E-43B8-AEAD-18D96FA8F5AA}" destId="{620625FF-C68A-4C8D-8A68-F2F13AE4DD15}" srcOrd="1" destOrd="0" parTransId="{767914A1-FB7E-4F7E-976C-13679957AD26}" sibTransId="{AC1C55DF-CBE1-4A1A-BC68-DAA8CFB0B58F}"/>
    <dgm:cxn modelId="{A38123C4-56FB-4DC4-9455-3B7943C60206}" srcId="{620625FF-C68A-4C8D-8A68-F2F13AE4DD15}" destId="{EF3D84E4-E755-46CE-ABCC-5DC12F787233}" srcOrd="1" destOrd="0" parTransId="{5CDA256A-01A7-406F-9DC6-171C7DDB3241}" sibTransId="{FAD068BB-BE8F-474F-9459-929C3D082486}"/>
    <dgm:cxn modelId="{F20C0373-D001-4542-B02A-CF9562E50905}" type="presOf" srcId="{3FBFD8DA-C6EF-4E53-AF1D-E26636F5B4F9}" destId="{FA410E87-537D-4420-A143-E6C150689EF4}" srcOrd="0" destOrd="0" presId="urn:microsoft.com/office/officeart/2005/8/layout/vList2"/>
    <dgm:cxn modelId="{B89E0A1D-CCCE-4A3A-A80B-1BCD7D48B1EB}" type="presOf" srcId="{EF3D84E4-E755-46CE-ABCC-5DC12F787233}" destId="{7D48FFFD-4D4F-4B43-BC2B-AF9ADB824DF9}" srcOrd="0" destOrd="1" presId="urn:microsoft.com/office/officeart/2005/8/layout/vList2"/>
    <dgm:cxn modelId="{4227CACC-5733-4D04-B98C-05D2BE574621}" type="presOf" srcId="{620625FF-C68A-4C8D-8A68-F2F13AE4DD15}" destId="{FECD984A-AC8B-4DDF-B1CC-8BE0FBCEE261}" srcOrd="0" destOrd="0" presId="urn:microsoft.com/office/officeart/2005/8/layout/vList2"/>
    <dgm:cxn modelId="{1B71B776-0110-4537-807F-1544536662E1}" type="presOf" srcId="{F317FB01-FB18-498D-9E2C-83DA050B648B}" destId="{0128DBAE-8F95-4E47-8991-B1693AEC0E29}" srcOrd="0" destOrd="0" presId="urn:microsoft.com/office/officeart/2005/8/layout/vList2"/>
    <dgm:cxn modelId="{BE9B5BD3-B5E9-4FB7-A392-C415DD01E6EB}" srcId="{620625FF-C68A-4C8D-8A68-F2F13AE4DD15}" destId="{84FC4A12-B8C7-4848-9A11-77C191ECB4A3}" srcOrd="0" destOrd="0" parTransId="{E171AE60-32F5-4FDD-B751-C406BF6292B9}" sibTransId="{69BF62BD-BFB8-4A29-B4DA-27624993DBE1}"/>
    <dgm:cxn modelId="{FE8537E7-FA1C-4011-B185-290DE18D5186}" srcId="{EFCA6247-736F-4F9D-A017-0A034C659530}" destId="{574FA378-7010-459A-881E-04EFF306A3BC}" srcOrd="0" destOrd="0" parTransId="{C6191777-F25F-4029-BC4D-A4D24EC91B50}" sibTransId="{AA6CDBE4-3287-4794-B9DC-0C3F1E30AC9D}"/>
    <dgm:cxn modelId="{7962BC05-6CAA-493A-BB70-068184617053}" srcId="{5626EC79-CC15-4B1F-88BC-53182E929D77}" destId="{3FBFD8DA-C6EF-4E53-AF1D-E26636F5B4F9}" srcOrd="0" destOrd="0" parTransId="{EC216DF0-15E2-4237-ADEE-790E06E3F8ED}" sibTransId="{88838729-C7DA-4CF7-B7C2-68DD66BBF78D}"/>
    <dgm:cxn modelId="{9F47FA3E-F9A1-4D58-9006-FF217AEE235B}" type="presParOf" srcId="{7B3D38CA-0952-484F-9B14-B71EACCEF5FB}" destId="{A8F5A941-448C-4B28-96B4-2780B38F9CD2}" srcOrd="0" destOrd="0" presId="urn:microsoft.com/office/officeart/2005/8/layout/vList2"/>
    <dgm:cxn modelId="{7151A4B7-2583-4693-BCBF-828F738B7FBF}" type="presParOf" srcId="{7B3D38CA-0952-484F-9B14-B71EACCEF5FB}" destId="{FA410E87-537D-4420-A143-E6C150689EF4}" srcOrd="1" destOrd="0" presId="urn:microsoft.com/office/officeart/2005/8/layout/vList2"/>
    <dgm:cxn modelId="{6045A19B-4DCD-48EA-A574-CD20F0915486}" type="presParOf" srcId="{7B3D38CA-0952-484F-9B14-B71EACCEF5FB}" destId="{FECD984A-AC8B-4DDF-B1CC-8BE0FBCEE261}" srcOrd="2" destOrd="0" presId="urn:microsoft.com/office/officeart/2005/8/layout/vList2"/>
    <dgm:cxn modelId="{E6E9EAEF-8F9A-4D65-B31E-78FB20C7060F}" type="presParOf" srcId="{7B3D38CA-0952-484F-9B14-B71EACCEF5FB}" destId="{7D48FFFD-4D4F-4B43-BC2B-AF9ADB824DF9}" srcOrd="3" destOrd="0" presId="urn:microsoft.com/office/officeart/2005/8/layout/vList2"/>
    <dgm:cxn modelId="{A6422B6A-502D-43C1-9516-EEB1021F806F}" type="presParOf" srcId="{7B3D38CA-0952-484F-9B14-B71EACCEF5FB}" destId="{A6EC825C-F1D0-4DE5-B7F2-ED061C19A8AC}" srcOrd="4" destOrd="0" presId="urn:microsoft.com/office/officeart/2005/8/layout/vList2"/>
    <dgm:cxn modelId="{6EFA29B6-D64D-43B3-9400-50D9AC46D9DB}" type="presParOf" srcId="{7B3D38CA-0952-484F-9B14-B71EACCEF5FB}" destId="{0128DBAE-8F95-4E47-8991-B1693AEC0E29}" srcOrd="5" destOrd="0" presId="urn:microsoft.com/office/officeart/2005/8/layout/vList2"/>
    <dgm:cxn modelId="{59545E7A-40CD-4B52-A79B-D27A35639AEE}" type="presParOf" srcId="{7B3D38CA-0952-484F-9B14-B71EACCEF5FB}" destId="{1B9377F5-D0E0-4A5B-AE00-A0C745AA1D36}" srcOrd="6" destOrd="0" presId="urn:microsoft.com/office/officeart/2005/8/layout/vList2"/>
    <dgm:cxn modelId="{E04EA4E4-3C12-4E59-A2C2-BA20BDB68F00}" type="presParOf" srcId="{7B3D38CA-0952-484F-9B14-B71EACCEF5FB}" destId="{B82574E5-1376-4C62-818E-EF1BE0D99BD8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7CDCB6-EA19-40EF-8091-6970C3D4F150}" type="doc">
      <dgm:prSet loTypeId="urn:microsoft.com/office/officeart/2005/8/layout/vList5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00126ED9-6776-43B5-9DF3-387E8867171C}">
      <dgm:prSet phldrT="[Szöveg]" custT="1"/>
      <dgm:spPr/>
      <dgm:t>
        <a:bodyPr/>
        <a:lstStyle/>
        <a:p>
          <a:r>
            <a:rPr lang="hu-HU" sz="2000" b="0" dirty="0" smtClean="0">
              <a:latin typeface="+mj-lt"/>
              <a:cs typeface="Times New Roman" panose="02020603050405020304" pitchFamily="18" charset="0"/>
            </a:rPr>
            <a:t>Mérésügy és műszaki biztonság</a:t>
          </a:r>
          <a:endParaRPr lang="en-GB" sz="2000" b="0" dirty="0">
            <a:latin typeface="+mj-lt"/>
            <a:cs typeface="Times New Roman" panose="02020603050405020304" pitchFamily="18" charset="0"/>
          </a:endParaRPr>
        </a:p>
      </dgm:t>
    </dgm:pt>
    <dgm:pt modelId="{FD944A1B-AAB3-4C82-AE2D-F38AE9093093}" type="parTrans" cxnId="{D798B11F-DA33-492B-98CB-D99BC2A3FDC7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6FA503-9BBF-4AB7-8253-532434C49EB7}" type="sibTrans" cxnId="{D798B11F-DA33-492B-98CB-D99BC2A3FDC7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801703-D8D8-4F34-B400-305F9DBFB26B}">
      <dgm:prSet phldrT="[Szöveg]" custT="1"/>
      <dgm:spPr/>
      <dgm:t>
        <a:bodyPr/>
        <a:lstStyle/>
        <a:p>
          <a:r>
            <a:rPr lang="hu-HU" sz="1900" b="0" dirty="0" smtClean="0">
              <a:latin typeface="+mj-lt"/>
              <a:cs typeface="Times New Roman" panose="02020603050405020304" pitchFamily="18" charset="0"/>
            </a:rPr>
            <a:t>Szabványosítás</a:t>
          </a:r>
          <a:endParaRPr lang="en-GB" sz="1900" b="0" dirty="0">
            <a:latin typeface="+mj-lt"/>
            <a:cs typeface="Times New Roman" panose="02020603050405020304" pitchFamily="18" charset="0"/>
          </a:endParaRPr>
        </a:p>
      </dgm:t>
    </dgm:pt>
    <dgm:pt modelId="{21520759-F3C5-41D6-B562-B859FF88982B}" type="parTrans" cxnId="{C366D946-A5B0-4B72-B9D4-D446CF9B9F9B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257366-7DA5-482F-A80D-A4D07951DC28}" type="sibTrans" cxnId="{C366D946-A5B0-4B72-B9D4-D446CF9B9F9B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EC66D9-9D1C-4064-A7C9-F7CEA6D2A450}">
      <dgm:prSet phldrT="[Szöveg]" custT="1"/>
      <dgm:spPr/>
      <dgm:t>
        <a:bodyPr/>
        <a:lstStyle/>
        <a:p>
          <a:r>
            <a:rPr lang="hu-HU" sz="2000" b="0" dirty="0" smtClean="0">
              <a:latin typeface="+mj-lt"/>
              <a:cs typeface="Times New Roman" panose="02020603050405020304" pitchFamily="18" charset="0"/>
            </a:rPr>
            <a:t>A szellemi tulajdon védelme</a:t>
          </a:r>
          <a:endParaRPr lang="en-GB" sz="2000" b="0" dirty="0">
            <a:latin typeface="+mj-lt"/>
            <a:cs typeface="Times New Roman" panose="02020603050405020304" pitchFamily="18" charset="0"/>
          </a:endParaRPr>
        </a:p>
      </dgm:t>
    </dgm:pt>
    <dgm:pt modelId="{9879A3A3-A321-4A7B-AD10-7B46B3E51BF8}" type="parTrans" cxnId="{C9F145A4-CD5A-48C3-816E-1F78D839E584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AA3A49-855C-4814-A318-1A71CA1ABE24}" type="sibTrans" cxnId="{C9F145A4-CD5A-48C3-816E-1F78D839E584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37B67-8C6F-4CFE-8773-23A1CCE2851F}">
      <dgm:prSet phldrT="[Szöveg]" custT="1"/>
      <dgm:spPr/>
      <dgm:t>
        <a:bodyPr/>
        <a:lstStyle/>
        <a:p>
          <a:r>
            <a:rPr lang="hu-HU" sz="1800" b="0" dirty="0" smtClean="0">
              <a:latin typeface="+mj-lt"/>
              <a:cs typeface="Times New Roman" panose="02020603050405020304" pitchFamily="18" charset="0"/>
            </a:rPr>
            <a:t>Célja: mérések egységességének és az ipari termelés biztonságosságának garantálása.</a:t>
          </a:r>
          <a:endParaRPr lang="en-GB" sz="1800" b="0" dirty="0">
            <a:latin typeface="+mj-lt"/>
            <a:cs typeface="Times New Roman" panose="02020603050405020304" pitchFamily="18" charset="0"/>
          </a:endParaRPr>
        </a:p>
      </dgm:t>
    </dgm:pt>
    <dgm:pt modelId="{AC0EF3DD-F8E5-4B14-B6DC-07A42C870355}" type="parTrans" cxnId="{209E7EFD-F6FE-4C96-9561-7F0295863BE3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C58504-7473-4A2A-BE56-7D2CD57B0084}" type="sibTrans" cxnId="{209E7EFD-F6FE-4C96-9561-7F0295863BE3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976247-1B2D-478E-8C04-26C4242EF90B}">
      <dgm:prSet phldrT="[Szöveg]" custT="1"/>
      <dgm:spPr/>
      <dgm:t>
        <a:bodyPr/>
        <a:lstStyle/>
        <a:p>
          <a:r>
            <a:rPr lang="hu-HU" sz="1800" b="0" dirty="0" smtClean="0">
              <a:latin typeface="+mj-lt"/>
              <a:cs typeface="Times New Roman" panose="02020603050405020304" pitchFamily="18" charset="0"/>
            </a:rPr>
            <a:t>Szerv: </a:t>
          </a:r>
          <a:r>
            <a:rPr lang="hu-HU" sz="1800" b="0" strike="noStrike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Budapest Főváros Kormányhivatala </a:t>
          </a:r>
          <a:r>
            <a:rPr lang="hu-HU" sz="1800" b="0" strike="noStrike" dirty="0" err="1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Metrológiai</a:t>
          </a:r>
          <a:r>
            <a:rPr lang="hu-HU" sz="1800" b="0" strike="noStrike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 és Műszaki Felügyeleti Főosztály és      a fővárosi és megyei </a:t>
          </a:r>
          <a:r>
            <a:rPr lang="hu-HU" sz="1800" b="0" strike="noStrike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kormányhivatal</a:t>
          </a:r>
          <a:endParaRPr lang="en-GB" sz="1800" b="0" dirty="0">
            <a:solidFill>
              <a:schemeClr val="tx1"/>
            </a:solidFill>
            <a:latin typeface="+mj-lt"/>
            <a:cs typeface="Times New Roman" panose="02020603050405020304" pitchFamily="18" charset="0"/>
          </a:endParaRPr>
        </a:p>
      </dgm:t>
    </dgm:pt>
    <dgm:pt modelId="{E72F4E61-F1FC-4DF8-B28B-03EBCF8AB4D1}" type="parTrans" cxnId="{53839F7E-1E18-49DC-BD2C-6F8B69BF3250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FDB2E8-1DBD-48DF-B5F1-5D79954D2738}" type="sibTrans" cxnId="{53839F7E-1E18-49DC-BD2C-6F8B69BF3250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E02699-FCA9-45D4-97D3-8974C890FB1B}">
      <dgm:prSet phldrT="[Szöveg]" custT="1"/>
      <dgm:spPr/>
      <dgm:t>
        <a:bodyPr/>
        <a:lstStyle/>
        <a:p>
          <a:r>
            <a:rPr lang="hu-HU" sz="2000" b="0" dirty="0" smtClean="0">
              <a:latin typeface="+mj-lt"/>
              <a:cs typeface="Times New Roman" panose="02020603050405020304" pitchFamily="18" charset="0"/>
            </a:rPr>
            <a:t>Célja: A termékek, eljárások és szolgáltatások különböző jellemzőinek egységes meghatározása.</a:t>
          </a:r>
          <a:endParaRPr lang="en-GB" sz="2000" b="0" dirty="0">
            <a:latin typeface="+mj-lt"/>
            <a:cs typeface="Times New Roman" panose="02020603050405020304" pitchFamily="18" charset="0"/>
          </a:endParaRPr>
        </a:p>
      </dgm:t>
    </dgm:pt>
    <dgm:pt modelId="{27631D10-9A66-4C0A-838D-CD2A56BBD24B}" type="parTrans" cxnId="{8AEB5BD3-25C8-42E5-8364-5C30B006355D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BEBF0D-0B7B-4206-B69B-E65B82311A8F}" type="sibTrans" cxnId="{8AEB5BD3-25C8-42E5-8364-5C30B006355D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A60C35-65FF-47BD-86A7-2E6FFC4EA135}">
      <dgm:prSet phldrT="[Szöveg]" custT="1"/>
      <dgm:spPr/>
      <dgm:t>
        <a:bodyPr/>
        <a:lstStyle/>
        <a:p>
          <a:r>
            <a:rPr lang="hu-HU" sz="2000" b="0" dirty="0" smtClean="0">
              <a:latin typeface="+mj-lt"/>
              <a:cs typeface="Times New Roman" panose="02020603050405020304" pitchFamily="18" charset="0"/>
            </a:rPr>
            <a:t>Szerv: Magyar Szabványügyi Testület </a:t>
          </a:r>
          <a:endParaRPr lang="en-GB" sz="2000" b="0" dirty="0">
            <a:latin typeface="+mj-lt"/>
            <a:cs typeface="Times New Roman" panose="02020603050405020304" pitchFamily="18" charset="0"/>
          </a:endParaRPr>
        </a:p>
      </dgm:t>
    </dgm:pt>
    <dgm:pt modelId="{D2797505-9D82-41AB-BF8D-F09BCF770608}" type="parTrans" cxnId="{0DC3C9A4-4C55-4C55-97CE-B63E2FEB5277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D2EAC9-5FE0-46C0-89BB-CB39D3B5CF73}" type="sibTrans" cxnId="{0DC3C9A4-4C55-4C55-97CE-B63E2FEB5277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287611-FFBA-4737-A721-3DE78522CB9D}">
      <dgm:prSet phldrT="[Szöveg]" custT="1"/>
      <dgm:spPr/>
      <dgm:t>
        <a:bodyPr/>
        <a:lstStyle/>
        <a:p>
          <a:r>
            <a:rPr lang="hu-HU" sz="2000" b="0" dirty="0" smtClean="0">
              <a:latin typeface="+mj-lt"/>
              <a:cs typeface="Times New Roman" panose="02020603050405020304" pitchFamily="18" charset="0"/>
            </a:rPr>
            <a:t>Célja: Szellemi termékek erkölcsi és jogi védelme, anyagi elismerése.</a:t>
          </a:r>
          <a:endParaRPr lang="en-GB" sz="2000" b="0" dirty="0">
            <a:latin typeface="+mj-lt"/>
            <a:cs typeface="Times New Roman" panose="02020603050405020304" pitchFamily="18" charset="0"/>
          </a:endParaRPr>
        </a:p>
      </dgm:t>
    </dgm:pt>
    <dgm:pt modelId="{B1BA0407-D1C4-4BBA-A5ED-A0B88C090D64}" type="parTrans" cxnId="{87DD809E-7D95-4BDC-AEC0-6FF889CE3F6B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8D7CA2-057F-4EEF-8316-E9C777FC50D7}" type="sibTrans" cxnId="{87DD809E-7D95-4BDC-AEC0-6FF889CE3F6B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259E1F-BF08-4B91-890E-24F92FAC78C7}">
      <dgm:prSet phldrT="[Szöveg]" custT="1"/>
      <dgm:spPr/>
      <dgm:t>
        <a:bodyPr/>
        <a:lstStyle/>
        <a:p>
          <a:r>
            <a:rPr lang="hu-HU" sz="2000" b="0" dirty="0" smtClean="0">
              <a:latin typeface="+mj-lt"/>
              <a:cs typeface="Times New Roman" panose="02020603050405020304" pitchFamily="18" charset="0"/>
            </a:rPr>
            <a:t>Szerv: Szellemi Tulajdon Nemzeti Hivatala</a:t>
          </a:r>
          <a:endParaRPr lang="en-GB" sz="2000" b="0" dirty="0">
            <a:latin typeface="+mj-lt"/>
            <a:cs typeface="Times New Roman" panose="02020603050405020304" pitchFamily="18" charset="0"/>
          </a:endParaRPr>
        </a:p>
      </dgm:t>
    </dgm:pt>
    <dgm:pt modelId="{9BB7A98B-25E4-40F0-AA21-0398D6DDFA0D}" type="parTrans" cxnId="{AAD39939-B557-4A9B-AEE6-F840ECEDCFC0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498EE0-E4A9-4763-854C-26E9E641204E}" type="sibTrans" cxnId="{AAD39939-B557-4A9B-AEE6-F840ECEDCFC0}">
      <dgm:prSet/>
      <dgm:spPr/>
      <dgm:t>
        <a:bodyPr/>
        <a:lstStyle/>
        <a:p>
          <a:endParaRPr lang="en-GB" sz="20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C55385-FC02-4015-BCA8-5EEA3AF631DE}" type="pres">
      <dgm:prSet presAssocID="{767CDCB6-EA19-40EF-8091-6970C3D4F1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C2C78E9-3551-4ADC-9713-EA28A40F3989}" type="pres">
      <dgm:prSet presAssocID="{00126ED9-6776-43B5-9DF3-387E8867171C}" presName="linNode" presStyleCnt="0"/>
      <dgm:spPr/>
    </dgm:pt>
    <dgm:pt modelId="{C2738495-4C56-43A5-ABB3-D085C0C68918}" type="pres">
      <dgm:prSet presAssocID="{00126ED9-6776-43B5-9DF3-387E8867171C}" presName="parentText" presStyleLbl="node1" presStyleIdx="0" presStyleCnt="3" custScaleX="70301" custLinFactNeighborX="-252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5FC61D-675C-4201-8B9E-9867435E1911}" type="pres">
      <dgm:prSet presAssocID="{00126ED9-6776-43B5-9DF3-387E8867171C}" presName="descendantText" presStyleLbl="alignAccFollowNode1" presStyleIdx="0" presStyleCnt="3" custScaleX="107589" custScaleY="11498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8BACAD-4942-486C-8B2F-6D7AA69373C2}" type="pres">
      <dgm:prSet presAssocID="{286FA503-9BBF-4AB7-8253-532434C49EB7}" presName="sp" presStyleCnt="0"/>
      <dgm:spPr/>
    </dgm:pt>
    <dgm:pt modelId="{007C166A-52A1-49A8-9EA0-82972AB364DE}" type="pres">
      <dgm:prSet presAssocID="{D9801703-D8D8-4F34-B400-305F9DBFB26B}" presName="linNode" presStyleCnt="0"/>
      <dgm:spPr/>
    </dgm:pt>
    <dgm:pt modelId="{A797E2F8-B9B8-4355-BA3B-515A12D1C872}" type="pres">
      <dgm:prSet presAssocID="{D9801703-D8D8-4F34-B400-305F9DBFB26B}" presName="parentText" presStyleLbl="node1" presStyleIdx="1" presStyleCnt="3" custScaleX="70301" custLinFactNeighborX="-252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2157F6-E599-453F-A8BE-CAEE73150F11}" type="pres">
      <dgm:prSet presAssocID="{D9801703-D8D8-4F34-B400-305F9DBFB26B}" presName="descendantText" presStyleLbl="alignAccFollowNode1" presStyleIdx="1" presStyleCnt="3" custScaleX="1075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510F36-0A4F-4614-BB10-473EBAE8461C}" type="pres">
      <dgm:prSet presAssocID="{F3257366-7DA5-482F-A80D-A4D07951DC28}" presName="sp" presStyleCnt="0"/>
      <dgm:spPr/>
    </dgm:pt>
    <dgm:pt modelId="{F4F58DDC-CFAD-4306-9B4A-2FC6CF88BA8B}" type="pres">
      <dgm:prSet presAssocID="{E0EC66D9-9D1C-4064-A7C9-F7CEA6D2A450}" presName="linNode" presStyleCnt="0"/>
      <dgm:spPr/>
    </dgm:pt>
    <dgm:pt modelId="{6E6C1EE1-DD55-4AFB-A972-337FDE2A121E}" type="pres">
      <dgm:prSet presAssocID="{E0EC66D9-9D1C-4064-A7C9-F7CEA6D2A450}" presName="parentText" presStyleLbl="node1" presStyleIdx="2" presStyleCnt="3" custScaleX="70301" custLinFactNeighborX="-252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D28C52-405E-4EC1-BAD4-110FB3EF2CC3}" type="pres">
      <dgm:prSet presAssocID="{E0EC66D9-9D1C-4064-A7C9-F7CEA6D2A450}" presName="descendantText" presStyleLbl="alignAccFollowNode1" presStyleIdx="2" presStyleCnt="3" custScaleX="1075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7DD809E-7D95-4BDC-AEC0-6FF889CE3F6B}" srcId="{E0EC66D9-9D1C-4064-A7C9-F7CEA6D2A450}" destId="{65287611-FFBA-4737-A721-3DE78522CB9D}" srcOrd="0" destOrd="0" parTransId="{B1BA0407-D1C4-4BBA-A5ED-A0B88C090D64}" sibTransId="{0C8D7CA2-057F-4EEF-8316-E9C777FC50D7}"/>
    <dgm:cxn modelId="{0DC3C9A4-4C55-4C55-97CE-B63E2FEB5277}" srcId="{D9801703-D8D8-4F34-B400-305F9DBFB26B}" destId="{AEA60C35-65FF-47BD-86A7-2E6FFC4EA135}" srcOrd="1" destOrd="0" parTransId="{D2797505-9D82-41AB-BF8D-F09BCF770608}" sibTransId="{93D2EAC9-5FE0-46C0-89BB-CB39D3B5CF73}"/>
    <dgm:cxn modelId="{28437377-E789-4651-89BE-739115B6DB7D}" type="presOf" srcId="{65287611-FFBA-4737-A721-3DE78522CB9D}" destId="{02D28C52-405E-4EC1-BAD4-110FB3EF2CC3}" srcOrd="0" destOrd="0" presId="urn:microsoft.com/office/officeart/2005/8/layout/vList5"/>
    <dgm:cxn modelId="{AAD39939-B557-4A9B-AEE6-F840ECEDCFC0}" srcId="{E0EC66D9-9D1C-4064-A7C9-F7CEA6D2A450}" destId="{14259E1F-BF08-4B91-890E-24F92FAC78C7}" srcOrd="1" destOrd="0" parTransId="{9BB7A98B-25E4-40F0-AA21-0398D6DDFA0D}" sibTransId="{43498EE0-E4A9-4763-854C-26E9E641204E}"/>
    <dgm:cxn modelId="{581227A1-CE82-4D84-9EB3-1BADB0A99771}" type="presOf" srcId="{767CDCB6-EA19-40EF-8091-6970C3D4F150}" destId="{08C55385-FC02-4015-BCA8-5EEA3AF631DE}" srcOrd="0" destOrd="0" presId="urn:microsoft.com/office/officeart/2005/8/layout/vList5"/>
    <dgm:cxn modelId="{53839F7E-1E18-49DC-BD2C-6F8B69BF3250}" srcId="{00126ED9-6776-43B5-9DF3-387E8867171C}" destId="{52976247-1B2D-478E-8C04-26C4242EF90B}" srcOrd="1" destOrd="0" parTransId="{E72F4E61-F1FC-4DF8-B28B-03EBCF8AB4D1}" sibTransId="{CBFDB2E8-1DBD-48DF-B5F1-5D79954D2738}"/>
    <dgm:cxn modelId="{60A83ABE-ACFB-4360-B7DA-935D65483CBF}" type="presOf" srcId="{B2E02699-FCA9-45D4-97D3-8974C890FB1B}" destId="{BF2157F6-E599-453F-A8BE-CAEE73150F11}" srcOrd="0" destOrd="0" presId="urn:microsoft.com/office/officeart/2005/8/layout/vList5"/>
    <dgm:cxn modelId="{D0DD2CCD-A358-4F19-9B8E-2EE918349F2A}" type="presOf" srcId="{14259E1F-BF08-4B91-890E-24F92FAC78C7}" destId="{02D28C52-405E-4EC1-BAD4-110FB3EF2CC3}" srcOrd="0" destOrd="1" presId="urn:microsoft.com/office/officeart/2005/8/layout/vList5"/>
    <dgm:cxn modelId="{8C52B86F-DACE-47D9-8B3B-D474BDC99F08}" type="presOf" srcId="{E0EC66D9-9D1C-4064-A7C9-F7CEA6D2A450}" destId="{6E6C1EE1-DD55-4AFB-A972-337FDE2A121E}" srcOrd="0" destOrd="0" presId="urn:microsoft.com/office/officeart/2005/8/layout/vList5"/>
    <dgm:cxn modelId="{C9F145A4-CD5A-48C3-816E-1F78D839E584}" srcId="{767CDCB6-EA19-40EF-8091-6970C3D4F150}" destId="{E0EC66D9-9D1C-4064-A7C9-F7CEA6D2A450}" srcOrd="2" destOrd="0" parTransId="{9879A3A3-A321-4A7B-AD10-7B46B3E51BF8}" sibTransId="{3DAA3A49-855C-4814-A318-1A71CA1ABE24}"/>
    <dgm:cxn modelId="{D798B11F-DA33-492B-98CB-D99BC2A3FDC7}" srcId="{767CDCB6-EA19-40EF-8091-6970C3D4F150}" destId="{00126ED9-6776-43B5-9DF3-387E8867171C}" srcOrd="0" destOrd="0" parTransId="{FD944A1B-AAB3-4C82-AE2D-F38AE9093093}" sibTransId="{286FA503-9BBF-4AB7-8253-532434C49EB7}"/>
    <dgm:cxn modelId="{D4B4FBDB-E986-4CA6-954A-0DED3BA322C9}" type="presOf" srcId="{44B37B67-8C6F-4CFE-8773-23A1CCE2851F}" destId="{C55FC61D-675C-4201-8B9E-9867435E1911}" srcOrd="0" destOrd="0" presId="urn:microsoft.com/office/officeart/2005/8/layout/vList5"/>
    <dgm:cxn modelId="{C366D946-A5B0-4B72-B9D4-D446CF9B9F9B}" srcId="{767CDCB6-EA19-40EF-8091-6970C3D4F150}" destId="{D9801703-D8D8-4F34-B400-305F9DBFB26B}" srcOrd="1" destOrd="0" parTransId="{21520759-F3C5-41D6-B562-B859FF88982B}" sibTransId="{F3257366-7DA5-482F-A80D-A4D07951DC28}"/>
    <dgm:cxn modelId="{209E7EFD-F6FE-4C96-9561-7F0295863BE3}" srcId="{00126ED9-6776-43B5-9DF3-387E8867171C}" destId="{44B37B67-8C6F-4CFE-8773-23A1CCE2851F}" srcOrd="0" destOrd="0" parTransId="{AC0EF3DD-F8E5-4B14-B6DC-07A42C870355}" sibTransId="{F7C58504-7473-4A2A-BE56-7D2CD57B0084}"/>
    <dgm:cxn modelId="{EE8211CE-6FF9-4E77-AB3C-9230C9FB8D49}" type="presOf" srcId="{AEA60C35-65FF-47BD-86A7-2E6FFC4EA135}" destId="{BF2157F6-E599-453F-A8BE-CAEE73150F11}" srcOrd="0" destOrd="1" presId="urn:microsoft.com/office/officeart/2005/8/layout/vList5"/>
    <dgm:cxn modelId="{8AEB5BD3-25C8-42E5-8364-5C30B006355D}" srcId="{D9801703-D8D8-4F34-B400-305F9DBFB26B}" destId="{B2E02699-FCA9-45D4-97D3-8974C890FB1B}" srcOrd="0" destOrd="0" parTransId="{27631D10-9A66-4C0A-838D-CD2A56BBD24B}" sibTransId="{5DBEBF0D-0B7B-4206-B69B-E65B82311A8F}"/>
    <dgm:cxn modelId="{B5328C11-98FD-483D-92B6-110E84B6FE84}" type="presOf" srcId="{D9801703-D8D8-4F34-B400-305F9DBFB26B}" destId="{A797E2F8-B9B8-4355-BA3B-515A12D1C872}" srcOrd="0" destOrd="0" presId="urn:microsoft.com/office/officeart/2005/8/layout/vList5"/>
    <dgm:cxn modelId="{AED7662C-9FBD-4A10-A0C5-66EE2B86B10D}" type="presOf" srcId="{52976247-1B2D-478E-8C04-26C4242EF90B}" destId="{C55FC61D-675C-4201-8B9E-9867435E1911}" srcOrd="0" destOrd="1" presId="urn:microsoft.com/office/officeart/2005/8/layout/vList5"/>
    <dgm:cxn modelId="{EA0C6C65-F843-4860-938E-92F0DCDB7017}" type="presOf" srcId="{00126ED9-6776-43B5-9DF3-387E8867171C}" destId="{C2738495-4C56-43A5-ABB3-D085C0C68918}" srcOrd="0" destOrd="0" presId="urn:microsoft.com/office/officeart/2005/8/layout/vList5"/>
    <dgm:cxn modelId="{40ECF3CB-A38B-4BCC-8EB7-5294F27093A6}" type="presParOf" srcId="{08C55385-FC02-4015-BCA8-5EEA3AF631DE}" destId="{CC2C78E9-3551-4ADC-9713-EA28A40F3989}" srcOrd="0" destOrd="0" presId="urn:microsoft.com/office/officeart/2005/8/layout/vList5"/>
    <dgm:cxn modelId="{03B96482-0696-439B-A7BA-CE874E960635}" type="presParOf" srcId="{CC2C78E9-3551-4ADC-9713-EA28A40F3989}" destId="{C2738495-4C56-43A5-ABB3-D085C0C68918}" srcOrd="0" destOrd="0" presId="urn:microsoft.com/office/officeart/2005/8/layout/vList5"/>
    <dgm:cxn modelId="{B202625D-2EA1-4460-92CA-94532620C70F}" type="presParOf" srcId="{CC2C78E9-3551-4ADC-9713-EA28A40F3989}" destId="{C55FC61D-675C-4201-8B9E-9867435E1911}" srcOrd="1" destOrd="0" presId="urn:microsoft.com/office/officeart/2005/8/layout/vList5"/>
    <dgm:cxn modelId="{A1ECCFD6-DE70-43A2-AC22-99C350FBCD59}" type="presParOf" srcId="{08C55385-FC02-4015-BCA8-5EEA3AF631DE}" destId="{548BACAD-4942-486C-8B2F-6D7AA69373C2}" srcOrd="1" destOrd="0" presId="urn:microsoft.com/office/officeart/2005/8/layout/vList5"/>
    <dgm:cxn modelId="{7A819B5E-4E4C-44AA-8B4A-A8FEDAA2CDC6}" type="presParOf" srcId="{08C55385-FC02-4015-BCA8-5EEA3AF631DE}" destId="{007C166A-52A1-49A8-9EA0-82972AB364DE}" srcOrd="2" destOrd="0" presId="urn:microsoft.com/office/officeart/2005/8/layout/vList5"/>
    <dgm:cxn modelId="{F5A42980-C9C7-41B7-8D6A-F499ED602A37}" type="presParOf" srcId="{007C166A-52A1-49A8-9EA0-82972AB364DE}" destId="{A797E2F8-B9B8-4355-BA3B-515A12D1C872}" srcOrd="0" destOrd="0" presId="urn:microsoft.com/office/officeart/2005/8/layout/vList5"/>
    <dgm:cxn modelId="{F7BE43BE-D599-42F6-849E-7C2E3E3B22B2}" type="presParOf" srcId="{007C166A-52A1-49A8-9EA0-82972AB364DE}" destId="{BF2157F6-E599-453F-A8BE-CAEE73150F11}" srcOrd="1" destOrd="0" presId="urn:microsoft.com/office/officeart/2005/8/layout/vList5"/>
    <dgm:cxn modelId="{A610E740-0C41-4E9E-9710-33989CAE698A}" type="presParOf" srcId="{08C55385-FC02-4015-BCA8-5EEA3AF631DE}" destId="{E4510F36-0A4F-4614-BB10-473EBAE8461C}" srcOrd="3" destOrd="0" presId="urn:microsoft.com/office/officeart/2005/8/layout/vList5"/>
    <dgm:cxn modelId="{FA581EA1-CFC7-47C0-A644-E6222F017BA6}" type="presParOf" srcId="{08C55385-FC02-4015-BCA8-5EEA3AF631DE}" destId="{F4F58DDC-CFAD-4306-9B4A-2FC6CF88BA8B}" srcOrd="4" destOrd="0" presId="urn:microsoft.com/office/officeart/2005/8/layout/vList5"/>
    <dgm:cxn modelId="{AE6CFC4A-9779-4CD7-9A00-765423D5B55B}" type="presParOf" srcId="{F4F58DDC-CFAD-4306-9B4A-2FC6CF88BA8B}" destId="{6E6C1EE1-DD55-4AFB-A972-337FDE2A121E}" srcOrd="0" destOrd="0" presId="urn:microsoft.com/office/officeart/2005/8/layout/vList5"/>
    <dgm:cxn modelId="{0BB622E3-51CE-4DBE-B3DE-FB2DDAE28E94}" type="presParOf" srcId="{F4F58DDC-CFAD-4306-9B4A-2FC6CF88BA8B}" destId="{02D28C52-405E-4EC1-BAD4-110FB3EF2CC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F5A18B-28AB-4954-9CF9-A9232133C63D}" type="doc">
      <dgm:prSet loTypeId="urn:microsoft.com/office/officeart/2005/8/layout/process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93F9E3BE-D01A-4F3D-BA7F-2A3A427596DF}">
      <dgm:prSet phldrT="[Szöveg]" custT="1"/>
      <dgm:spPr/>
      <dgm:t>
        <a:bodyPr/>
        <a:lstStyle/>
        <a:p>
          <a:r>
            <a:rPr lang="hu-HU" sz="2000" b="1" i="0" u="none" dirty="0" smtClean="0">
              <a:latin typeface="+mj-lt"/>
              <a:cs typeface="Times New Roman" panose="02020603050405020304" pitchFamily="18" charset="0"/>
            </a:rPr>
            <a:t>Budapest Főváros Kormányhivatala</a:t>
          </a:r>
        </a:p>
        <a:p>
          <a:r>
            <a:rPr lang="hu-HU" sz="2000" b="0" i="0" dirty="0" smtClean="0">
              <a:latin typeface="+mj-lt"/>
              <a:cs typeface="Times New Roman" panose="02020603050405020304" pitchFamily="18" charset="0"/>
            </a:rPr>
            <a:t>Kereskedelmi, Haditechnikai, Exportellenőrzési és </a:t>
          </a:r>
          <a:r>
            <a:rPr lang="hu-HU" sz="2000" b="0" i="0" dirty="0" err="1" smtClean="0">
              <a:latin typeface="+mj-lt"/>
              <a:cs typeface="Times New Roman" panose="02020603050405020304" pitchFamily="18" charset="0"/>
            </a:rPr>
            <a:t>Nemesfémhitelesítési</a:t>
          </a:r>
          <a:r>
            <a:rPr lang="hu-HU" sz="2000" b="0" i="0" dirty="0" smtClean="0">
              <a:latin typeface="+mj-lt"/>
              <a:cs typeface="Times New Roman" panose="02020603050405020304" pitchFamily="18" charset="0"/>
            </a:rPr>
            <a:t> Főosztály</a:t>
          </a:r>
          <a:endParaRPr lang="en-GB" sz="2000" b="1" dirty="0">
            <a:latin typeface="+mj-lt"/>
            <a:cs typeface="Times New Roman" panose="02020603050405020304" pitchFamily="18" charset="0"/>
          </a:endParaRPr>
        </a:p>
      </dgm:t>
    </dgm:pt>
    <dgm:pt modelId="{E9D6C698-8AF0-4974-B433-B8227012F329}" type="parTrans" cxnId="{80D5B443-9A34-4741-B24D-DDE1B5FEA252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9FF8BB-A26B-4233-9985-513CE167B288}" type="sibTrans" cxnId="{80D5B443-9A34-4741-B24D-DDE1B5FEA252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6FDFA6-0565-42A0-97A3-0B3A462386C2}">
      <dgm:prSet phldrT="[Szöveg]" custT="1"/>
      <dgm:spPr/>
      <dgm:t>
        <a:bodyPr/>
        <a:lstStyle/>
        <a:p>
          <a:r>
            <a:rPr lang="hu-HU" sz="1800" b="0" i="0" dirty="0" smtClean="0">
              <a:latin typeface="+mj-lt"/>
              <a:cs typeface="Times New Roman" panose="02020603050405020304" pitchFamily="18" charset="0"/>
            </a:rPr>
            <a:t>Kereskedelmi Osztály</a:t>
          </a:r>
          <a:endParaRPr lang="en-GB" sz="1800" b="0" i="0" dirty="0">
            <a:latin typeface="+mj-lt"/>
            <a:cs typeface="Times New Roman" panose="02020603050405020304" pitchFamily="18" charset="0"/>
          </a:endParaRPr>
        </a:p>
      </dgm:t>
    </dgm:pt>
    <dgm:pt modelId="{D9C78CDB-53A8-41E3-B558-2E82C5E7507C}" type="parTrans" cxnId="{346F18B0-E4CC-4AE8-9591-63B4D5EE425C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D7FF43-078F-4EE4-9D91-508722F52B7C}" type="sibTrans" cxnId="{346F18B0-E4CC-4AE8-9591-63B4D5EE425C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A14E3C-D4F4-497B-B639-13E545039BB0}">
      <dgm:prSet phldrT="[Szöveg]" custT="1"/>
      <dgm:spPr/>
      <dgm:t>
        <a:bodyPr/>
        <a:lstStyle/>
        <a:p>
          <a:r>
            <a:rPr lang="hu-HU" sz="2000" b="1" dirty="0" smtClean="0">
              <a:latin typeface="+mj-lt"/>
              <a:cs typeface="Times New Roman" panose="02020603050405020304" pitchFamily="18" charset="0"/>
            </a:rPr>
            <a:t>Jegyző</a:t>
          </a:r>
          <a:endParaRPr lang="en-GB" sz="2000" b="1" dirty="0">
            <a:latin typeface="+mj-lt"/>
            <a:cs typeface="Times New Roman" panose="02020603050405020304" pitchFamily="18" charset="0"/>
          </a:endParaRPr>
        </a:p>
      </dgm:t>
    </dgm:pt>
    <dgm:pt modelId="{A6AF40F6-1D5B-48CE-A47A-8E4B8C5B11E1}" type="parTrans" cxnId="{7B652CE8-D728-4D6D-8B91-A4E84C70DF09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98F904-7E63-48EF-9BDB-5C07FC13BA27}" type="sibTrans" cxnId="{7B652CE8-D728-4D6D-8B91-A4E84C70DF09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466710-9FD2-4B23-934F-D5EAA8F131AD}">
      <dgm:prSet custT="1"/>
      <dgm:spPr/>
      <dgm:t>
        <a:bodyPr/>
        <a:lstStyle/>
        <a:p>
          <a:r>
            <a:rPr lang="hu-HU" sz="2000" b="1" dirty="0" smtClean="0">
              <a:latin typeface="+mj-lt"/>
              <a:cs typeface="Times New Roman" panose="02020603050405020304" pitchFamily="18" charset="0"/>
            </a:rPr>
            <a:t>Innovációért és technológiáért felelős miniszter</a:t>
          </a:r>
          <a:endParaRPr lang="en-GB" sz="2000" dirty="0">
            <a:latin typeface="+mj-lt"/>
            <a:cs typeface="Times New Roman" panose="02020603050405020304" pitchFamily="18" charset="0"/>
          </a:endParaRPr>
        </a:p>
      </dgm:t>
    </dgm:pt>
    <dgm:pt modelId="{251F3EE7-BD3A-490A-A2C3-CFB51FDE4CFC}" type="parTrans" cxnId="{A0AB458F-4DDA-4FE3-810C-11E6867E26D2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AFC721-F9D3-48E8-B0A3-D01FD7184763}" type="sibTrans" cxnId="{A0AB458F-4DDA-4FE3-810C-11E6867E26D2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F77881-CD94-440A-B0DE-7B0B66DE5F33}">
      <dgm:prSet phldrT="[Szöveg]" custT="1"/>
      <dgm:spPr/>
      <dgm:t>
        <a:bodyPr/>
        <a:lstStyle/>
        <a:p>
          <a:r>
            <a:rPr lang="hu-HU" sz="1800" b="0" dirty="0" smtClean="0">
              <a:latin typeface="+mj-lt"/>
              <a:cs typeface="Times New Roman" panose="02020603050405020304" pitchFamily="18" charset="0"/>
            </a:rPr>
            <a:t>Idegenforgalmi és Közraktározás-felügyeleti Osztály</a:t>
          </a:r>
          <a:endParaRPr lang="en-GB" sz="1800" b="0" dirty="0">
            <a:latin typeface="+mj-lt"/>
            <a:cs typeface="Times New Roman" panose="02020603050405020304" pitchFamily="18" charset="0"/>
          </a:endParaRPr>
        </a:p>
      </dgm:t>
    </dgm:pt>
    <dgm:pt modelId="{4E45DAF0-A718-4BD1-99BC-34DEC6F78535}" type="sibTrans" cxnId="{19D4336B-675A-4DD5-BD0C-1DF1A4AD25C3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3C7881-57D6-4A13-97F0-1BBB4B4A6147}" type="parTrans" cxnId="{19D4336B-675A-4DD5-BD0C-1DF1A4AD25C3}">
      <dgm:prSet/>
      <dgm:spPr/>
      <dgm:t>
        <a:bodyPr/>
        <a:lstStyle/>
        <a:p>
          <a:endParaRPr lang="en-GB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EEA230-2951-4697-8D6B-FDAA3A055370}">
      <dgm:prSet phldrT="[Szöveg]" custT="1"/>
      <dgm:spPr/>
      <dgm:t>
        <a:bodyPr/>
        <a:lstStyle/>
        <a:p>
          <a:r>
            <a:rPr lang="hu-HU" sz="1800" b="0" i="0" dirty="0" smtClean="0">
              <a:latin typeface="+mj-lt"/>
              <a:cs typeface="Times New Roman" panose="02020603050405020304" pitchFamily="18" charset="0"/>
            </a:rPr>
            <a:t>Exportellenőrzési Osztály</a:t>
          </a:r>
        </a:p>
      </dgm:t>
    </dgm:pt>
    <dgm:pt modelId="{94425BBE-8B6F-45A1-9724-400670037D40}" type="parTrans" cxnId="{AF17078C-1AC3-4982-9723-0AF6ED2CE41F}">
      <dgm:prSet/>
      <dgm:spPr/>
      <dgm:t>
        <a:bodyPr/>
        <a:lstStyle/>
        <a:p>
          <a:endParaRPr lang="hu-HU"/>
        </a:p>
      </dgm:t>
    </dgm:pt>
    <dgm:pt modelId="{94BD1215-4D03-4CC0-A358-1E551F14BEFB}" type="sibTrans" cxnId="{AF17078C-1AC3-4982-9723-0AF6ED2CE41F}">
      <dgm:prSet/>
      <dgm:spPr/>
      <dgm:t>
        <a:bodyPr/>
        <a:lstStyle/>
        <a:p>
          <a:endParaRPr lang="hu-HU"/>
        </a:p>
      </dgm:t>
    </dgm:pt>
    <dgm:pt modelId="{C4EF706B-A01E-46AF-87D0-51312A3BAFF6}" type="pres">
      <dgm:prSet presAssocID="{93F5A18B-28AB-4954-9CF9-A9232133C6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3718CEF-D780-4FA5-8590-D07E48B76C69}" type="pres">
      <dgm:prSet presAssocID="{35A14E3C-D4F4-497B-B639-13E545039BB0}" presName="boxAndChildren" presStyleCnt="0"/>
      <dgm:spPr/>
    </dgm:pt>
    <dgm:pt modelId="{9B05FA1E-C53F-4E33-AB73-351EBCE1346F}" type="pres">
      <dgm:prSet presAssocID="{35A14E3C-D4F4-497B-B639-13E545039BB0}" presName="parentTextBox" presStyleLbl="node1" presStyleIdx="0" presStyleCnt="3" custScaleY="53326"/>
      <dgm:spPr/>
      <dgm:t>
        <a:bodyPr/>
        <a:lstStyle/>
        <a:p>
          <a:endParaRPr lang="hu-HU"/>
        </a:p>
      </dgm:t>
    </dgm:pt>
    <dgm:pt modelId="{B374DD45-6FB9-4DA0-A20C-9B8C88BF7C1E}" type="pres">
      <dgm:prSet presAssocID="{8F9FF8BB-A26B-4233-9985-513CE167B288}" presName="sp" presStyleCnt="0"/>
      <dgm:spPr/>
    </dgm:pt>
    <dgm:pt modelId="{FD8345A7-9847-4DD4-9AFC-C68E122F149E}" type="pres">
      <dgm:prSet presAssocID="{93F9E3BE-D01A-4F3D-BA7F-2A3A427596DF}" presName="arrowAndChildren" presStyleCnt="0"/>
      <dgm:spPr/>
    </dgm:pt>
    <dgm:pt modelId="{5CF2B934-6CDC-4FE8-80C8-017224D2B033}" type="pres">
      <dgm:prSet presAssocID="{93F9E3BE-D01A-4F3D-BA7F-2A3A427596DF}" presName="parentTextArrow" presStyleLbl="node1" presStyleIdx="0" presStyleCnt="3"/>
      <dgm:spPr/>
      <dgm:t>
        <a:bodyPr/>
        <a:lstStyle/>
        <a:p>
          <a:endParaRPr lang="en-GB"/>
        </a:p>
      </dgm:t>
    </dgm:pt>
    <dgm:pt modelId="{1693DEFA-D2A7-4784-BD20-72242A5CBBE9}" type="pres">
      <dgm:prSet presAssocID="{93F9E3BE-D01A-4F3D-BA7F-2A3A427596DF}" presName="arrow" presStyleLbl="node1" presStyleIdx="1" presStyleCnt="3" custScaleY="113641" custLinFactNeighborX="340" custLinFactNeighborY="725"/>
      <dgm:spPr/>
      <dgm:t>
        <a:bodyPr/>
        <a:lstStyle/>
        <a:p>
          <a:endParaRPr lang="en-GB"/>
        </a:p>
      </dgm:t>
    </dgm:pt>
    <dgm:pt modelId="{2B5F6802-6399-4F3C-9FA6-A079FD9239B4}" type="pres">
      <dgm:prSet presAssocID="{93F9E3BE-D01A-4F3D-BA7F-2A3A427596DF}" presName="descendantArrow" presStyleCnt="0"/>
      <dgm:spPr/>
    </dgm:pt>
    <dgm:pt modelId="{9D84C072-EA46-4386-826E-980F7896D631}" type="pres">
      <dgm:prSet presAssocID="{726FDFA6-0565-42A0-97A3-0B3A462386C2}" presName="childTextArrow" presStyleLbl="fgAccFollowNode1" presStyleIdx="0" presStyleCnt="3" custScaleX="33334" custLinFactNeighborX="-2819" custLinFactNeighborY="82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A04293-D9D3-43BD-95A9-781528E40605}" type="pres">
      <dgm:prSet presAssocID="{B8EEA230-2951-4697-8D6B-FDAA3A055370}" presName="childTextArrow" presStyleLbl="fgAccFollowNode1" presStyleIdx="1" presStyleCnt="3" custScaleX="31371" custLinFactNeighborX="43232" custLinFactNeighborY="828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3F65DFB-F6F1-4488-9C6C-EDFFF329C5D3}" type="pres">
      <dgm:prSet presAssocID="{47F77881-CD94-440A-B0DE-7B0B66DE5F33}" presName="childTextArrow" presStyleLbl="fgAccFollowNode1" presStyleIdx="2" presStyleCnt="3" custScaleX="43372" custLinFactNeighborX="-31985" custLinFactNeighborY="82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37076D-CE09-4F32-B847-0BA1E38611AA}" type="pres">
      <dgm:prSet presAssocID="{62AFC721-F9D3-48E8-B0A3-D01FD7184763}" presName="sp" presStyleCnt="0"/>
      <dgm:spPr/>
    </dgm:pt>
    <dgm:pt modelId="{D666439A-97D7-4F91-B1B4-5ADBC04781EB}" type="pres">
      <dgm:prSet presAssocID="{4D466710-9FD2-4B23-934F-D5EAA8F131AD}" presName="arrowAndChildren" presStyleCnt="0"/>
      <dgm:spPr/>
    </dgm:pt>
    <dgm:pt modelId="{326ECCE6-BE0C-4F4C-AD63-A6A7DF6EDD82}" type="pres">
      <dgm:prSet presAssocID="{4D466710-9FD2-4B23-934F-D5EAA8F131AD}" presName="parentTextArrow" presStyleLbl="node1" presStyleIdx="2" presStyleCnt="3" custScaleY="55437" custLinFactNeighborX="-10833" custLinFactNeighborY="-11778"/>
      <dgm:spPr/>
      <dgm:t>
        <a:bodyPr/>
        <a:lstStyle/>
        <a:p>
          <a:endParaRPr lang="en-GB"/>
        </a:p>
      </dgm:t>
    </dgm:pt>
  </dgm:ptLst>
  <dgm:cxnLst>
    <dgm:cxn modelId="{368E82AC-78DB-4A45-B4AD-E51E859928F3}" type="presOf" srcId="{93F9E3BE-D01A-4F3D-BA7F-2A3A427596DF}" destId="{5CF2B934-6CDC-4FE8-80C8-017224D2B033}" srcOrd="0" destOrd="0" presId="urn:microsoft.com/office/officeart/2005/8/layout/process4"/>
    <dgm:cxn modelId="{EC587208-C70E-4C66-91B9-5A9F7FD8FA57}" type="presOf" srcId="{93F9E3BE-D01A-4F3D-BA7F-2A3A427596DF}" destId="{1693DEFA-D2A7-4784-BD20-72242A5CBBE9}" srcOrd="1" destOrd="0" presId="urn:microsoft.com/office/officeart/2005/8/layout/process4"/>
    <dgm:cxn modelId="{80D5B443-9A34-4741-B24D-DDE1B5FEA252}" srcId="{93F5A18B-28AB-4954-9CF9-A9232133C63D}" destId="{93F9E3BE-D01A-4F3D-BA7F-2A3A427596DF}" srcOrd="1" destOrd="0" parTransId="{E9D6C698-8AF0-4974-B433-B8227012F329}" sibTransId="{8F9FF8BB-A26B-4233-9985-513CE167B288}"/>
    <dgm:cxn modelId="{19D4336B-675A-4DD5-BD0C-1DF1A4AD25C3}" srcId="{93F9E3BE-D01A-4F3D-BA7F-2A3A427596DF}" destId="{47F77881-CD94-440A-B0DE-7B0B66DE5F33}" srcOrd="2" destOrd="0" parTransId="{DB3C7881-57D6-4A13-97F0-1BBB4B4A6147}" sibTransId="{4E45DAF0-A718-4BD1-99BC-34DEC6F78535}"/>
    <dgm:cxn modelId="{7F63D7F2-FF37-450A-95DA-252A4794A0C7}" type="presOf" srcId="{93F5A18B-28AB-4954-9CF9-A9232133C63D}" destId="{C4EF706B-A01E-46AF-87D0-51312A3BAFF6}" srcOrd="0" destOrd="0" presId="urn:microsoft.com/office/officeart/2005/8/layout/process4"/>
    <dgm:cxn modelId="{12AC8F0B-37AE-4AA4-A042-DB8FCEED916F}" type="presOf" srcId="{47F77881-CD94-440A-B0DE-7B0B66DE5F33}" destId="{F3F65DFB-F6F1-4488-9C6C-EDFFF329C5D3}" srcOrd="0" destOrd="0" presId="urn:microsoft.com/office/officeart/2005/8/layout/process4"/>
    <dgm:cxn modelId="{4F243151-62E6-4419-94FB-B26AB71F08B6}" type="presOf" srcId="{35A14E3C-D4F4-497B-B639-13E545039BB0}" destId="{9B05FA1E-C53F-4E33-AB73-351EBCE1346F}" srcOrd="0" destOrd="0" presId="urn:microsoft.com/office/officeart/2005/8/layout/process4"/>
    <dgm:cxn modelId="{A0AB458F-4DDA-4FE3-810C-11E6867E26D2}" srcId="{93F5A18B-28AB-4954-9CF9-A9232133C63D}" destId="{4D466710-9FD2-4B23-934F-D5EAA8F131AD}" srcOrd="0" destOrd="0" parTransId="{251F3EE7-BD3A-490A-A2C3-CFB51FDE4CFC}" sibTransId="{62AFC721-F9D3-48E8-B0A3-D01FD7184763}"/>
    <dgm:cxn modelId="{534EC7CB-F607-403E-9D0E-E04B354DA615}" type="presOf" srcId="{B8EEA230-2951-4697-8D6B-FDAA3A055370}" destId="{6AA04293-D9D3-43BD-95A9-781528E40605}" srcOrd="0" destOrd="0" presId="urn:microsoft.com/office/officeart/2005/8/layout/process4"/>
    <dgm:cxn modelId="{AF17078C-1AC3-4982-9723-0AF6ED2CE41F}" srcId="{93F9E3BE-D01A-4F3D-BA7F-2A3A427596DF}" destId="{B8EEA230-2951-4697-8D6B-FDAA3A055370}" srcOrd="1" destOrd="0" parTransId="{94425BBE-8B6F-45A1-9724-400670037D40}" sibTransId="{94BD1215-4D03-4CC0-A358-1E551F14BEFB}"/>
    <dgm:cxn modelId="{346F18B0-E4CC-4AE8-9591-63B4D5EE425C}" srcId="{93F9E3BE-D01A-4F3D-BA7F-2A3A427596DF}" destId="{726FDFA6-0565-42A0-97A3-0B3A462386C2}" srcOrd="0" destOrd="0" parTransId="{D9C78CDB-53A8-41E3-B558-2E82C5E7507C}" sibTransId="{91D7FF43-078F-4EE4-9D91-508722F52B7C}"/>
    <dgm:cxn modelId="{AD6E3738-806D-4E7D-97AB-20666588E663}" type="presOf" srcId="{4D466710-9FD2-4B23-934F-D5EAA8F131AD}" destId="{326ECCE6-BE0C-4F4C-AD63-A6A7DF6EDD82}" srcOrd="0" destOrd="0" presId="urn:microsoft.com/office/officeart/2005/8/layout/process4"/>
    <dgm:cxn modelId="{7B652CE8-D728-4D6D-8B91-A4E84C70DF09}" srcId="{93F5A18B-28AB-4954-9CF9-A9232133C63D}" destId="{35A14E3C-D4F4-497B-B639-13E545039BB0}" srcOrd="2" destOrd="0" parTransId="{A6AF40F6-1D5B-48CE-A47A-8E4B8C5B11E1}" sibTransId="{D698F904-7E63-48EF-9BDB-5C07FC13BA27}"/>
    <dgm:cxn modelId="{6362D6DD-39B4-418E-9831-D5299454CD60}" type="presOf" srcId="{726FDFA6-0565-42A0-97A3-0B3A462386C2}" destId="{9D84C072-EA46-4386-826E-980F7896D631}" srcOrd="0" destOrd="0" presId="urn:microsoft.com/office/officeart/2005/8/layout/process4"/>
    <dgm:cxn modelId="{59976D7A-4597-4836-99D0-4F3DAF389D0F}" type="presParOf" srcId="{C4EF706B-A01E-46AF-87D0-51312A3BAFF6}" destId="{D3718CEF-D780-4FA5-8590-D07E48B76C69}" srcOrd="0" destOrd="0" presId="urn:microsoft.com/office/officeart/2005/8/layout/process4"/>
    <dgm:cxn modelId="{E30AEF69-4685-4BB7-AD8C-42E782D703EF}" type="presParOf" srcId="{D3718CEF-D780-4FA5-8590-D07E48B76C69}" destId="{9B05FA1E-C53F-4E33-AB73-351EBCE1346F}" srcOrd="0" destOrd="0" presId="urn:microsoft.com/office/officeart/2005/8/layout/process4"/>
    <dgm:cxn modelId="{CD90DFFD-3E04-4E63-A550-EEA9A6131101}" type="presParOf" srcId="{C4EF706B-A01E-46AF-87D0-51312A3BAFF6}" destId="{B374DD45-6FB9-4DA0-A20C-9B8C88BF7C1E}" srcOrd="1" destOrd="0" presId="urn:microsoft.com/office/officeart/2005/8/layout/process4"/>
    <dgm:cxn modelId="{E5147037-E3C4-4DAF-A786-50FFF15DFF62}" type="presParOf" srcId="{C4EF706B-A01E-46AF-87D0-51312A3BAFF6}" destId="{FD8345A7-9847-4DD4-9AFC-C68E122F149E}" srcOrd="2" destOrd="0" presId="urn:microsoft.com/office/officeart/2005/8/layout/process4"/>
    <dgm:cxn modelId="{266FF917-C7E4-4ABC-BCF7-9EDA22F47780}" type="presParOf" srcId="{FD8345A7-9847-4DD4-9AFC-C68E122F149E}" destId="{5CF2B934-6CDC-4FE8-80C8-017224D2B033}" srcOrd="0" destOrd="0" presId="urn:microsoft.com/office/officeart/2005/8/layout/process4"/>
    <dgm:cxn modelId="{109866D8-5CCB-47B3-BE74-52DC67A6681A}" type="presParOf" srcId="{FD8345A7-9847-4DD4-9AFC-C68E122F149E}" destId="{1693DEFA-D2A7-4784-BD20-72242A5CBBE9}" srcOrd="1" destOrd="0" presId="urn:microsoft.com/office/officeart/2005/8/layout/process4"/>
    <dgm:cxn modelId="{3020BE28-2257-4501-ADEA-B3A512C22095}" type="presParOf" srcId="{FD8345A7-9847-4DD4-9AFC-C68E122F149E}" destId="{2B5F6802-6399-4F3C-9FA6-A079FD9239B4}" srcOrd="2" destOrd="0" presId="urn:microsoft.com/office/officeart/2005/8/layout/process4"/>
    <dgm:cxn modelId="{EF337447-A71F-4CBF-B956-C4EF79B8CE04}" type="presParOf" srcId="{2B5F6802-6399-4F3C-9FA6-A079FD9239B4}" destId="{9D84C072-EA46-4386-826E-980F7896D631}" srcOrd="0" destOrd="0" presId="urn:microsoft.com/office/officeart/2005/8/layout/process4"/>
    <dgm:cxn modelId="{CF56AE7B-11AD-4DD6-9FDB-D4685554D4E7}" type="presParOf" srcId="{2B5F6802-6399-4F3C-9FA6-A079FD9239B4}" destId="{6AA04293-D9D3-43BD-95A9-781528E40605}" srcOrd="1" destOrd="0" presId="urn:microsoft.com/office/officeart/2005/8/layout/process4"/>
    <dgm:cxn modelId="{63DB738D-37D2-42E8-B6D3-B3E62D57D7FE}" type="presParOf" srcId="{2B5F6802-6399-4F3C-9FA6-A079FD9239B4}" destId="{F3F65DFB-F6F1-4488-9C6C-EDFFF329C5D3}" srcOrd="2" destOrd="0" presId="urn:microsoft.com/office/officeart/2005/8/layout/process4"/>
    <dgm:cxn modelId="{F83619F0-0E55-418D-A1D6-3F2561D291A6}" type="presParOf" srcId="{C4EF706B-A01E-46AF-87D0-51312A3BAFF6}" destId="{4D37076D-CE09-4F32-B847-0BA1E38611AA}" srcOrd="3" destOrd="0" presId="urn:microsoft.com/office/officeart/2005/8/layout/process4"/>
    <dgm:cxn modelId="{109EA634-C746-4377-87D9-A61E942C9C56}" type="presParOf" srcId="{C4EF706B-A01E-46AF-87D0-51312A3BAFF6}" destId="{D666439A-97D7-4F91-B1B4-5ADBC04781EB}" srcOrd="4" destOrd="0" presId="urn:microsoft.com/office/officeart/2005/8/layout/process4"/>
    <dgm:cxn modelId="{0D14C4B1-C99F-43F6-BAA4-35742FCCC929}" type="presParOf" srcId="{D666439A-97D7-4F91-B1B4-5ADBC04781EB}" destId="{326ECCE6-BE0C-4F4C-AD63-A6A7DF6EDD8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4143C1-FD96-422F-B332-9D146E4A99D2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3D232646-7C14-4E48-8547-67334BA0612F}">
      <dgm:prSet phldrT="[Szöveg]" custT="1"/>
      <dgm:spPr/>
      <dgm:t>
        <a:bodyPr/>
        <a:lstStyle/>
        <a:p>
          <a:r>
            <a:rPr lang="hu-HU" sz="2400" b="1" dirty="0" smtClean="0">
              <a:latin typeface="+mj-lt"/>
            </a:rPr>
            <a:t>Országos Atomenergia Hivatal</a:t>
          </a:r>
          <a:endParaRPr lang="en-GB" sz="2400" dirty="0">
            <a:latin typeface="+mj-lt"/>
          </a:endParaRPr>
        </a:p>
      </dgm:t>
    </dgm:pt>
    <dgm:pt modelId="{F6B0A773-A2CD-428B-B4EE-4FF7F4B09394}" type="parTrans" cxnId="{111D4C9A-56D8-40AA-B3BA-C4B0AEE40117}">
      <dgm:prSet/>
      <dgm:spPr/>
      <dgm:t>
        <a:bodyPr/>
        <a:lstStyle/>
        <a:p>
          <a:endParaRPr lang="en-GB" sz="2400"/>
        </a:p>
      </dgm:t>
    </dgm:pt>
    <dgm:pt modelId="{5A89E254-D7C5-454E-BA59-B4633294A38D}" type="sibTrans" cxnId="{111D4C9A-56D8-40AA-B3BA-C4B0AEE40117}">
      <dgm:prSet/>
      <dgm:spPr/>
      <dgm:t>
        <a:bodyPr/>
        <a:lstStyle/>
        <a:p>
          <a:endParaRPr lang="en-GB" sz="2400"/>
        </a:p>
      </dgm:t>
    </dgm:pt>
    <dgm:pt modelId="{528CAA5F-E360-4B72-81A9-8E07F7CF9DFD}">
      <dgm:prSet phldrT="[Szöveg]" custT="1"/>
      <dgm:spPr/>
      <dgm:t>
        <a:bodyPr/>
        <a:lstStyle/>
        <a:p>
          <a:r>
            <a:rPr lang="hu-HU" sz="2400" dirty="0" smtClean="0">
              <a:latin typeface="+mj-lt"/>
            </a:rPr>
            <a:t>Atomenergia békés célú hasznosítása.</a:t>
          </a:r>
          <a:endParaRPr lang="en-GB" sz="2400" dirty="0">
            <a:latin typeface="+mj-lt"/>
          </a:endParaRPr>
        </a:p>
      </dgm:t>
    </dgm:pt>
    <dgm:pt modelId="{190FEF00-B766-469B-9974-57B1A5A2D1DB}" type="parTrans" cxnId="{BF43ABF0-945A-44E5-82A4-E5D7F8741D88}">
      <dgm:prSet/>
      <dgm:spPr/>
      <dgm:t>
        <a:bodyPr/>
        <a:lstStyle/>
        <a:p>
          <a:endParaRPr lang="en-GB" sz="2400"/>
        </a:p>
      </dgm:t>
    </dgm:pt>
    <dgm:pt modelId="{88438D07-5C1E-4C74-AA9D-09B2860EDEEF}" type="sibTrans" cxnId="{BF43ABF0-945A-44E5-82A4-E5D7F8741D88}">
      <dgm:prSet/>
      <dgm:spPr/>
      <dgm:t>
        <a:bodyPr/>
        <a:lstStyle/>
        <a:p>
          <a:endParaRPr lang="en-GB" sz="2400"/>
        </a:p>
      </dgm:t>
    </dgm:pt>
    <dgm:pt modelId="{2BBF4B20-D8D0-42D7-BACA-97B8EE076A6A}">
      <dgm:prSet phldrT="[Szöveg]" custT="1"/>
      <dgm:spPr/>
      <dgm:t>
        <a:bodyPr/>
        <a:lstStyle/>
        <a:p>
          <a:r>
            <a:rPr lang="hu-HU" sz="2200" b="1" dirty="0" smtClean="0">
              <a:latin typeface="+mj-lt"/>
            </a:rPr>
            <a:t>Magyar Energetikai és Közmű-szabályozási Hivatal</a:t>
          </a:r>
          <a:endParaRPr lang="en-GB" sz="2200" b="1" dirty="0">
            <a:latin typeface="+mj-lt"/>
          </a:endParaRPr>
        </a:p>
      </dgm:t>
    </dgm:pt>
    <dgm:pt modelId="{82E853AA-3C56-40AC-8F85-BCA9FD17B33B}" type="parTrans" cxnId="{404C81AD-BD60-4F8B-83C0-16FAA80AEFBF}">
      <dgm:prSet/>
      <dgm:spPr/>
      <dgm:t>
        <a:bodyPr/>
        <a:lstStyle/>
        <a:p>
          <a:endParaRPr lang="en-GB" sz="2400"/>
        </a:p>
      </dgm:t>
    </dgm:pt>
    <dgm:pt modelId="{FB957423-FEF9-4C78-845F-FA88844ADB00}" type="sibTrans" cxnId="{404C81AD-BD60-4F8B-83C0-16FAA80AEFBF}">
      <dgm:prSet/>
      <dgm:spPr/>
      <dgm:t>
        <a:bodyPr/>
        <a:lstStyle/>
        <a:p>
          <a:endParaRPr lang="en-GB" sz="2400"/>
        </a:p>
      </dgm:t>
    </dgm:pt>
    <dgm:pt modelId="{71AA841E-892F-4D38-8FBF-BCD31BCA6B69}">
      <dgm:prSet phldrT="[Szöveg]" custT="1"/>
      <dgm:spPr/>
      <dgm:t>
        <a:bodyPr/>
        <a:lstStyle/>
        <a:p>
          <a:r>
            <a:rPr lang="hu-HU" sz="2400" dirty="0" smtClean="0">
              <a:latin typeface="+mj-lt"/>
            </a:rPr>
            <a:t>Villamos energia, Földgáz, </a:t>
          </a:r>
          <a:r>
            <a:rPr lang="hu-HU" sz="2400" dirty="0" err="1" smtClean="0">
              <a:latin typeface="+mj-lt"/>
            </a:rPr>
            <a:t>távhő</a:t>
          </a:r>
          <a:r>
            <a:rPr lang="hu-HU" sz="2400" dirty="0" smtClean="0">
              <a:latin typeface="+mj-lt"/>
            </a:rPr>
            <a:t> víziközmű-szolgáltatás, hulladékgazdálkodás</a:t>
          </a:r>
          <a:endParaRPr lang="en-GB" sz="2400" dirty="0">
            <a:latin typeface="+mj-lt"/>
          </a:endParaRPr>
        </a:p>
      </dgm:t>
    </dgm:pt>
    <dgm:pt modelId="{095DF871-CFA9-4ED5-9A48-82855311F9F0}" type="parTrans" cxnId="{756E3B46-8850-49E9-B7E6-5D378E3FC7B7}">
      <dgm:prSet/>
      <dgm:spPr/>
      <dgm:t>
        <a:bodyPr/>
        <a:lstStyle/>
        <a:p>
          <a:endParaRPr lang="en-GB" sz="2400"/>
        </a:p>
      </dgm:t>
    </dgm:pt>
    <dgm:pt modelId="{AEAC8E88-6550-4DA4-B9AA-0A595DAE1925}" type="sibTrans" cxnId="{756E3B46-8850-49E9-B7E6-5D378E3FC7B7}">
      <dgm:prSet/>
      <dgm:spPr/>
      <dgm:t>
        <a:bodyPr/>
        <a:lstStyle/>
        <a:p>
          <a:endParaRPr lang="en-GB" sz="2400"/>
        </a:p>
      </dgm:t>
    </dgm:pt>
    <dgm:pt modelId="{DD3D64CF-C6C4-47FD-B724-5D5F31964363}">
      <dgm:prSet phldrT="[Szöveg]" custT="1"/>
      <dgm:spPr/>
      <dgm:t>
        <a:bodyPr/>
        <a:lstStyle/>
        <a:p>
          <a:r>
            <a:rPr lang="hu-HU" sz="2400" b="1" dirty="0" smtClean="0">
              <a:latin typeface="+mj-lt"/>
            </a:rPr>
            <a:t>Első Nemzeti Közműszolgáltató </a:t>
          </a:r>
          <a:r>
            <a:rPr lang="hu-HU" sz="2400" b="1" dirty="0" err="1" smtClean="0">
              <a:latin typeface="+mj-lt"/>
            </a:rPr>
            <a:t>Zrt</a:t>
          </a:r>
          <a:r>
            <a:rPr lang="hu-HU" sz="2400" b="1" dirty="0" smtClean="0">
              <a:latin typeface="+mj-lt"/>
            </a:rPr>
            <a:t>. </a:t>
          </a:r>
          <a:endParaRPr lang="en-GB" sz="2400" dirty="0">
            <a:latin typeface="+mj-lt"/>
          </a:endParaRPr>
        </a:p>
      </dgm:t>
    </dgm:pt>
    <dgm:pt modelId="{FC9CC790-1EF3-492A-BCEE-1DF5901F957E}" type="parTrans" cxnId="{21992DFB-6166-4EEA-837F-FE27C4A5170A}">
      <dgm:prSet/>
      <dgm:spPr/>
      <dgm:t>
        <a:bodyPr/>
        <a:lstStyle/>
        <a:p>
          <a:endParaRPr lang="en-GB" sz="2400"/>
        </a:p>
      </dgm:t>
    </dgm:pt>
    <dgm:pt modelId="{296B32B0-E493-4F38-8FB3-9AA2338F0473}" type="sibTrans" cxnId="{21992DFB-6166-4EEA-837F-FE27C4A5170A}">
      <dgm:prSet/>
      <dgm:spPr/>
      <dgm:t>
        <a:bodyPr/>
        <a:lstStyle/>
        <a:p>
          <a:endParaRPr lang="en-GB" sz="2400"/>
        </a:p>
      </dgm:t>
    </dgm:pt>
    <dgm:pt modelId="{20100313-AEC6-46C4-B283-86B49F1B7E59}">
      <dgm:prSet phldrT="[Szöveg]" custT="1"/>
      <dgm:spPr/>
      <dgm:t>
        <a:bodyPr/>
        <a:lstStyle/>
        <a:p>
          <a:r>
            <a:rPr lang="hu-HU" sz="2400" dirty="0" smtClean="0">
              <a:latin typeface="+mj-lt"/>
            </a:rPr>
            <a:t>Állami közműszolgáltató holding</a:t>
          </a:r>
          <a:endParaRPr lang="en-GB" sz="2400" dirty="0">
            <a:latin typeface="+mj-lt"/>
          </a:endParaRPr>
        </a:p>
      </dgm:t>
    </dgm:pt>
    <dgm:pt modelId="{990C8727-19A3-4224-B008-8981782D7982}" type="parTrans" cxnId="{2A4907FD-8722-441B-A900-EF44D534BCAE}">
      <dgm:prSet/>
      <dgm:spPr/>
      <dgm:t>
        <a:bodyPr/>
        <a:lstStyle/>
        <a:p>
          <a:endParaRPr lang="en-GB" sz="2400"/>
        </a:p>
      </dgm:t>
    </dgm:pt>
    <dgm:pt modelId="{BA20054B-1033-40A6-860B-9C93D58F9185}" type="sibTrans" cxnId="{2A4907FD-8722-441B-A900-EF44D534BCAE}">
      <dgm:prSet/>
      <dgm:spPr/>
      <dgm:t>
        <a:bodyPr/>
        <a:lstStyle/>
        <a:p>
          <a:endParaRPr lang="en-GB" sz="2400"/>
        </a:p>
      </dgm:t>
    </dgm:pt>
    <dgm:pt modelId="{4E7AC470-94AA-4D1D-9506-7BF2C4FA3BB9}" type="pres">
      <dgm:prSet presAssocID="{F64143C1-FD96-422F-B332-9D146E4A99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53C89D1-1968-4458-8592-E9A48843C0EB}" type="pres">
      <dgm:prSet presAssocID="{3D232646-7C14-4E48-8547-67334BA0612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0FBCF7E-B4CC-4F46-A8FF-D0007B238915}" type="pres">
      <dgm:prSet presAssocID="{3D232646-7C14-4E48-8547-67334BA0612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4AF2345-FA22-4EAA-8133-4E7BDDFEB3A3}" type="pres">
      <dgm:prSet presAssocID="{2BBF4B20-D8D0-42D7-BACA-97B8EE076A6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B7E622C-279B-4983-A50A-391046335CB9}" type="pres">
      <dgm:prSet presAssocID="{2BBF4B20-D8D0-42D7-BACA-97B8EE076A6A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8401415-86C8-43A2-8890-4B13B6BC3456}" type="pres">
      <dgm:prSet presAssocID="{DD3D64CF-C6C4-47FD-B724-5D5F3196436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380EAE7-2D15-4F98-BC82-BCD1BDCC2389}" type="pres">
      <dgm:prSet presAssocID="{DD3D64CF-C6C4-47FD-B724-5D5F31964363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E20AC45-104D-49E6-9FCA-C2A94B98BEC4}" type="presOf" srcId="{2BBF4B20-D8D0-42D7-BACA-97B8EE076A6A}" destId="{F4AF2345-FA22-4EAA-8133-4E7BDDFEB3A3}" srcOrd="0" destOrd="0" presId="urn:microsoft.com/office/officeart/2005/8/layout/vList2"/>
    <dgm:cxn modelId="{C7F89BB8-AC3A-43BB-8463-F84B2A770524}" type="presOf" srcId="{71AA841E-892F-4D38-8FBF-BCD31BCA6B69}" destId="{1B7E622C-279B-4983-A50A-391046335CB9}" srcOrd="0" destOrd="0" presId="urn:microsoft.com/office/officeart/2005/8/layout/vList2"/>
    <dgm:cxn modelId="{404C81AD-BD60-4F8B-83C0-16FAA80AEFBF}" srcId="{F64143C1-FD96-422F-B332-9D146E4A99D2}" destId="{2BBF4B20-D8D0-42D7-BACA-97B8EE076A6A}" srcOrd="1" destOrd="0" parTransId="{82E853AA-3C56-40AC-8F85-BCA9FD17B33B}" sibTransId="{FB957423-FEF9-4C78-845F-FA88844ADB00}"/>
    <dgm:cxn modelId="{052D8992-CF87-441F-9F9C-3EAC47CBC058}" type="presOf" srcId="{20100313-AEC6-46C4-B283-86B49F1B7E59}" destId="{3380EAE7-2D15-4F98-BC82-BCD1BDCC2389}" srcOrd="0" destOrd="0" presId="urn:microsoft.com/office/officeart/2005/8/layout/vList2"/>
    <dgm:cxn modelId="{BF43ABF0-945A-44E5-82A4-E5D7F8741D88}" srcId="{3D232646-7C14-4E48-8547-67334BA0612F}" destId="{528CAA5F-E360-4B72-81A9-8E07F7CF9DFD}" srcOrd="0" destOrd="0" parTransId="{190FEF00-B766-469B-9974-57B1A5A2D1DB}" sibTransId="{88438D07-5C1E-4C74-AA9D-09B2860EDEEF}"/>
    <dgm:cxn modelId="{756E3B46-8850-49E9-B7E6-5D378E3FC7B7}" srcId="{2BBF4B20-D8D0-42D7-BACA-97B8EE076A6A}" destId="{71AA841E-892F-4D38-8FBF-BCD31BCA6B69}" srcOrd="0" destOrd="0" parTransId="{095DF871-CFA9-4ED5-9A48-82855311F9F0}" sibTransId="{AEAC8E88-6550-4DA4-B9AA-0A595DAE1925}"/>
    <dgm:cxn modelId="{3B2C8770-B583-4DE4-98C2-0A5C284A4516}" type="presOf" srcId="{528CAA5F-E360-4B72-81A9-8E07F7CF9DFD}" destId="{A0FBCF7E-B4CC-4F46-A8FF-D0007B238915}" srcOrd="0" destOrd="0" presId="urn:microsoft.com/office/officeart/2005/8/layout/vList2"/>
    <dgm:cxn modelId="{A66326FE-ED93-4676-99C9-3F9535465EDA}" type="presOf" srcId="{3D232646-7C14-4E48-8547-67334BA0612F}" destId="{553C89D1-1968-4458-8592-E9A48843C0EB}" srcOrd="0" destOrd="0" presId="urn:microsoft.com/office/officeart/2005/8/layout/vList2"/>
    <dgm:cxn modelId="{2A4907FD-8722-441B-A900-EF44D534BCAE}" srcId="{DD3D64CF-C6C4-47FD-B724-5D5F31964363}" destId="{20100313-AEC6-46C4-B283-86B49F1B7E59}" srcOrd="0" destOrd="0" parTransId="{990C8727-19A3-4224-B008-8981782D7982}" sibTransId="{BA20054B-1033-40A6-860B-9C93D58F9185}"/>
    <dgm:cxn modelId="{111D4C9A-56D8-40AA-B3BA-C4B0AEE40117}" srcId="{F64143C1-FD96-422F-B332-9D146E4A99D2}" destId="{3D232646-7C14-4E48-8547-67334BA0612F}" srcOrd="0" destOrd="0" parTransId="{F6B0A773-A2CD-428B-B4EE-4FF7F4B09394}" sibTransId="{5A89E254-D7C5-454E-BA59-B4633294A38D}"/>
    <dgm:cxn modelId="{5D38F530-54CC-46C1-A717-8900F692C22C}" type="presOf" srcId="{DD3D64CF-C6C4-47FD-B724-5D5F31964363}" destId="{78401415-86C8-43A2-8890-4B13B6BC3456}" srcOrd="0" destOrd="0" presId="urn:microsoft.com/office/officeart/2005/8/layout/vList2"/>
    <dgm:cxn modelId="{21992DFB-6166-4EEA-837F-FE27C4A5170A}" srcId="{F64143C1-FD96-422F-B332-9D146E4A99D2}" destId="{DD3D64CF-C6C4-47FD-B724-5D5F31964363}" srcOrd="2" destOrd="0" parTransId="{FC9CC790-1EF3-492A-BCEE-1DF5901F957E}" sibTransId="{296B32B0-E493-4F38-8FB3-9AA2338F0473}"/>
    <dgm:cxn modelId="{38813982-1919-4351-B2A3-1CAFFEE292E0}" type="presOf" srcId="{F64143C1-FD96-422F-B332-9D146E4A99D2}" destId="{4E7AC470-94AA-4D1D-9506-7BF2C4FA3BB9}" srcOrd="0" destOrd="0" presId="urn:microsoft.com/office/officeart/2005/8/layout/vList2"/>
    <dgm:cxn modelId="{162D4E0A-97F9-4BC5-95A3-C5B1813718E0}" type="presParOf" srcId="{4E7AC470-94AA-4D1D-9506-7BF2C4FA3BB9}" destId="{553C89D1-1968-4458-8592-E9A48843C0EB}" srcOrd="0" destOrd="0" presId="urn:microsoft.com/office/officeart/2005/8/layout/vList2"/>
    <dgm:cxn modelId="{A26C7A7C-BFDE-4925-A7A1-899F04DD9983}" type="presParOf" srcId="{4E7AC470-94AA-4D1D-9506-7BF2C4FA3BB9}" destId="{A0FBCF7E-B4CC-4F46-A8FF-D0007B238915}" srcOrd="1" destOrd="0" presId="urn:microsoft.com/office/officeart/2005/8/layout/vList2"/>
    <dgm:cxn modelId="{E37B0D4F-E38F-4214-9C82-4D3A21D92DD6}" type="presParOf" srcId="{4E7AC470-94AA-4D1D-9506-7BF2C4FA3BB9}" destId="{F4AF2345-FA22-4EAA-8133-4E7BDDFEB3A3}" srcOrd="2" destOrd="0" presId="urn:microsoft.com/office/officeart/2005/8/layout/vList2"/>
    <dgm:cxn modelId="{C5F8496B-58E3-4E07-9434-D7ADE6489B27}" type="presParOf" srcId="{4E7AC470-94AA-4D1D-9506-7BF2C4FA3BB9}" destId="{1B7E622C-279B-4983-A50A-391046335CB9}" srcOrd="3" destOrd="0" presId="urn:microsoft.com/office/officeart/2005/8/layout/vList2"/>
    <dgm:cxn modelId="{466566ED-6884-4357-A698-A9E797A66BA1}" type="presParOf" srcId="{4E7AC470-94AA-4D1D-9506-7BF2C4FA3BB9}" destId="{78401415-86C8-43A2-8890-4B13B6BC3456}" srcOrd="4" destOrd="0" presId="urn:microsoft.com/office/officeart/2005/8/layout/vList2"/>
    <dgm:cxn modelId="{FE03E03E-D8A7-4C2E-937C-87D8802ADF7B}" type="presParOf" srcId="{4E7AC470-94AA-4D1D-9506-7BF2C4FA3BB9}" destId="{3380EAE7-2D15-4F98-BC82-BCD1BDCC238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A29CC4-C45C-45EC-8640-8026D41B2ED4}" type="doc">
      <dgm:prSet loTypeId="urn:microsoft.com/office/officeart/2005/8/layout/process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F9476439-2F03-47E5-96AB-2334A905AC9B}">
      <dgm:prSet phldrT="[Szöveg]" custT="1"/>
      <dgm:spPr/>
      <dgm:t>
        <a:bodyPr/>
        <a:lstStyle/>
        <a:p>
          <a:r>
            <a:rPr lang="hu-HU" sz="2400" b="1" dirty="0" smtClean="0">
              <a:latin typeface="+mj-lt"/>
              <a:cs typeface="Times New Roman" panose="02020603050405020304" pitchFamily="18" charset="0"/>
            </a:rPr>
            <a:t>Bányafelügyeleti hatáskörrel rendelkező fővárosi és megyei kormányhivatalok</a:t>
          </a:r>
          <a:endParaRPr lang="en-GB" sz="2400" dirty="0">
            <a:latin typeface="+mj-lt"/>
            <a:cs typeface="Times New Roman" panose="02020603050405020304" pitchFamily="18" charset="0"/>
          </a:endParaRPr>
        </a:p>
      </dgm:t>
    </dgm:pt>
    <dgm:pt modelId="{890C42FF-DFB9-443E-BB2B-1962E4CA5859}" type="parTrans" cxnId="{EB86AEB1-4E71-44EC-9381-098D1AEB7736}">
      <dgm:prSet/>
      <dgm:spPr/>
      <dgm:t>
        <a:bodyPr/>
        <a:lstStyle/>
        <a:p>
          <a:endParaRPr lang="en-GB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362FAC-3CE3-4AFA-9E3B-A98A0B624759}" type="sibTrans" cxnId="{EB86AEB1-4E71-44EC-9381-098D1AEB7736}">
      <dgm:prSet/>
      <dgm:spPr/>
      <dgm:t>
        <a:bodyPr/>
        <a:lstStyle/>
        <a:p>
          <a:endParaRPr lang="en-GB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6C3EC6-AB1B-453B-91EB-1A21026BFF57}">
      <dgm:prSet phldrT="[Szöveg]" custT="1"/>
      <dgm:spPr/>
      <dgm:t>
        <a:bodyPr/>
        <a:lstStyle/>
        <a:p>
          <a:r>
            <a:rPr lang="hu-HU" sz="2400" b="1" dirty="0" smtClean="0"/>
            <a:t>Technológiáért </a:t>
          </a:r>
          <a:r>
            <a:rPr lang="hu-HU" sz="2400" b="1" dirty="0" smtClean="0"/>
            <a:t>és iparért </a:t>
          </a:r>
          <a:r>
            <a:rPr lang="hu-HU" sz="2400" b="1" dirty="0" smtClean="0">
              <a:latin typeface="+mj-lt"/>
              <a:cs typeface="Times New Roman" panose="02020603050405020304" pitchFamily="18" charset="0"/>
            </a:rPr>
            <a:t>felelős </a:t>
          </a:r>
          <a:r>
            <a:rPr lang="hu-HU" sz="2400" b="1" dirty="0" smtClean="0">
              <a:latin typeface="+mj-lt"/>
              <a:cs typeface="Times New Roman" panose="02020603050405020304" pitchFamily="18" charset="0"/>
            </a:rPr>
            <a:t>miniszter</a:t>
          </a:r>
          <a:endParaRPr lang="en-GB" sz="2400" b="1" dirty="0">
            <a:latin typeface="+mj-lt"/>
            <a:cs typeface="Times New Roman" panose="02020603050405020304" pitchFamily="18" charset="0"/>
          </a:endParaRPr>
        </a:p>
      </dgm:t>
    </dgm:pt>
    <dgm:pt modelId="{2B9DE94D-C463-47E6-A2D9-35D3EBFE22AB}" type="parTrans" cxnId="{31A1848F-BE45-4FFD-B8E5-AC0970A377BC}">
      <dgm:prSet/>
      <dgm:spPr/>
      <dgm:t>
        <a:bodyPr/>
        <a:lstStyle/>
        <a:p>
          <a:endParaRPr lang="en-GB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E3D56E-DB65-45A2-8C58-550FE0F52737}" type="sibTrans" cxnId="{31A1848F-BE45-4FFD-B8E5-AC0970A377BC}">
      <dgm:prSet/>
      <dgm:spPr/>
      <dgm:t>
        <a:bodyPr/>
        <a:lstStyle/>
        <a:p>
          <a:endParaRPr lang="en-GB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CE373F-0CA8-42AE-B094-AE2E4833A4D2}">
      <dgm:prSet phldrT="[Szöveg]" custT="1"/>
      <dgm:spPr/>
      <dgm:t>
        <a:bodyPr/>
        <a:lstStyle/>
        <a:p>
          <a:r>
            <a:rPr lang="hu-HU" sz="2000" b="1" dirty="0" smtClean="0">
              <a:latin typeface="+mj-lt"/>
              <a:cs typeface="Times New Roman" panose="02020603050405020304" pitchFamily="18" charset="0"/>
            </a:rPr>
            <a:t>Magyar Bányászati és Földtani Szolgálat (2017. július 1.)</a:t>
          </a:r>
        </a:p>
        <a:p>
          <a:r>
            <a:rPr lang="hu-HU" sz="2000" dirty="0" smtClean="0">
              <a:latin typeface="+mj-lt"/>
              <a:cs typeface="Times New Roman" panose="02020603050405020304" pitchFamily="18" charset="0"/>
            </a:rPr>
            <a:t>(161/2017. (VI. 28.) Korm. rendelet)</a:t>
          </a:r>
          <a:endParaRPr lang="en-GB" sz="2000" dirty="0">
            <a:latin typeface="+mj-lt"/>
            <a:cs typeface="Times New Roman" panose="02020603050405020304" pitchFamily="18" charset="0"/>
          </a:endParaRPr>
        </a:p>
      </dgm:t>
    </dgm:pt>
    <dgm:pt modelId="{1896576E-F263-431B-B119-12600CC0DF51}" type="sibTrans" cxnId="{5972E23B-50C4-4935-93D8-EA4E43A74543}">
      <dgm:prSet/>
      <dgm:spPr/>
      <dgm:t>
        <a:bodyPr/>
        <a:lstStyle/>
        <a:p>
          <a:endParaRPr lang="en-GB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4D689D-3404-47E8-B4C0-AF2986A8AF8C}" type="parTrans" cxnId="{5972E23B-50C4-4935-93D8-EA4E43A74543}">
      <dgm:prSet/>
      <dgm:spPr/>
      <dgm:t>
        <a:bodyPr/>
        <a:lstStyle/>
        <a:p>
          <a:endParaRPr lang="en-GB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74AF09-319A-42CA-8184-C1554835CCD7}" type="pres">
      <dgm:prSet presAssocID="{21A29CC4-C45C-45EC-8640-8026D41B2E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247CA1C-26DC-4E43-88A4-A26103C907DF}" type="pres">
      <dgm:prSet presAssocID="{F9476439-2F03-47E5-96AB-2334A905AC9B}" presName="boxAndChildren" presStyleCnt="0"/>
      <dgm:spPr/>
    </dgm:pt>
    <dgm:pt modelId="{CBFCCBF9-EC3C-40E4-9831-425E5D8F975D}" type="pres">
      <dgm:prSet presAssocID="{F9476439-2F03-47E5-96AB-2334A905AC9B}" presName="parentTextBox" presStyleLbl="node1" presStyleIdx="0" presStyleCnt="3"/>
      <dgm:spPr/>
      <dgm:t>
        <a:bodyPr/>
        <a:lstStyle/>
        <a:p>
          <a:endParaRPr lang="hu-HU"/>
        </a:p>
      </dgm:t>
    </dgm:pt>
    <dgm:pt modelId="{D1060AFC-5B6F-4F9E-8862-5AF55E7EFDDA}" type="pres">
      <dgm:prSet presAssocID="{1896576E-F263-431B-B119-12600CC0DF51}" presName="sp" presStyleCnt="0"/>
      <dgm:spPr/>
    </dgm:pt>
    <dgm:pt modelId="{46C579BA-DC45-4803-A1DF-B56BFF80D8F1}" type="pres">
      <dgm:prSet presAssocID="{77CE373F-0CA8-42AE-B094-AE2E4833A4D2}" presName="arrowAndChildren" presStyleCnt="0"/>
      <dgm:spPr/>
    </dgm:pt>
    <dgm:pt modelId="{74D38C02-A73A-4D7E-B919-848B212FE619}" type="pres">
      <dgm:prSet presAssocID="{77CE373F-0CA8-42AE-B094-AE2E4833A4D2}" presName="parentTextArrow" presStyleLbl="node1" presStyleIdx="1" presStyleCnt="3"/>
      <dgm:spPr/>
      <dgm:t>
        <a:bodyPr/>
        <a:lstStyle/>
        <a:p>
          <a:endParaRPr lang="en-GB"/>
        </a:p>
      </dgm:t>
    </dgm:pt>
    <dgm:pt modelId="{DFE78715-E922-4D96-8176-0E0E383B5E75}" type="pres">
      <dgm:prSet presAssocID="{F0E3D56E-DB65-45A2-8C58-550FE0F52737}" presName="sp" presStyleCnt="0"/>
      <dgm:spPr/>
    </dgm:pt>
    <dgm:pt modelId="{2B3D7B28-64E2-4525-9EED-1D00123638F6}" type="pres">
      <dgm:prSet presAssocID="{906C3EC6-AB1B-453B-91EB-1A21026BFF57}" presName="arrowAndChildren" presStyleCnt="0"/>
      <dgm:spPr/>
    </dgm:pt>
    <dgm:pt modelId="{6398477E-5BAC-4108-A928-BCA6DFFFAE91}" type="pres">
      <dgm:prSet presAssocID="{906C3EC6-AB1B-453B-91EB-1A21026BFF57}" presName="parentTextArrow" presStyleLbl="node1" presStyleIdx="2" presStyleCnt="3"/>
      <dgm:spPr/>
      <dgm:t>
        <a:bodyPr/>
        <a:lstStyle/>
        <a:p>
          <a:endParaRPr lang="en-GB"/>
        </a:p>
      </dgm:t>
    </dgm:pt>
  </dgm:ptLst>
  <dgm:cxnLst>
    <dgm:cxn modelId="{92B83984-CE28-473D-9BB6-45929227AD18}" type="presOf" srcId="{77CE373F-0CA8-42AE-B094-AE2E4833A4D2}" destId="{74D38C02-A73A-4D7E-B919-848B212FE619}" srcOrd="0" destOrd="0" presId="urn:microsoft.com/office/officeart/2005/8/layout/process4"/>
    <dgm:cxn modelId="{ED959845-B82F-42D1-B313-610BA23C3A85}" type="presOf" srcId="{21A29CC4-C45C-45EC-8640-8026D41B2ED4}" destId="{E774AF09-319A-42CA-8184-C1554835CCD7}" srcOrd="0" destOrd="0" presId="urn:microsoft.com/office/officeart/2005/8/layout/process4"/>
    <dgm:cxn modelId="{B1D777A1-67C3-4728-B0A3-CE2E279493A1}" type="presOf" srcId="{906C3EC6-AB1B-453B-91EB-1A21026BFF57}" destId="{6398477E-5BAC-4108-A928-BCA6DFFFAE91}" srcOrd="0" destOrd="0" presId="urn:microsoft.com/office/officeart/2005/8/layout/process4"/>
    <dgm:cxn modelId="{01EBE431-E765-455C-9198-170AEA2CA71E}" type="presOf" srcId="{F9476439-2F03-47E5-96AB-2334A905AC9B}" destId="{CBFCCBF9-EC3C-40E4-9831-425E5D8F975D}" srcOrd="0" destOrd="0" presId="urn:microsoft.com/office/officeart/2005/8/layout/process4"/>
    <dgm:cxn modelId="{EB86AEB1-4E71-44EC-9381-098D1AEB7736}" srcId="{21A29CC4-C45C-45EC-8640-8026D41B2ED4}" destId="{F9476439-2F03-47E5-96AB-2334A905AC9B}" srcOrd="2" destOrd="0" parTransId="{890C42FF-DFB9-443E-BB2B-1962E4CA5859}" sibTransId="{0F362FAC-3CE3-4AFA-9E3B-A98A0B624759}"/>
    <dgm:cxn modelId="{5972E23B-50C4-4935-93D8-EA4E43A74543}" srcId="{21A29CC4-C45C-45EC-8640-8026D41B2ED4}" destId="{77CE373F-0CA8-42AE-B094-AE2E4833A4D2}" srcOrd="1" destOrd="0" parTransId="{BE4D689D-3404-47E8-B4C0-AF2986A8AF8C}" sibTransId="{1896576E-F263-431B-B119-12600CC0DF51}"/>
    <dgm:cxn modelId="{31A1848F-BE45-4FFD-B8E5-AC0970A377BC}" srcId="{21A29CC4-C45C-45EC-8640-8026D41B2ED4}" destId="{906C3EC6-AB1B-453B-91EB-1A21026BFF57}" srcOrd="0" destOrd="0" parTransId="{2B9DE94D-C463-47E6-A2D9-35D3EBFE22AB}" sibTransId="{F0E3D56E-DB65-45A2-8C58-550FE0F52737}"/>
    <dgm:cxn modelId="{202CE5D5-F087-4A54-ADE5-4808A2766844}" type="presParOf" srcId="{E774AF09-319A-42CA-8184-C1554835CCD7}" destId="{A247CA1C-26DC-4E43-88A4-A26103C907DF}" srcOrd="0" destOrd="0" presId="urn:microsoft.com/office/officeart/2005/8/layout/process4"/>
    <dgm:cxn modelId="{FC0112F6-20DA-481B-974B-CFD625A238FB}" type="presParOf" srcId="{A247CA1C-26DC-4E43-88A4-A26103C907DF}" destId="{CBFCCBF9-EC3C-40E4-9831-425E5D8F975D}" srcOrd="0" destOrd="0" presId="urn:microsoft.com/office/officeart/2005/8/layout/process4"/>
    <dgm:cxn modelId="{0A88F9E7-01F6-4C0F-8869-739A6D44F219}" type="presParOf" srcId="{E774AF09-319A-42CA-8184-C1554835CCD7}" destId="{D1060AFC-5B6F-4F9E-8862-5AF55E7EFDDA}" srcOrd="1" destOrd="0" presId="urn:microsoft.com/office/officeart/2005/8/layout/process4"/>
    <dgm:cxn modelId="{C566C7C9-ECB7-4200-B4D7-F327C5021AAD}" type="presParOf" srcId="{E774AF09-319A-42CA-8184-C1554835CCD7}" destId="{46C579BA-DC45-4803-A1DF-B56BFF80D8F1}" srcOrd="2" destOrd="0" presId="urn:microsoft.com/office/officeart/2005/8/layout/process4"/>
    <dgm:cxn modelId="{FB35E329-611D-4EE9-8F82-63F6876F2BA4}" type="presParOf" srcId="{46C579BA-DC45-4803-A1DF-B56BFF80D8F1}" destId="{74D38C02-A73A-4D7E-B919-848B212FE619}" srcOrd="0" destOrd="0" presId="urn:microsoft.com/office/officeart/2005/8/layout/process4"/>
    <dgm:cxn modelId="{B2DB4AAF-7E2A-4848-80FC-D3A44F2C63B4}" type="presParOf" srcId="{E774AF09-319A-42CA-8184-C1554835CCD7}" destId="{DFE78715-E922-4D96-8176-0E0E383B5E75}" srcOrd="3" destOrd="0" presId="urn:microsoft.com/office/officeart/2005/8/layout/process4"/>
    <dgm:cxn modelId="{16157D09-125A-41AB-8B75-2352F3AF172C}" type="presParOf" srcId="{E774AF09-319A-42CA-8184-C1554835CCD7}" destId="{2B3D7B28-64E2-4525-9EED-1D00123638F6}" srcOrd="4" destOrd="0" presId="urn:microsoft.com/office/officeart/2005/8/layout/process4"/>
    <dgm:cxn modelId="{D4C9A9F8-2B79-4925-9983-50DD8E5CEFA5}" type="presParOf" srcId="{2B3D7B28-64E2-4525-9EED-1D00123638F6}" destId="{6398477E-5BAC-4108-A928-BCA6DFFFAE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3E7B3FF-BBC5-4038-8EE2-26A9525F3250}" type="doc">
      <dgm:prSet loTypeId="urn:microsoft.com/office/officeart/2005/8/layout/hierarchy4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78748BEB-9F75-47DB-B4BF-1463150FAA98}">
      <dgm:prSet phldrT="[Szöveg]" custT="1"/>
      <dgm:spPr/>
      <dgm:t>
        <a:bodyPr/>
        <a:lstStyle/>
        <a:p>
          <a:r>
            <a:rPr lang="hu-HU" sz="2400" b="1" dirty="0" smtClean="0">
              <a:latin typeface="+mj-lt"/>
              <a:cs typeface="Times New Roman" panose="02020603050405020304" pitchFamily="18" charset="0"/>
            </a:rPr>
            <a:t>Külgazdasági és külügyminiszter</a:t>
          </a:r>
          <a:endParaRPr lang="en-GB" sz="2400" b="1" dirty="0">
            <a:latin typeface="+mj-lt"/>
            <a:cs typeface="Times New Roman" panose="02020603050405020304" pitchFamily="18" charset="0"/>
          </a:endParaRPr>
        </a:p>
      </dgm:t>
    </dgm:pt>
    <dgm:pt modelId="{BB9E9793-509B-480D-8000-842D871CB7E5}" type="parTrans" cxnId="{999CBE43-7120-4B92-9014-79736C11EB81}">
      <dgm:prSet/>
      <dgm:spPr/>
      <dgm:t>
        <a:bodyPr/>
        <a:lstStyle/>
        <a:p>
          <a:endParaRPr lang="en-GB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0DEC9B-FFA6-473D-AEDA-C7A96A610C37}" type="sibTrans" cxnId="{999CBE43-7120-4B92-9014-79736C11EB81}">
      <dgm:prSet/>
      <dgm:spPr/>
      <dgm:t>
        <a:bodyPr/>
        <a:lstStyle/>
        <a:p>
          <a:endParaRPr lang="en-GB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1A807F-F2C2-4746-8D7B-0AF535C0D9D9}">
      <dgm:prSet phldrT="[Szöveg]" custT="1"/>
      <dgm:spPr/>
      <dgm:t>
        <a:bodyPr/>
        <a:lstStyle/>
        <a:p>
          <a:r>
            <a:rPr lang="hu-HU" sz="2000" b="1" dirty="0" smtClean="0">
              <a:latin typeface="+mj-lt"/>
              <a:cs typeface="Times New Roman" panose="02020603050405020304" pitchFamily="18" charset="0"/>
            </a:rPr>
            <a:t>Magyarország külképviseletei</a:t>
          </a:r>
        </a:p>
        <a:p>
          <a:r>
            <a:rPr lang="hu-HU" sz="2000" b="0" dirty="0" smtClean="0">
              <a:latin typeface="+mj-lt"/>
              <a:cs typeface="Times New Roman" panose="02020603050405020304" pitchFamily="18" charset="0"/>
            </a:rPr>
            <a:t>Gazdasági-kereskedelmi megállapodások végrehajtása, nemzetközi egyezmények kialakítása</a:t>
          </a:r>
          <a:endParaRPr lang="en-GB" sz="2000" b="0" dirty="0">
            <a:latin typeface="+mj-lt"/>
            <a:cs typeface="Times New Roman" panose="02020603050405020304" pitchFamily="18" charset="0"/>
          </a:endParaRPr>
        </a:p>
      </dgm:t>
    </dgm:pt>
    <dgm:pt modelId="{C390C882-4C47-4A35-8A7B-EE9EDAE9B619}" type="parTrans" cxnId="{112C9E52-9E70-43F4-AB77-1395F919061D}">
      <dgm:prSet/>
      <dgm:spPr/>
      <dgm:t>
        <a:bodyPr/>
        <a:lstStyle/>
        <a:p>
          <a:endParaRPr lang="en-GB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F5A852-2907-4362-8FF7-9F1EE6C5B521}" type="sibTrans" cxnId="{112C9E52-9E70-43F4-AB77-1395F919061D}">
      <dgm:prSet/>
      <dgm:spPr/>
      <dgm:t>
        <a:bodyPr/>
        <a:lstStyle/>
        <a:p>
          <a:endParaRPr lang="en-GB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7A5ED4-9206-4785-91B0-E7E3120FC28E}">
      <dgm:prSet phldrT="[Szöveg]" custT="1"/>
      <dgm:spPr/>
      <dgm:t>
        <a:bodyPr/>
        <a:lstStyle/>
        <a:p>
          <a:r>
            <a:rPr lang="x-none" sz="2000" b="1" dirty="0" smtClean="0">
              <a:latin typeface="+mj-lt"/>
              <a:cs typeface="Times New Roman" panose="02020603050405020304" pitchFamily="18" charset="0"/>
            </a:rPr>
            <a:t>Nemzeti Befektetési Ügynökség</a:t>
          </a:r>
          <a:endParaRPr lang="hu-HU" sz="2000" b="1" dirty="0" smtClean="0">
            <a:latin typeface="+mj-lt"/>
            <a:cs typeface="Times New Roman" panose="02020603050405020304" pitchFamily="18" charset="0"/>
          </a:endParaRPr>
        </a:p>
        <a:p>
          <a:r>
            <a:rPr lang="hu-HU" sz="2000" b="0" dirty="0" smtClean="0">
              <a:latin typeface="+mj-lt"/>
              <a:cs typeface="Times New Roman" panose="02020603050405020304" pitchFamily="18" charset="0"/>
            </a:rPr>
            <a:t>Külföldi vállalkozások befektetés-ösztönzése </a:t>
          </a:r>
          <a:r>
            <a:rPr lang="hu-HU" sz="2000" b="0" dirty="0" err="1" smtClean="0">
              <a:latin typeface="+mj-lt"/>
              <a:cs typeface="Times New Roman" panose="02020603050405020304" pitchFamily="18" charset="0"/>
            </a:rPr>
            <a:t>Mo-on</a:t>
          </a:r>
          <a:endParaRPr lang="hu-HU" sz="2000" b="0" dirty="0" smtClean="0">
            <a:latin typeface="+mj-lt"/>
            <a:cs typeface="Times New Roman" panose="02020603050405020304" pitchFamily="18" charset="0"/>
          </a:endParaRPr>
        </a:p>
        <a:p>
          <a:r>
            <a:rPr lang="hu-HU" sz="2000" b="1" dirty="0" smtClean="0">
              <a:latin typeface="+mj-lt"/>
              <a:cs typeface="Times New Roman" panose="02020603050405020304" pitchFamily="18" charset="0"/>
            </a:rPr>
            <a:t>EXIMBANK</a:t>
          </a:r>
        </a:p>
        <a:p>
          <a:r>
            <a:rPr lang="hu-HU" sz="2000" b="0" dirty="0" smtClean="0">
              <a:latin typeface="+mj-lt"/>
              <a:cs typeface="Times New Roman" panose="02020603050405020304" pitchFamily="18" charset="0"/>
            </a:rPr>
            <a:t>Támogatott segélyprogramok</a:t>
          </a:r>
          <a:endParaRPr lang="en-GB" sz="2000" b="0" dirty="0">
            <a:latin typeface="+mj-lt"/>
            <a:cs typeface="Times New Roman" panose="02020603050405020304" pitchFamily="18" charset="0"/>
          </a:endParaRPr>
        </a:p>
      </dgm:t>
    </dgm:pt>
    <dgm:pt modelId="{7BDC98E9-FAD5-4B9B-8E81-0942CE75D36B}" type="parTrans" cxnId="{5771B439-59B2-42FF-960F-357DFA002C0F}">
      <dgm:prSet/>
      <dgm:spPr/>
      <dgm:t>
        <a:bodyPr/>
        <a:lstStyle/>
        <a:p>
          <a:endParaRPr lang="en-GB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BFFF01-6033-4B13-92BB-6BCCFE5F3372}" type="sibTrans" cxnId="{5771B439-59B2-42FF-960F-357DFA002C0F}">
      <dgm:prSet/>
      <dgm:spPr/>
      <dgm:t>
        <a:bodyPr/>
        <a:lstStyle/>
        <a:p>
          <a:endParaRPr lang="en-GB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A13D4E-EB96-4D98-916F-C6947ABCE7C5}">
      <dgm:prSet phldrT="[Szöveg]" custT="1"/>
      <dgm:spPr/>
      <dgm:t>
        <a:bodyPr/>
        <a:lstStyle/>
        <a:p>
          <a:r>
            <a:rPr lang="hu-HU" sz="2000" b="1" u="none" dirty="0" smtClean="0">
              <a:latin typeface="+mj-lt"/>
              <a:cs typeface="Times New Roman" panose="02020603050405020304" pitchFamily="18" charset="0"/>
            </a:rPr>
            <a:t>HEPA Magyar Exportfejlesztési Ügynökség Nonprofit </a:t>
          </a:r>
          <a:r>
            <a:rPr lang="hu-HU" sz="2000" b="1" u="none" dirty="0" err="1" smtClean="0">
              <a:latin typeface="+mj-lt"/>
              <a:cs typeface="Times New Roman" panose="02020603050405020304" pitchFamily="18" charset="0"/>
            </a:rPr>
            <a:t>Zrt</a:t>
          </a:r>
          <a:r>
            <a:rPr lang="hu-HU" sz="2000" b="1" u="none" dirty="0" smtClean="0">
              <a:latin typeface="+mj-lt"/>
              <a:cs typeface="Times New Roman" panose="02020603050405020304" pitchFamily="18" charset="0"/>
            </a:rPr>
            <a:t>.</a:t>
          </a:r>
        </a:p>
        <a:p>
          <a:r>
            <a:rPr lang="hu-HU" sz="2000" b="0" dirty="0" smtClean="0">
              <a:latin typeface="+mj-lt"/>
              <a:cs typeface="Times New Roman" panose="02020603050405020304" pitchFamily="18" charset="0"/>
            </a:rPr>
            <a:t>hazai kis- és középvállalkozások exporttevékenységének  elősegítése</a:t>
          </a:r>
          <a:endParaRPr lang="en-GB" sz="2000" b="0" dirty="0">
            <a:latin typeface="+mj-lt"/>
            <a:cs typeface="Times New Roman" panose="02020603050405020304" pitchFamily="18" charset="0"/>
          </a:endParaRPr>
        </a:p>
      </dgm:t>
    </dgm:pt>
    <dgm:pt modelId="{B0DCF294-C6B3-45C7-9F2F-EC7D41FE7EED}" type="parTrans" cxnId="{D5735375-A9AB-40E8-8F2F-4C309D77BB18}">
      <dgm:prSet/>
      <dgm:spPr/>
      <dgm:t>
        <a:bodyPr/>
        <a:lstStyle/>
        <a:p>
          <a:endParaRPr lang="en-GB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6670E4-19C0-4EB1-84CB-82B94F6E5E48}" type="sibTrans" cxnId="{D5735375-A9AB-40E8-8F2F-4C309D77BB18}">
      <dgm:prSet/>
      <dgm:spPr/>
      <dgm:t>
        <a:bodyPr/>
        <a:lstStyle/>
        <a:p>
          <a:endParaRPr lang="en-GB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72114F-6275-49FD-9CCB-974FF1DE7EE4}" type="pres">
      <dgm:prSet presAssocID="{53E7B3FF-BBC5-4038-8EE2-26A9525F325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6C88B1CC-24DD-4108-90E1-C19F7198C6AC}" type="pres">
      <dgm:prSet presAssocID="{78748BEB-9F75-47DB-B4BF-1463150FAA98}" presName="vertOne" presStyleCnt="0"/>
      <dgm:spPr/>
    </dgm:pt>
    <dgm:pt modelId="{4759D742-4CAB-4813-B427-B5425562DEA2}" type="pres">
      <dgm:prSet presAssocID="{78748BEB-9F75-47DB-B4BF-1463150FAA98}" presName="txOne" presStyleLbl="node0" presStyleIdx="0" presStyleCnt="1" custScaleY="3709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E2EDBC-6716-43B8-B988-2CD35D27FACE}" type="pres">
      <dgm:prSet presAssocID="{78748BEB-9F75-47DB-B4BF-1463150FAA98}" presName="parTransOne" presStyleCnt="0"/>
      <dgm:spPr/>
    </dgm:pt>
    <dgm:pt modelId="{31860C54-847C-4141-A78F-3A7C6619AB27}" type="pres">
      <dgm:prSet presAssocID="{78748BEB-9F75-47DB-B4BF-1463150FAA98}" presName="horzOne" presStyleCnt="0"/>
      <dgm:spPr/>
    </dgm:pt>
    <dgm:pt modelId="{F40DD474-01DA-4FDB-8DA7-FFC1D959E7B1}" type="pres">
      <dgm:prSet presAssocID="{201A807F-F2C2-4746-8D7B-0AF535C0D9D9}" presName="vertTwo" presStyleCnt="0"/>
      <dgm:spPr/>
    </dgm:pt>
    <dgm:pt modelId="{D60E882D-0E01-46B2-8BD7-6DFA03213F71}" type="pres">
      <dgm:prSet presAssocID="{201A807F-F2C2-4746-8D7B-0AF535C0D9D9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FDF0F95-C90A-46D2-AE51-1F3D6E116F25}" type="pres">
      <dgm:prSet presAssocID="{201A807F-F2C2-4746-8D7B-0AF535C0D9D9}" presName="horzTwo" presStyleCnt="0"/>
      <dgm:spPr/>
    </dgm:pt>
    <dgm:pt modelId="{C8F5011A-ADE9-4F46-9C19-280E6EC6E381}" type="pres">
      <dgm:prSet presAssocID="{76F5A852-2907-4362-8FF7-9F1EE6C5B521}" presName="sibSpaceTwo" presStyleCnt="0"/>
      <dgm:spPr/>
    </dgm:pt>
    <dgm:pt modelId="{7629AE0F-B909-4BAF-B36A-81E72F8DD5FD}" type="pres">
      <dgm:prSet presAssocID="{307A5ED4-9206-4785-91B0-E7E3120FC28E}" presName="vertTwo" presStyleCnt="0"/>
      <dgm:spPr/>
    </dgm:pt>
    <dgm:pt modelId="{FB080BA9-63A8-4327-AA9F-515BA5A1037C}" type="pres">
      <dgm:prSet presAssocID="{307A5ED4-9206-4785-91B0-E7E3120FC28E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6FD5F49-E0C5-412A-B322-F8AEDAF6ABA7}" type="pres">
      <dgm:prSet presAssocID="{307A5ED4-9206-4785-91B0-E7E3120FC28E}" presName="horzTwo" presStyleCnt="0"/>
      <dgm:spPr/>
    </dgm:pt>
    <dgm:pt modelId="{7C382B06-BD45-4DC6-9F85-1378AF31B039}" type="pres">
      <dgm:prSet presAssocID="{34BFFF01-6033-4B13-92BB-6BCCFE5F3372}" presName="sibSpaceTwo" presStyleCnt="0"/>
      <dgm:spPr/>
    </dgm:pt>
    <dgm:pt modelId="{16402B84-8BE2-47E5-B131-A2A7BD8CB2B8}" type="pres">
      <dgm:prSet presAssocID="{68A13D4E-EB96-4D98-916F-C6947ABCE7C5}" presName="vertTwo" presStyleCnt="0"/>
      <dgm:spPr/>
    </dgm:pt>
    <dgm:pt modelId="{DE020EAC-60CC-477B-9944-4BA5BDF896A0}" type="pres">
      <dgm:prSet presAssocID="{68A13D4E-EB96-4D98-916F-C6947ABCE7C5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E7EA535-FB26-4AF7-8E34-047A366FF310}" type="pres">
      <dgm:prSet presAssocID="{68A13D4E-EB96-4D98-916F-C6947ABCE7C5}" presName="horzTwo" presStyleCnt="0"/>
      <dgm:spPr/>
    </dgm:pt>
  </dgm:ptLst>
  <dgm:cxnLst>
    <dgm:cxn modelId="{5771B439-59B2-42FF-960F-357DFA002C0F}" srcId="{78748BEB-9F75-47DB-B4BF-1463150FAA98}" destId="{307A5ED4-9206-4785-91B0-E7E3120FC28E}" srcOrd="1" destOrd="0" parTransId="{7BDC98E9-FAD5-4B9B-8E81-0942CE75D36B}" sibTransId="{34BFFF01-6033-4B13-92BB-6BCCFE5F3372}"/>
    <dgm:cxn modelId="{F08B1B0D-9BCA-49DC-9D74-BE50A6D52476}" type="presOf" srcId="{78748BEB-9F75-47DB-B4BF-1463150FAA98}" destId="{4759D742-4CAB-4813-B427-B5425562DEA2}" srcOrd="0" destOrd="0" presId="urn:microsoft.com/office/officeart/2005/8/layout/hierarchy4"/>
    <dgm:cxn modelId="{7347C58D-651D-4BDA-97BA-879A2FA07137}" type="presOf" srcId="{68A13D4E-EB96-4D98-916F-C6947ABCE7C5}" destId="{DE020EAC-60CC-477B-9944-4BA5BDF896A0}" srcOrd="0" destOrd="0" presId="urn:microsoft.com/office/officeart/2005/8/layout/hierarchy4"/>
    <dgm:cxn modelId="{39B61E69-1F0A-474F-A3AB-739B5C68A2D7}" type="presOf" srcId="{201A807F-F2C2-4746-8D7B-0AF535C0D9D9}" destId="{D60E882D-0E01-46B2-8BD7-6DFA03213F71}" srcOrd="0" destOrd="0" presId="urn:microsoft.com/office/officeart/2005/8/layout/hierarchy4"/>
    <dgm:cxn modelId="{112C9E52-9E70-43F4-AB77-1395F919061D}" srcId="{78748BEB-9F75-47DB-B4BF-1463150FAA98}" destId="{201A807F-F2C2-4746-8D7B-0AF535C0D9D9}" srcOrd="0" destOrd="0" parTransId="{C390C882-4C47-4A35-8A7B-EE9EDAE9B619}" sibTransId="{76F5A852-2907-4362-8FF7-9F1EE6C5B521}"/>
    <dgm:cxn modelId="{999CBE43-7120-4B92-9014-79736C11EB81}" srcId="{53E7B3FF-BBC5-4038-8EE2-26A9525F3250}" destId="{78748BEB-9F75-47DB-B4BF-1463150FAA98}" srcOrd="0" destOrd="0" parTransId="{BB9E9793-509B-480D-8000-842D871CB7E5}" sibTransId="{A00DEC9B-FFA6-473D-AEDA-C7A96A610C37}"/>
    <dgm:cxn modelId="{A2B4D2D6-D586-4A5F-B21B-18C7D309DE55}" type="presOf" srcId="{53E7B3FF-BBC5-4038-8EE2-26A9525F3250}" destId="{6172114F-6275-49FD-9CCB-974FF1DE7EE4}" srcOrd="0" destOrd="0" presId="urn:microsoft.com/office/officeart/2005/8/layout/hierarchy4"/>
    <dgm:cxn modelId="{D5735375-A9AB-40E8-8F2F-4C309D77BB18}" srcId="{78748BEB-9F75-47DB-B4BF-1463150FAA98}" destId="{68A13D4E-EB96-4D98-916F-C6947ABCE7C5}" srcOrd="2" destOrd="0" parTransId="{B0DCF294-C6B3-45C7-9F2F-EC7D41FE7EED}" sibTransId="{1E6670E4-19C0-4EB1-84CB-82B94F6E5E48}"/>
    <dgm:cxn modelId="{DDB057F8-C6B5-45FD-8055-7DB466288569}" type="presOf" srcId="{307A5ED4-9206-4785-91B0-E7E3120FC28E}" destId="{FB080BA9-63A8-4327-AA9F-515BA5A1037C}" srcOrd="0" destOrd="0" presId="urn:microsoft.com/office/officeart/2005/8/layout/hierarchy4"/>
    <dgm:cxn modelId="{961420BF-5DD0-4E9E-94D4-4027C39D520D}" type="presParOf" srcId="{6172114F-6275-49FD-9CCB-974FF1DE7EE4}" destId="{6C88B1CC-24DD-4108-90E1-C19F7198C6AC}" srcOrd="0" destOrd="0" presId="urn:microsoft.com/office/officeart/2005/8/layout/hierarchy4"/>
    <dgm:cxn modelId="{F2AD87C4-8DEF-4406-9619-02818AE52FFA}" type="presParOf" srcId="{6C88B1CC-24DD-4108-90E1-C19F7198C6AC}" destId="{4759D742-4CAB-4813-B427-B5425562DEA2}" srcOrd="0" destOrd="0" presId="urn:microsoft.com/office/officeart/2005/8/layout/hierarchy4"/>
    <dgm:cxn modelId="{2795424A-9738-4BB3-A7E1-433192069572}" type="presParOf" srcId="{6C88B1CC-24DD-4108-90E1-C19F7198C6AC}" destId="{02E2EDBC-6716-43B8-B988-2CD35D27FACE}" srcOrd="1" destOrd="0" presId="urn:microsoft.com/office/officeart/2005/8/layout/hierarchy4"/>
    <dgm:cxn modelId="{B14C89F8-EFCF-435B-BEBF-837E53A7FBF5}" type="presParOf" srcId="{6C88B1CC-24DD-4108-90E1-C19F7198C6AC}" destId="{31860C54-847C-4141-A78F-3A7C6619AB27}" srcOrd="2" destOrd="0" presId="urn:microsoft.com/office/officeart/2005/8/layout/hierarchy4"/>
    <dgm:cxn modelId="{96333C35-4595-4651-9FDB-2F5075D5B48C}" type="presParOf" srcId="{31860C54-847C-4141-A78F-3A7C6619AB27}" destId="{F40DD474-01DA-4FDB-8DA7-FFC1D959E7B1}" srcOrd="0" destOrd="0" presId="urn:microsoft.com/office/officeart/2005/8/layout/hierarchy4"/>
    <dgm:cxn modelId="{B0ED14E9-A6EB-47C1-A28F-7070CF4685BA}" type="presParOf" srcId="{F40DD474-01DA-4FDB-8DA7-FFC1D959E7B1}" destId="{D60E882D-0E01-46B2-8BD7-6DFA03213F71}" srcOrd="0" destOrd="0" presId="urn:microsoft.com/office/officeart/2005/8/layout/hierarchy4"/>
    <dgm:cxn modelId="{458BF63B-2D63-4F3F-BC79-C5916C39033E}" type="presParOf" srcId="{F40DD474-01DA-4FDB-8DA7-FFC1D959E7B1}" destId="{0FDF0F95-C90A-46D2-AE51-1F3D6E116F25}" srcOrd="1" destOrd="0" presId="urn:microsoft.com/office/officeart/2005/8/layout/hierarchy4"/>
    <dgm:cxn modelId="{7059397D-79AC-4A73-850B-009F7FEBDD03}" type="presParOf" srcId="{31860C54-847C-4141-A78F-3A7C6619AB27}" destId="{C8F5011A-ADE9-4F46-9C19-280E6EC6E381}" srcOrd="1" destOrd="0" presId="urn:microsoft.com/office/officeart/2005/8/layout/hierarchy4"/>
    <dgm:cxn modelId="{BB4CB490-4AD7-46B0-9826-EE041BFC6A9C}" type="presParOf" srcId="{31860C54-847C-4141-A78F-3A7C6619AB27}" destId="{7629AE0F-B909-4BAF-B36A-81E72F8DD5FD}" srcOrd="2" destOrd="0" presId="urn:microsoft.com/office/officeart/2005/8/layout/hierarchy4"/>
    <dgm:cxn modelId="{002525C3-64FA-4637-A43B-0E7D61BDFF43}" type="presParOf" srcId="{7629AE0F-B909-4BAF-B36A-81E72F8DD5FD}" destId="{FB080BA9-63A8-4327-AA9F-515BA5A1037C}" srcOrd="0" destOrd="0" presId="urn:microsoft.com/office/officeart/2005/8/layout/hierarchy4"/>
    <dgm:cxn modelId="{2D0079E5-9F0F-47D2-95DE-25BE7C88E547}" type="presParOf" srcId="{7629AE0F-B909-4BAF-B36A-81E72F8DD5FD}" destId="{F6FD5F49-E0C5-412A-B322-F8AEDAF6ABA7}" srcOrd="1" destOrd="0" presId="urn:microsoft.com/office/officeart/2005/8/layout/hierarchy4"/>
    <dgm:cxn modelId="{6177CF46-2B15-420F-94E3-3E919B311F00}" type="presParOf" srcId="{31860C54-847C-4141-A78F-3A7C6619AB27}" destId="{7C382B06-BD45-4DC6-9F85-1378AF31B039}" srcOrd="3" destOrd="0" presId="urn:microsoft.com/office/officeart/2005/8/layout/hierarchy4"/>
    <dgm:cxn modelId="{131844CF-2C4C-488D-98F5-85190E74E459}" type="presParOf" srcId="{31860C54-847C-4141-A78F-3A7C6619AB27}" destId="{16402B84-8BE2-47E5-B131-A2A7BD8CB2B8}" srcOrd="4" destOrd="0" presId="urn:microsoft.com/office/officeart/2005/8/layout/hierarchy4"/>
    <dgm:cxn modelId="{A303DAA7-7070-4959-9C92-72E0492C0BD1}" type="presParOf" srcId="{16402B84-8BE2-47E5-B131-A2A7BD8CB2B8}" destId="{DE020EAC-60CC-477B-9944-4BA5BDF896A0}" srcOrd="0" destOrd="0" presId="urn:microsoft.com/office/officeart/2005/8/layout/hierarchy4"/>
    <dgm:cxn modelId="{2EE53BCD-2C71-464B-A2B0-71E6D6068400}" type="presParOf" srcId="{16402B84-8BE2-47E5-B131-A2A7BD8CB2B8}" destId="{5E7EA535-FB26-4AF7-8E34-047A366FF31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145DC-9813-4A9C-8802-409854ADD50F}">
      <dsp:nvSpPr>
        <dsp:cNvPr id="0" name=""/>
        <dsp:cNvSpPr/>
      </dsp:nvSpPr>
      <dsp:spPr>
        <a:xfrm>
          <a:off x="72028" y="273196"/>
          <a:ext cx="8169332" cy="10229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+mj-lt"/>
            </a:rPr>
            <a:t>Alanyai: </a:t>
          </a:r>
          <a:r>
            <a:rPr lang="hu-HU" sz="2000" kern="1200" dirty="0" smtClean="0">
              <a:latin typeface="+mj-lt"/>
            </a:rPr>
            <a:t>Állam, önkormányzat, belföldi és külföldi természetes és jogi személyek</a:t>
          </a:r>
          <a:endParaRPr lang="en-GB" sz="2000" b="1" kern="1200" dirty="0">
            <a:latin typeface="+mj-lt"/>
          </a:endParaRPr>
        </a:p>
      </dsp:txBody>
      <dsp:txXfrm>
        <a:off x="101989" y="303157"/>
        <a:ext cx="6386962" cy="963023"/>
      </dsp:txXfrm>
    </dsp:sp>
    <dsp:sp modelId="{38F2EB06-E0BA-43D7-B0DB-6BFD9335BD0C}">
      <dsp:nvSpPr>
        <dsp:cNvPr id="0" name=""/>
        <dsp:cNvSpPr/>
      </dsp:nvSpPr>
      <dsp:spPr>
        <a:xfrm>
          <a:off x="432078" y="1944215"/>
          <a:ext cx="7992865" cy="12963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+mj-lt"/>
            </a:rPr>
            <a:t>Tárgya</a:t>
          </a:r>
          <a:r>
            <a:rPr lang="hu-HU" sz="2000" b="0" kern="1200" dirty="0" smtClean="0">
              <a:latin typeface="+mj-lt"/>
            </a:rPr>
            <a:t>: Az állam és önkormányzat kizárólagos gazdasági tevékenységei </a:t>
          </a:r>
          <a:endParaRPr lang="en-GB" sz="2000" b="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>
              <a:latin typeface="+mj-lt"/>
            </a:rPr>
            <a:t>Pl. szerencsejáték, dohánytermék árusítása, helyi közutak , közművek </a:t>
          </a:r>
          <a:endParaRPr lang="en-GB" sz="2000" kern="1200" dirty="0">
            <a:latin typeface="+mj-lt"/>
          </a:endParaRPr>
        </a:p>
      </dsp:txBody>
      <dsp:txXfrm>
        <a:off x="470047" y="1982184"/>
        <a:ext cx="6138273" cy="1220406"/>
      </dsp:txXfrm>
    </dsp:sp>
    <dsp:sp modelId="{8327B307-D60A-4505-8AA6-6F52CD646C8A}">
      <dsp:nvSpPr>
        <dsp:cNvPr id="0" name=""/>
        <dsp:cNvSpPr/>
      </dsp:nvSpPr>
      <dsp:spPr>
        <a:xfrm>
          <a:off x="1296118" y="3744413"/>
          <a:ext cx="7528436" cy="13673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>
              <a:latin typeface="+mj-lt"/>
            </a:rPr>
            <a:t>Koncessziós pályázat</a:t>
          </a:r>
          <a:endParaRPr lang="en-GB" sz="1900" b="1" kern="1200" dirty="0">
            <a:latin typeface="+mj-lt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>
              <a:latin typeface="+mj-lt"/>
            </a:rPr>
            <a:t>Általános esetben nyilvános pályázat, tartalmazza a legfontosabb pályázati feltételeket, pályázatok benyújtása: min. 60 nap</a:t>
          </a:r>
          <a:endParaRPr lang="en-GB" sz="1900" kern="1200" dirty="0">
            <a:latin typeface="+mj-lt"/>
          </a:endParaRPr>
        </a:p>
      </dsp:txBody>
      <dsp:txXfrm>
        <a:off x="1336167" y="3784462"/>
        <a:ext cx="5773033" cy="1287282"/>
      </dsp:txXfrm>
    </dsp:sp>
    <dsp:sp modelId="{6EEE1B29-5704-4B7D-9628-F0CC028B9433}">
      <dsp:nvSpPr>
        <dsp:cNvPr id="0" name=""/>
        <dsp:cNvSpPr/>
      </dsp:nvSpPr>
      <dsp:spPr>
        <a:xfrm>
          <a:off x="6840759" y="1152127"/>
          <a:ext cx="1011031" cy="101103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>
            <a:latin typeface="Times New Roman" panose="02020603050405020304" pitchFamily="18" charset="0"/>
          </a:endParaRPr>
        </a:p>
      </dsp:txBody>
      <dsp:txXfrm>
        <a:off x="7068241" y="1152127"/>
        <a:ext cx="556067" cy="760801"/>
      </dsp:txXfrm>
    </dsp:sp>
    <dsp:sp modelId="{C622FEC9-FC60-4AE8-9A01-35BCC70C18A8}">
      <dsp:nvSpPr>
        <dsp:cNvPr id="0" name=""/>
        <dsp:cNvSpPr/>
      </dsp:nvSpPr>
      <dsp:spPr>
        <a:xfrm>
          <a:off x="7341903" y="2983838"/>
          <a:ext cx="1011031" cy="101103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>
            <a:latin typeface="Times New Roman" panose="02020603050405020304" pitchFamily="18" charset="0"/>
          </a:endParaRPr>
        </a:p>
      </dsp:txBody>
      <dsp:txXfrm>
        <a:off x="7569385" y="2983838"/>
        <a:ext cx="556067" cy="7608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3A7FE0-A98A-4DA0-9BBF-01E8DB4F5342}">
      <dsp:nvSpPr>
        <dsp:cNvPr id="0" name=""/>
        <dsp:cNvSpPr/>
      </dsp:nvSpPr>
      <dsp:spPr>
        <a:xfrm>
          <a:off x="288001" y="185320"/>
          <a:ext cx="8136923" cy="17497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+mj-lt"/>
            </a:rPr>
            <a:t>Koncessziós szerződés</a:t>
          </a:r>
          <a:endParaRPr lang="en-GB" sz="2000" b="1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>
              <a:latin typeface="+mj-lt"/>
            </a:rPr>
            <a:t>A gazdaságilag legelőnyösebb ajánlat tevővel szerződéskötés, visszterhes szerződés, </a:t>
          </a:r>
          <a:r>
            <a:rPr lang="hu-HU" sz="2000" kern="1200" dirty="0" err="1" smtClean="0">
              <a:latin typeface="+mj-lt"/>
            </a:rPr>
            <a:t>max</a:t>
          </a:r>
          <a:r>
            <a:rPr lang="hu-HU" sz="2000" kern="1200" dirty="0" smtClean="0">
              <a:latin typeface="+mj-lt"/>
            </a:rPr>
            <a:t>. 35 évre (egy alkalommal a szerződéses idő felével) meghosszabbítható</a:t>
          </a:r>
          <a:endParaRPr lang="en-GB" sz="2000" kern="1200" dirty="0">
            <a:latin typeface="+mj-lt"/>
          </a:endParaRPr>
        </a:p>
      </dsp:txBody>
      <dsp:txXfrm>
        <a:off x="339249" y="236568"/>
        <a:ext cx="5500668" cy="1647255"/>
      </dsp:txXfrm>
    </dsp:sp>
    <dsp:sp modelId="{D0CC05B8-A227-4F32-ADC4-1D43B9A7DB96}">
      <dsp:nvSpPr>
        <dsp:cNvPr id="0" name=""/>
        <dsp:cNvSpPr/>
      </dsp:nvSpPr>
      <dsp:spPr>
        <a:xfrm>
          <a:off x="1647640" y="2993724"/>
          <a:ext cx="7090081" cy="21596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>
              <a:latin typeface="+mj-lt"/>
            </a:rPr>
            <a:t>Koncessziós társaság</a:t>
          </a:r>
          <a:endParaRPr lang="en-GB" sz="1900" b="1" kern="1200" dirty="0">
            <a:latin typeface="+mj-lt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>
              <a:latin typeface="+mj-lt"/>
              <a:cs typeface="+mn-cs"/>
            </a:rPr>
            <a:t>A koncessziós szerződést aláírónak saját részvételével belföldi székhelyű gazdasági társaságot (koncessziós társaság) kell alapítania. </a:t>
          </a:r>
          <a:endParaRPr lang="en-GB" sz="1900" kern="1200" dirty="0">
            <a:latin typeface="+mj-lt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>
              <a:solidFill>
                <a:schemeClr val="tx1"/>
              </a:solidFill>
              <a:latin typeface="+mj-lt"/>
              <a:cs typeface="+mn-cs"/>
            </a:rPr>
            <a:t>Cél: a </a:t>
          </a:r>
          <a:r>
            <a:rPr lang="hu-HU" sz="1900" kern="1200" dirty="0" smtClean="0">
              <a:latin typeface="+mj-lt"/>
              <a:cs typeface="+mn-cs"/>
            </a:rPr>
            <a:t>szükséges tőkemennyiség biztosítása</a:t>
          </a:r>
          <a:endParaRPr lang="en-GB" sz="1900" kern="1200" dirty="0">
            <a:latin typeface="+mj-lt"/>
          </a:endParaRPr>
        </a:p>
      </dsp:txBody>
      <dsp:txXfrm>
        <a:off x="1710895" y="3056979"/>
        <a:ext cx="4240525" cy="2033170"/>
      </dsp:txXfrm>
    </dsp:sp>
    <dsp:sp modelId="{1D7738D2-7D25-42E6-8DD5-D055456BB011}">
      <dsp:nvSpPr>
        <dsp:cNvPr id="0" name=""/>
        <dsp:cNvSpPr/>
      </dsp:nvSpPr>
      <dsp:spPr>
        <a:xfrm>
          <a:off x="6336701" y="1728195"/>
          <a:ext cx="1537442" cy="153744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>
            <a:latin typeface="Times New Roman" panose="02020603050405020304" pitchFamily="18" charset="0"/>
          </a:endParaRPr>
        </a:p>
      </dsp:txBody>
      <dsp:txXfrm>
        <a:off x="6682625" y="1728195"/>
        <a:ext cx="845594" cy="11569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F5A941-448C-4B28-96B4-2780B38F9CD2}">
      <dsp:nvSpPr>
        <dsp:cNvPr id="0" name=""/>
        <dsp:cNvSpPr/>
      </dsp:nvSpPr>
      <dsp:spPr>
        <a:xfrm>
          <a:off x="0" y="35793"/>
          <a:ext cx="8856984" cy="599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>
              <a:latin typeface="+mj-lt"/>
            </a:rPr>
            <a:t>Kormány</a:t>
          </a:r>
          <a:endParaRPr lang="en-GB" sz="2200" kern="1200" dirty="0">
            <a:latin typeface="+mj-lt"/>
          </a:endParaRPr>
        </a:p>
      </dsp:txBody>
      <dsp:txXfrm>
        <a:off x="29243" y="65036"/>
        <a:ext cx="8798498" cy="540554"/>
      </dsp:txXfrm>
    </dsp:sp>
    <dsp:sp modelId="{FA410E87-537D-4420-A143-E6C150689EF4}">
      <dsp:nvSpPr>
        <dsp:cNvPr id="0" name=""/>
        <dsp:cNvSpPr/>
      </dsp:nvSpPr>
      <dsp:spPr>
        <a:xfrm>
          <a:off x="0" y="634833"/>
          <a:ext cx="8856984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000" kern="1200" dirty="0" smtClean="0">
              <a:latin typeface="+mj-lt"/>
            </a:rPr>
            <a:t>Meghatározza és irányítja az ország gazdaságpolitikáját</a:t>
          </a:r>
          <a:endParaRPr lang="en-GB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000" kern="1200" dirty="0" smtClean="0">
              <a:latin typeface="+mj-lt"/>
            </a:rPr>
            <a:t>Jogszabály alkotás és törvények végrehajtása.</a:t>
          </a:r>
          <a:endParaRPr lang="en-GB" sz="2000" kern="1200" dirty="0">
            <a:latin typeface="+mj-lt"/>
          </a:endParaRPr>
        </a:p>
      </dsp:txBody>
      <dsp:txXfrm>
        <a:off x="0" y="634833"/>
        <a:ext cx="8856984" cy="678960"/>
      </dsp:txXfrm>
    </dsp:sp>
    <dsp:sp modelId="{FECD984A-AC8B-4DDF-B1CC-8BE0FBCEE261}">
      <dsp:nvSpPr>
        <dsp:cNvPr id="0" name=""/>
        <dsp:cNvSpPr/>
      </dsp:nvSpPr>
      <dsp:spPr>
        <a:xfrm>
          <a:off x="0" y="1313793"/>
          <a:ext cx="8856984" cy="599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>
              <a:latin typeface="+mj-lt"/>
            </a:rPr>
            <a:t>Miniszterelnökség, szakpolitikáért felelős miniszter</a:t>
          </a:r>
          <a:endParaRPr lang="en-GB" sz="2200" kern="1200" dirty="0">
            <a:latin typeface="+mj-lt"/>
          </a:endParaRPr>
        </a:p>
      </dsp:txBody>
      <dsp:txXfrm>
        <a:off x="29243" y="1343036"/>
        <a:ext cx="8798498" cy="540554"/>
      </dsp:txXfrm>
    </dsp:sp>
    <dsp:sp modelId="{7D48FFFD-4D4F-4B43-BC2B-AF9ADB824DF9}">
      <dsp:nvSpPr>
        <dsp:cNvPr id="0" name=""/>
        <dsp:cNvSpPr/>
      </dsp:nvSpPr>
      <dsp:spPr>
        <a:xfrm>
          <a:off x="0" y="1912833"/>
          <a:ext cx="8856984" cy="96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000" kern="1200" dirty="0" smtClean="0">
              <a:latin typeface="+mj-lt"/>
            </a:rPr>
            <a:t>Miniszterelnökség: </a:t>
          </a:r>
          <a:r>
            <a:rPr lang="hu-HU" sz="2000" kern="1200" dirty="0" err="1" smtClean="0">
              <a:latin typeface="+mj-lt"/>
            </a:rPr>
            <a:t>összkormányzati</a:t>
          </a:r>
          <a:r>
            <a:rPr lang="hu-HU" sz="2000" kern="1200" dirty="0" smtClean="0">
              <a:latin typeface="+mj-lt"/>
            </a:rPr>
            <a:t> koordináció, kormányhivatalok szervezeti irányítása, felügyelete</a:t>
          </a:r>
          <a:endParaRPr lang="en-GB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000" kern="1200" dirty="0" smtClean="0">
              <a:latin typeface="+mj-lt"/>
            </a:rPr>
            <a:t>Szakpolitikáért felelős miniszter: szakmai irányítás</a:t>
          </a:r>
          <a:endParaRPr lang="en-GB" sz="2000" kern="1200" dirty="0">
            <a:latin typeface="+mj-lt"/>
          </a:endParaRPr>
        </a:p>
      </dsp:txBody>
      <dsp:txXfrm>
        <a:off x="0" y="1912833"/>
        <a:ext cx="8856984" cy="960480"/>
      </dsp:txXfrm>
    </dsp:sp>
    <dsp:sp modelId="{A6EC825C-F1D0-4DE5-B7F2-ED061C19A8AC}">
      <dsp:nvSpPr>
        <dsp:cNvPr id="0" name=""/>
        <dsp:cNvSpPr/>
      </dsp:nvSpPr>
      <dsp:spPr>
        <a:xfrm>
          <a:off x="0" y="2902713"/>
          <a:ext cx="8856984" cy="599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>
              <a:latin typeface="+mj-lt"/>
            </a:rPr>
            <a:t>Kormányhivatalok</a:t>
          </a:r>
          <a:endParaRPr lang="en-GB" sz="2200" kern="1200" dirty="0">
            <a:latin typeface="+mj-lt"/>
          </a:endParaRPr>
        </a:p>
      </dsp:txBody>
      <dsp:txXfrm>
        <a:off x="29243" y="2931956"/>
        <a:ext cx="8798498" cy="540554"/>
      </dsp:txXfrm>
    </dsp:sp>
    <dsp:sp modelId="{0128DBAE-8F95-4E47-8991-B1693AEC0E29}">
      <dsp:nvSpPr>
        <dsp:cNvPr id="0" name=""/>
        <dsp:cNvSpPr/>
      </dsp:nvSpPr>
      <dsp:spPr>
        <a:xfrm>
          <a:off x="0" y="3472353"/>
          <a:ext cx="8856984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000" kern="1200" dirty="0" smtClean="0">
              <a:latin typeface="+mj-lt"/>
            </a:rPr>
            <a:t>Hatósági feladatok, végrehajtás</a:t>
          </a:r>
          <a:endParaRPr lang="en-GB" sz="2000" kern="1200" dirty="0">
            <a:latin typeface="+mj-lt"/>
          </a:endParaRPr>
        </a:p>
      </dsp:txBody>
      <dsp:txXfrm>
        <a:off x="0" y="3472353"/>
        <a:ext cx="8856984" cy="529920"/>
      </dsp:txXfrm>
    </dsp:sp>
    <dsp:sp modelId="{1B9377F5-D0E0-4A5B-AE00-A0C745AA1D36}">
      <dsp:nvSpPr>
        <dsp:cNvPr id="0" name=""/>
        <dsp:cNvSpPr/>
      </dsp:nvSpPr>
      <dsp:spPr>
        <a:xfrm>
          <a:off x="0" y="3956456"/>
          <a:ext cx="8856984" cy="5445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>
              <a:latin typeface="+mj-lt"/>
            </a:rPr>
            <a:t>Járási hivatalok </a:t>
          </a:r>
          <a:endParaRPr lang="en-GB" sz="2200" kern="1200" dirty="0">
            <a:latin typeface="+mj-lt"/>
          </a:endParaRPr>
        </a:p>
      </dsp:txBody>
      <dsp:txXfrm>
        <a:off x="26584" y="3983040"/>
        <a:ext cx="8803816" cy="491413"/>
      </dsp:txXfrm>
    </dsp:sp>
    <dsp:sp modelId="{B82574E5-1376-4C62-818E-EF1BE0D99BD8}">
      <dsp:nvSpPr>
        <dsp:cNvPr id="0" name=""/>
        <dsp:cNvSpPr/>
      </dsp:nvSpPr>
      <dsp:spPr>
        <a:xfrm>
          <a:off x="0" y="4546854"/>
          <a:ext cx="8856984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000" kern="1200" dirty="0" smtClean="0">
              <a:latin typeface="+mj-lt"/>
            </a:rPr>
            <a:t>Hatósági feladatok, végrehajtás</a:t>
          </a:r>
          <a:endParaRPr lang="en-GB" sz="2000" kern="1200" dirty="0">
            <a:latin typeface="+mj-lt"/>
          </a:endParaRPr>
        </a:p>
      </dsp:txBody>
      <dsp:txXfrm>
        <a:off x="0" y="4546854"/>
        <a:ext cx="8856984" cy="5299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FC61D-675C-4201-8B9E-9867435E1911}">
      <dsp:nvSpPr>
        <dsp:cNvPr id="0" name=""/>
        <dsp:cNvSpPr/>
      </dsp:nvSpPr>
      <dsp:spPr>
        <a:xfrm rot="5400000">
          <a:off x="4836556" y="-2247769"/>
          <a:ext cx="1515660" cy="614823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b="0" kern="1200" dirty="0" smtClean="0">
              <a:latin typeface="+mj-lt"/>
              <a:cs typeface="Times New Roman" panose="02020603050405020304" pitchFamily="18" charset="0"/>
            </a:rPr>
            <a:t>Célja: mérések egységességének és az ipari termelés biztonságosságának garantálása.</a:t>
          </a:r>
          <a:endParaRPr lang="en-GB" sz="1800" b="0" kern="1200" dirty="0">
            <a:latin typeface="+mj-lt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b="0" kern="1200" dirty="0" smtClean="0">
              <a:latin typeface="+mj-lt"/>
              <a:cs typeface="Times New Roman" panose="02020603050405020304" pitchFamily="18" charset="0"/>
            </a:rPr>
            <a:t>Szerv: </a:t>
          </a:r>
          <a:r>
            <a:rPr lang="hu-HU" sz="1800" b="0" strike="noStrike" kern="12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Budapest Főváros Kormányhivatala </a:t>
          </a:r>
          <a:r>
            <a:rPr lang="hu-HU" sz="1800" b="0" strike="noStrike" kern="1200" dirty="0" err="1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Metrológiai</a:t>
          </a:r>
          <a:r>
            <a:rPr lang="hu-HU" sz="1800" b="0" strike="noStrike" kern="12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 és Műszaki Felügyeleti Főosztály és      a fővárosi és megyei </a:t>
          </a:r>
          <a:r>
            <a:rPr lang="hu-HU" sz="1800" b="0" strike="noStrike" kern="12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kormányhivatal</a:t>
          </a:r>
          <a:endParaRPr lang="en-GB" sz="1800" b="0" kern="1200" dirty="0">
            <a:solidFill>
              <a:schemeClr val="tx1"/>
            </a:solidFill>
            <a:latin typeface="+mj-lt"/>
            <a:cs typeface="Times New Roman" panose="02020603050405020304" pitchFamily="18" charset="0"/>
          </a:endParaRPr>
        </a:p>
      </dsp:txBody>
      <dsp:txXfrm rot="-5400000">
        <a:off x="2520270" y="142505"/>
        <a:ext cx="6074244" cy="1367684"/>
      </dsp:txXfrm>
    </dsp:sp>
    <dsp:sp modelId="{C2738495-4C56-43A5-ABB3-D085C0C68918}">
      <dsp:nvSpPr>
        <dsp:cNvPr id="0" name=""/>
        <dsp:cNvSpPr/>
      </dsp:nvSpPr>
      <dsp:spPr>
        <a:xfrm>
          <a:off x="116482" y="2496"/>
          <a:ext cx="2259781" cy="16477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0" kern="1200" dirty="0" smtClean="0">
              <a:latin typeface="+mj-lt"/>
              <a:cs typeface="Times New Roman" panose="02020603050405020304" pitchFamily="18" charset="0"/>
            </a:rPr>
            <a:t>Mérésügy és műszaki biztonság</a:t>
          </a:r>
          <a:endParaRPr lang="en-GB" sz="2000" b="0" kern="1200" dirty="0">
            <a:latin typeface="+mj-lt"/>
            <a:cs typeface="Times New Roman" panose="02020603050405020304" pitchFamily="18" charset="0"/>
          </a:endParaRPr>
        </a:p>
      </dsp:txBody>
      <dsp:txXfrm>
        <a:off x="196916" y="82930"/>
        <a:ext cx="2098913" cy="1486832"/>
      </dsp:txXfrm>
    </dsp:sp>
    <dsp:sp modelId="{BF2157F6-E599-453F-A8BE-CAEE73150F11}">
      <dsp:nvSpPr>
        <dsp:cNvPr id="0" name=""/>
        <dsp:cNvSpPr/>
      </dsp:nvSpPr>
      <dsp:spPr>
        <a:xfrm rot="5400000">
          <a:off x="4935306" y="-517683"/>
          <a:ext cx="1318160" cy="614823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0" kern="1200" dirty="0" smtClean="0">
              <a:latin typeface="+mj-lt"/>
              <a:cs typeface="Times New Roman" panose="02020603050405020304" pitchFamily="18" charset="0"/>
            </a:rPr>
            <a:t>Célja: A termékek, eljárások és szolgáltatások különböző jellemzőinek egységes meghatározása.</a:t>
          </a:r>
          <a:endParaRPr lang="en-GB" sz="2000" b="0" kern="1200" dirty="0">
            <a:latin typeface="+mj-lt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0" kern="1200" dirty="0" smtClean="0">
              <a:latin typeface="+mj-lt"/>
              <a:cs typeface="Times New Roman" panose="02020603050405020304" pitchFamily="18" charset="0"/>
            </a:rPr>
            <a:t>Szerv: Magyar Szabványügyi Testület </a:t>
          </a:r>
          <a:endParaRPr lang="en-GB" sz="2000" b="0" kern="1200" dirty="0">
            <a:latin typeface="+mj-lt"/>
            <a:cs typeface="Times New Roman" panose="02020603050405020304" pitchFamily="18" charset="0"/>
          </a:endParaRPr>
        </a:p>
      </dsp:txBody>
      <dsp:txXfrm rot="-5400000">
        <a:off x="2520271" y="1961699"/>
        <a:ext cx="6083885" cy="1189466"/>
      </dsp:txXfrm>
    </dsp:sp>
    <dsp:sp modelId="{A797E2F8-B9B8-4355-BA3B-515A12D1C872}">
      <dsp:nvSpPr>
        <dsp:cNvPr id="0" name=""/>
        <dsp:cNvSpPr/>
      </dsp:nvSpPr>
      <dsp:spPr>
        <a:xfrm>
          <a:off x="116482" y="1732582"/>
          <a:ext cx="2259781" cy="16477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0" kern="1200" dirty="0" smtClean="0">
              <a:latin typeface="+mj-lt"/>
              <a:cs typeface="Times New Roman" panose="02020603050405020304" pitchFamily="18" charset="0"/>
            </a:rPr>
            <a:t>Szabványosítás</a:t>
          </a:r>
          <a:endParaRPr lang="en-GB" sz="1900" b="0" kern="1200" dirty="0">
            <a:latin typeface="+mj-lt"/>
            <a:cs typeface="Times New Roman" panose="02020603050405020304" pitchFamily="18" charset="0"/>
          </a:endParaRPr>
        </a:p>
      </dsp:txBody>
      <dsp:txXfrm>
        <a:off x="196916" y="1813016"/>
        <a:ext cx="2098913" cy="1486832"/>
      </dsp:txXfrm>
    </dsp:sp>
    <dsp:sp modelId="{02D28C52-405E-4EC1-BAD4-110FB3EF2CC3}">
      <dsp:nvSpPr>
        <dsp:cNvPr id="0" name=""/>
        <dsp:cNvSpPr/>
      </dsp:nvSpPr>
      <dsp:spPr>
        <a:xfrm rot="5400000">
          <a:off x="4935306" y="1212402"/>
          <a:ext cx="1318160" cy="614823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0" kern="1200" dirty="0" smtClean="0">
              <a:latin typeface="+mj-lt"/>
              <a:cs typeface="Times New Roman" panose="02020603050405020304" pitchFamily="18" charset="0"/>
            </a:rPr>
            <a:t>Célja: Szellemi termékek erkölcsi és jogi védelme, anyagi elismerése.</a:t>
          </a:r>
          <a:endParaRPr lang="en-GB" sz="2000" b="0" kern="1200" dirty="0">
            <a:latin typeface="+mj-lt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0" kern="1200" dirty="0" smtClean="0">
              <a:latin typeface="+mj-lt"/>
              <a:cs typeface="Times New Roman" panose="02020603050405020304" pitchFamily="18" charset="0"/>
            </a:rPr>
            <a:t>Szerv: Szellemi Tulajdon Nemzeti Hivatala</a:t>
          </a:r>
          <a:endParaRPr lang="en-GB" sz="2000" b="0" kern="1200" dirty="0">
            <a:latin typeface="+mj-lt"/>
            <a:cs typeface="Times New Roman" panose="02020603050405020304" pitchFamily="18" charset="0"/>
          </a:endParaRPr>
        </a:p>
      </dsp:txBody>
      <dsp:txXfrm rot="-5400000">
        <a:off x="2520271" y="3691785"/>
        <a:ext cx="6083885" cy="1189466"/>
      </dsp:txXfrm>
    </dsp:sp>
    <dsp:sp modelId="{6E6C1EE1-DD55-4AFB-A972-337FDE2A121E}">
      <dsp:nvSpPr>
        <dsp:cNvPr id="0" name=""/>
        <dsp:cNvSpPr/>
      </dsp:nvSpPr>
      <dsp:spPr>
        <a:xfrm>
          <a:off x="116482" y="3462668"/>
          <a:ext cx="2259781" cy="16477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0" kern="1200" dirty="0" smtClean="0">
              <a:latin typeface="+mj-lt"/>
              <a:cs typeface="Times New Roman" panose="02020603050405020304" pitchFamily="18" charset="0"/>
            </a:rPr>
            <a:t>A szellemi tulajdon védelme</a:t>
          </a:r>
          <a:endParaRPr lang="en-GB" sz="2000" b="0" kern="1200" dirty="0">
            <a:latin typeface="+mj-lt"/>
            <a:cs typeface="Times New Roman" panose="02020603050405020304" pitchFamily="18" charset="0"/>
          </a:endParaRPr>
        </a:p>
      </dsp:txBody>
      <dsp:txXfrm>
        <a:off x="196916" y="3543102"/>
        <a:ext cx="2098913" cy="14868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05FA1E-C53F-4E33-AB73-351EBCE1346F}">
      <dsp:nvSpPr>
        <dsp:cNvPr id="0" name=""/>
        <dsp:cNvSpPr/>
      </dsp:nvSpPr>
      <dsp:spPr>
        <a:xfrm>
          <a:off x="0" y="4136668"/>
          <a:ext cx="8640960" cy="8575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+mj-lt"/>
              <a:cs typeface="Times New Roman" panose="02020603050405020304" pitchFamily="18" charset="0"/>
            </a:rPr>
            <a:t>Jegyző</a:t>
          </a:r>
          <a:endParaRPr lang="en-GB" sz="2000" b="1" kern="1200" dirty="0">
            <a:latin typeface="+mj-lt"/>
            <a:cs typeface="Times New Roman" panose="02020603050405020304" pitchFamily="18" charset="0"/>
          </a:endParaRPr>
        </a:p>
      </dsp:txBody>
      <dsp:txXfrm>
        <a:off x="0" y="4136668"/>
        <a:ext cx="8640960" cy="857517"/>
      </dsp:txXfrm>
    </dsp:sp>
    <dsp:sp modelId="{1693DEFA-D2A7-4784-BD20-72242A5CBBE9}">
      <dsp:nvSpPr>
        <dsp:cNvPr id="0" name=""/>
        <dsp:cNvSpPr/>
      </dsp:nvSpPr>
      <dsp:spPr>
        <a:xfrm rot="10800000">
          <a:off x="0" y="1368144"/>
          <a:ext cx="8640960" cy="281057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i="0" u="none" kern="1200" dirty="0" smtClean="0">
              <a:latin typeface="+mj-lt"/>
              <a:cs typeface="Times New Roman" panose="02020603050405020304" pitchFamily="18" charset="0"/>
            </a:rPr>
            <a:t>Budapest Főváros Kormányhivatala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0" i="0" kern="1200" dirty="0" smtClean="0">
              <a:latin typeface="+mj-lt"/>
              <a:cs typeface="Times New Roman" panose="02020603050405020304" pitchFamily="18" charset="0"/>
            </a:rPr>
            <a:t>Kereskedelmi, Haditechnikai, Exportellenőrzési és </a:t>
          </a:r>
          <a:r>
            <a:rPr lang="hu-HU" sz="2000" b="0" i="0" kern="1200" dirty="0" err="1" smtClean="0">
              <a:latin typeface="+mj-lt"/>
              <a:cs typeface="Times New Roman" panose="02020603050405020304" pitchFamily="18" charset="0"/>
            </a:rPr>
            <a:t>Nemesfémhitelesítési</a:t>
          </a:r>
          <a:r>
            <a:rPr lang="hu-HU" sz="2000" b="0" i="0" kern="1200" dirty="0" smtClean="0">
              <a:latin typeface="+mj-lt"/>
              <a:cs typeface="Times New Roman" panose="02020603050405020304" pitchFamily="18" charset="0"/>
            </a:rPr>
            <a:t> Főosztály</a:t>
          </a:r>
          <a:endParaRPr lang="en-GB" sz="2000" b="1" kern="1200" dirty="0">
            <a:latin typeface="+mj-lt"/>
            <a:cs typeface="Times New Roman" panose="02020603050405020304" pitchFamily="18" charset="0"/>
          </a:endParaRPr>
        </a:p>
      </dsp:txBody>
      <dsp:txXfrm rot="-10800000">
        <a:off x="0" y="1368144"/>
        <a:ext cx="8640960" cy="986512"/>
      </dsp:txXfrm>
    </dsp:sp>
    <dsp:sp modelId="{9D84C072-EA46-4386-826E-980F7896D631}">
      <dsp:nvSpPr>
        <dsp:cNvPr id="0" name=""/>
        <dsp:cNvSpPr/>
      </dsp:nvSpPr>
      <dsp:spPr>
        <a:xfrm>
          <a:off x="0" y="2448275"/>
          <a:ext cx="2663786" cy="73948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i="0" kern="1200" dirty="0" smtClean="0">
              <a:latin typeface="+mj-lt"/>
              <a:cs typeface="Times New Roman" panose="02020603050405020304" pitchFamily="18" charset="0"/>
            </a:rPr>
            <a:t>Kereskedelmi Osztály</a:t>
          </a:r>
          <a:endParaRPr lang="en-GB" sz="1800" b="0" i="0" kern="1200" dirty="0">
            <a:latin typeface="+mj-lt"/>
            <a:cs typeface="Times New Roman" panose="02020603050405020304" pitchFamily="18" charset="0"/>
          </a:endParaRPr>
        </a:p>
      </dsp:txBody>
      <dsp:txXfrm>
        <a:off x="0" y="2448275"/>
        <a:ext cx="2663786" cy="739488"/>
      </dsp:txXfrm>
    </dsp:sp>
    <dsp:sp modelId="{6AA04293-D9D3-43BD-95A9-781528E40605}">
      <dsp:nvSpPr>
        <dsp:cNvPr id="0" name=""/>
        <dsp:cNvSpPr/>
      </dsp:nvSpPr>
      <dsp:spPr>
        <a:xfrm>
          <a:off x="6120697" y="2448275"/>
          <a:ext cx="2506919" cy="73948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i="0" kern="1200" dirty="0" smtClean="0">
              <a:latin typeface="+mj-lt"/>
              <a:cs typeface="Times New Roman" panose="02020603050405020304" pitchFamily="18" charset="0"/>
            </a:rPr>
            <a:t>Exportellenőrzési Osztály</a:t>
          </a:r>
        </a:p>
      </dsp:txBody>
      <dsp:txXfrm>
        <a:off x="6120697" y="2448275"/>
        <a:ext cx="2506919" cy="739488"/>
      </dsp:txXfrm>
    </dsp:sp>
    <dsp:sp modelId="{F3F65DFB-F6F1-4488-9C6C-EDFFF329C5D3}">
      <dsp:nvSpPr>
        <dsp:cNvPr id="0" name=""/>
        <dsp:cNvSpPr/>
      </dsp:nvSpPr>
      <dsp:spPr>
        <a:xfrm>
          <a:off x="2616875" y="2448275"/>
          <a:ext cx="3465943" cy="73948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kern="1200" dirty="0" smtClean="0">
              <a:latin typeface="+mj-lt"/>
              <a:cs typeface="Times New Roman" panose="02020603050405020304" pitchFamily="18" charset="0"/>
            </a:rPr>
            <a:t>Idegenforgalmi és Közraktározás-felügyeleti Osztály</a:t>
          </a:r>
          <a:endParaRPr lang="en-GB" sz="1800" b="0" kern="1200" dirty="0">
            <a:latin typeface="+mj-lt"/>
            <a:cs typeface="Times New Roman" panose="02020603050405020304" pitchFamily="18" charset="0"/>
          </a:endParaRPr>
        </a:p>
      </dsp:txBody>
      <dsp:txXfrm>
        <a:off x="2616875" y="2448275"/>
        <a:ext cx="3465943" cy="739488"/>
      </dsp:txXfrm>
    </dsp:sp>
    <dsp:sp modelId="{326ECCE6-BE0C-4F4C-AD63-A6A7DF6EDD82}">
      <dsp:nvSpPr>
        <dsp:cNvPr id="0" name=""/>
        <dsp:cNvSpPr/>
      </dsp:nvSpPr>
      <dsp:spPr>
        <a:xfrm rot="10800000">
          <a:off x="0" y="0"/>
          <a:ext cx="8640960" cy="137107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+mj-lt"/>
              <a:cs typeface="Times New Roman" panose="02020603050405020304" pitchFamily="18" charset="0"/>
            </a:rPr>
            <a:t>Innovációért és technológiáért felelős miniszter</a:t>
          </a:r>
          <a:endParaRPr lang="en-GB" sz="2000" kern="1200" dirty="0">
            <a:latin typeface="+mj-lt"/>
            <a:cs typeface="Times New Roman" panose="02020603050405020304" pitchFamily="18" charset="0"/>
          </a:endParaRPr>
        </a:p>
      </dsp:txBody>
      <dsp:txXfrm rot="10800000">
        <a:off x="0" y="0"/>
        <a:ext cx="8640960" cy="8908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C89D1-1968-4458-8592-E9A48843C0EB}">
      <dsp:nvSpPr>
        <dsp:cNvPr id="0" name=""/>
        <dsp:cNvSpPr/>
      </dsp:nvSpPr>
      <dsp:spPr>
        <a:xfrm>
          <a:off x="0" y="16123"/>
          <a:ext cx="8712968" cy="898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latin typeface="+mj-lt"/>
            </a:rPr>
            <a:t>Országos Atomenergia Hivatal</a:t>
          </a:r>
          <a:endParaRPr lang="en-GB" sz="2400" kern="1200" dirty="0">
            <a:latin typeface="+mj-lt"/>
          </a:endParaRPr>
        </a:p>
      </dsp:txBody>
      <dsp:txXfrm>
        <a:off x="43864" y="59987"/>
        <a:ext cx="8625240" cy="810832"/>
      </dsp:txXfrm>
    </dsp:sp>
    <dsp:sp modelId="{A0FBCF7E-B4CC-4F46-A8FF-D0007B238915}">
      <dsp:nvSpPr>
        <dsp:cNvPr id="0" name=""/>
        <dsp:cNvSpPr/>
      </dsp:nvSpPr>
      <dsp:spPr>
        <a:xfrm>
          <a:off x="0" y="914683"/>
          <a:ext cx="8712968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400" kern="1200" dirty="0" smtClean="0">
              <a:latin typeface="+mj-lt"/>
            </a:rPr>
            <a:t>Atomenergia békés célú hasznosítása.</a:t>
          </a:r>
          <a:endParaRPr lang="en-GB" sz="2400" kern="1200" dirty="0">
            <a:latin typeface="+mj-lt"/>
          </a:endParaRPr>
        </a:p>
      </dsp:txBody>
      <dsp:txXfrm>
        <a:off x="0" y="914683"/>
        <a:ext cx="8712968" cy="794880"/>
      </dsp:txXfrm>
    </dsp:sp>
    <dsp:sp modelId="{F4AF2345-FA22-4EAA-8133-4E7BDDFEB3A3}">
      <dsp:nvSpPr>
        <dsp:cNvPr id="0" name=""/>
        <dsp:cNvSpPr/>
      </dsp:nvSpPr>
      <dsp:spPr>
        <a:xfrm>
          <a:off x="0" y="1709564"/>
          <a:ext cx="8712968" cy="898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>
              <a:latin typeface="+mj-lt"/>
            </a:rPr>
            <a:t>Magyar Energetikai és Közmű-szabályozási Hivatal</a:t>
          </a:r>
          <a:endParaRPr lang="en-GB" sz="2200" b="1" kern="1200" dirty="0">
            <a:latin typeface="+mj-lt"/>
          </a:endParaRPr>
        </a:p>
      </dsp:txBody>
      <dsp:txXfrm>
        <a:off x="43864" y="1753428"/>
        <a:ext cx="8625240" cy="810832"/>
      </dsp:txXfrm>
    </dsp:sp>
    <dsp:sp modelId="{1B7E622C-279B-4983-A50A-391046335CB9}">
      <dsp:nvSpPr>
        <dsp:cNvPr id="0" name=""/>
        <dsp:cNvSpPr/>
      </dsp:nvSpPr>
      <dsp:spPr>
        <a:xfrm>
          <a:off x="0" y="2608123"/>
          <a:ext cx="8712968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400" kern="1200" dirty="0" smtClean="0">
              <a:latin typeface="+mj-lt"/>
            </a:rPr>
            <a:t>Villamos energia, Földgáz, </a:t>
          </a:r>
          <a:r>
            <a:rPr lang="hu-HU" sz="2400" kern="1200" dirty="0" err="1" smtClean="0">
              <a:latin typeface="+mj-lt"/>
            </a:rPr>
            <a:t>távhő</a:t>
          </a:r>
          <a:r>
            <a:rPr lang="hu-HU" sz="2400" kern="1200" dirty="0" smtClean="0">
              <a:latin typeface="+mj-lt"/>
            </a:rPr>
            <a:t> víziközmű-szolgáltatás, hulladékgazdálkodás</a:t>
          </a:r>
          <a:endParaRPr lang="en-GB" sz="2400" kern="1200" dirty="0">
            <a:latin typeface="+mj-lt"/>
          </a:endParaRPr>
        </a:p>
      </dsp:txBody>
      <dsp:txXfrm>
        <a:off x="0" y="2608123"/>
        <a:ext cx="8712968" cy="794880"/>
      </dsp:txXfrm>
    </dsp:sp>
    <dsp:sp modelId="{78401415-86C8-43A2-8890-4B13B6BC3456}">
      <dsp:nvSpPr>
        <dsp:cNvPr id="0" name=""/>
        <dsp:cNvSpPr/>
      </dsp:nvSpPr>
      <dsp:spPr>
        <a:xfrm>
          <a:off x="0" y="3403004"/>
          <a:ext cx="8712968" cy="898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latin typeface="+mj-lt"/>
            </a:rPr>
            <a:t>Első Nemzeti Közműszolgáltató </a:t>
          </a:r>
          <a:r>
            <a:rPr lang="hu-HU" sz="2400" b="1" kern="1200" dirty="0" err="1" smtClean="0">
              <a:latin typeface="+mj-lt"/>
            </a:rPr>
            <a:t>Zrt</a:t>
          </a:r>
          <a:r>
            <a:rPr lang="hu-HU" sz="2400" b="1" kern="1200" dirty="0" smtClean="0">
              <a:latin typeface="+mj-lt"/>
            </a:rPr>
            <a:t>. </a:t>
          </a:r>
          <a:endParaRPr lang="en-GB" sz="2400" kern="1200" dirty="0">
            <a:latin typeface="+mj-lt"/>
          </a:endParaRPr>
        </a:p>
      </dsp:txBody>
      <dsp:txXfrm>
        <a:off x="43864" y="3446868"/>
        <a:ext cx="8625240" cy="810832"/>
      </dsp:txXfrm>
    </dsp:sp>
    <dsp:sp modelId="{3380EAE7-2D15-4F98-BC82-BCD1BDCC2389}">
      <dsp:nvSpPr>
        <dsp:cNvPr id="0" name=""/>
        <dsp:cNvSpPr/>
      </dsp:nvSpPr>
      <dsp:spPr>
        <a:xfrm>
          <a:off x="0" y="4301563"/>
          <a:ext cx="8712968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400" kern="1200" dirty="0" smtClean="0">
              <a:latin typeface="+mj-lt"/>
            </a:rPr>
            <a:t>Állami közműszolgáltató holding</a:t>
          </a:r>
          <a:endParaRPr lang="en-GB" sz="2400" kern="1200" dirty="0">
            <a:latin typeface="+mj-lt"/>
          </a:endParaRPr>
        </a:p>
      </dsp:txBody>
      <dsp:txXfrm>
        <a:off x="0" y="4301563"/>
        <a:ext cx="8712968" cy="7948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CCBF9-EC3C-40E4-9831-425E5D8F975D}">
      <dsp:nvSpPr>
        <dsp:cNvPr id="0" name=""/>
        <dsp:cNvSpPr/>
      </dsp:nvSpPr>
      <dsp:spPr>
        <a:xfrm>
          <a:off x="0" y="3740092"/>
          <a:ext cx="8784976" cy="12275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latin typeface="+mj-lt"/>
              <a:cs typeface="Times New Roman" panose="02020603050405020304" pitchFamily="18" charset="0"/>
            </a:rPr>
            <a:t>Bányafelügyeleti hatáskörrel rendelkező fővárosi és megyei kormányhivatalok</a:t>
          </a:r>
          <a:endParaRPr lang="en-GB" sz="2400" kern="1200" dirty="0">
            <a:latin typeface="+mj-lt"/>
            <a:cs typeface="Times New Roman" panose="02020603050405020304" pitchFamily="18" charset="0"/>
          </a:endParaRPr>
        </a:p>
      </dsp:txBody>
      <dsp:txXfrm>
        <a:off x="0" y="3740092"/>
        <a:ext cx="8784976" cy="1227581"/>
      </dsp:txXfrm>
    </dsp:sp>
    <dsp:sp modelId="{74D38C02-A73A-4D7E-B919-848B212FE619}">
      <dsp:nvSpPr>
        <dsp:cNvPr id="0" name=""/>
        <dsp:cNvSpPr/>
      </dsp:nvSpPr>
      <dsp:spPr>
        <a:xfrm rot="10800000">
          <a:off x="0" y="1870485"/>
          <a:ext cx="8784976" cy="188802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+mj-lt"/>
              <a:cs typeface="Times New Roman" panose="02020603050405020304" pitchFamily="18" charset="0"/>
            </a:rPr>
            <a:t>Magyar Bányászati és Földtani Szolgálat (2017. július 1.)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>
              <a:latin typeface="+mj-lt"/>
              <a:cs typeface="Times New Roman" panose="02020603050405020304" pitchFamily="18" charset="0"/>
            </a:rPr>
            <a:t>(161/2017. (VI. 28.) Korm. rendelet)</a:t>
          </a:r>
          <a:endParaRPr lang="en-GB" sz="2000" kern="1200" dirty="0">
            <a:latin typeface="+mj-lt"/>
            <a:cs typeface="Times New Roman" panose="02020603050405020304" pitchFamily="18" charset="0"/>
          </a:endParaRPr>
        </a:p>
      </dsp:txBody>
      <dsp:txXfrm rot="10800000">
        <a:off x="0" y="1870485"/>
        <a:ext cx="8784976" cy="1226779"/>
      </dsp:txXfrm>
    </dsp:sp>
    <dsp:sp modelId="{6398477E-5BAC-4108-A928-BCA6DFFFAE91}">
      <dsp:nvSpPr>
        <dsp:cNvPr id="0" name=""/>
        <dsp:cNvSpPr/>
      </dsp:nvSpPr>
      <dsp:spPr>
        <a:xfrm rot="10800000">
          <a:off x="0" y="878"/>
          <a:ext cx="8784976" cy="188802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/>
            <a:t>Technológiáért </a:t>
          </a:r>
          <a:r>
            <a:rPr lang="hu-HU" sz="2400" b="1" kern="1200" dirty="0" smtClean="0"/>
            <a:t>és iparért </a:t>
          </a:r>
          <a:r>
            <a:rPr lang="hu-HU" sz="2400" b="1" kern="1200" dirty="0" smtClean="0">
              <a:latin typeface="+mj-lt"/>
              <a:cs typeface="Times New Roman" panose="02020603050405020304" pitchFamily="18" charset="0"/>
            </a:rPr>
            <a:t>felelős </a:t>
          </a:r>
          <a:r>
            <a:rPr lang="hu-HU" sz="2400" b="1" kern="1200" dirty="0" smtClean="0">
              <a:latin typeface="+mj-lt"/>
              <a:cs typeface="Times New Roman" panose="02020603050405020304" pitchFamily="18" charset="0"/>
            </a:rPr>
            <a:t>miniszter</a:t>
          </a:r>
          <a:endParaRPr lang="en-GB" sz="2400" b="1" kern="1200" dirty="0">
            <a:latin typeface="+mj-lt"/>
            <a:cs typeface="Times New Roman" panose="02020603050405020304" pitchFamily="18" charset="0"/>
          </a:endParaRPr>
        </a:p>
      </dsp:txBody>
      <dsp:txXfrm rot="10800000">
        <a:off x="0" y="878"/>
        <a:ext cx="8784976" cy="12267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9D742-4CAB-4813-B427-B5425562DEA2}">
      <dsp:nvSpPr>
        <dsp:cNvPr id="0" name=""/>
        <dsp:cNvSpPr/>
      </dsp:nvSpPr>
      <dsp:spPr>
        <a:xfrm>
          <a:off x="3157" y="1052"/>
          <a:ext cx="8778661" cy="12726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latin typeface="+mj-lt"/>
              <a:cs typeface="Times New Roman" panose="02020603050405020304" pitchFamily="18" charset="0"/>
            </a:rPr>
            <a:t>Külgazdasági és külügyminiszter</a:t>
          </a:r>
          <a:endParaRPr lang="en-GB" sz="2400" b="1" kern="1200" dirty="0">
            <a:latin typeface="+mj-lt"/>
            <a:cs typeface="Times New Roman" panose="02020603050405020304" pitchFamily="18" charset="0"/>
          </a:endParaRPr>
        </a:p>
      </dsp:txBody>
      <dsp:txXfrm>
        <a:off x="40432" y="38327"/>
        <a:ext cx="8704111" cy="1198118"/>
      </dsp:txXfrm>
    </dsp:sp>
    <dsp:sp modelId="{D60E882D-0E01-46B2-8BD7-6DFA03213F71}">
      <dsp:nvSpPr>
        <dsp:cNvPr id="0" name=""/>
        <dsp:cNvSpPr/>
      </dsp:nvSpPr>
      <dsp:spPr>
        <a:xfrm>
          <a:off x="3157" y="1608579"/>
          <a:ext cx="2771042" cy="34309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+mj-lt"/>
              <a:cs typeface="Times New Roman" panose="02020603050405020304" pitchFamily="18" charset="0"/>
            </a:rPr>
            <a:t>Magyarország külképviseletei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0" kern="1200" dirty="0" smtClean="0">
              <a:latin typeface="+mj-lt"/>
              <a:cs typeface="Times New Roman" panose="02020603050405020304" pitchFamily="18" charset="0"/>
            </a:rPr>
            <a:t>Gazdasági-kereskedelmi megállapodások végrehajtása, nemzetközi egyezmények kialakítása</a:t>
          </a:r>
          <a:endParaRPr lang="en-GB" sz="2000" b="0" kern="1200" dirty="0">
            <a:latin typeface="+mj-lt"/>
            <a:cs typeface="Times New Roman" panose="02020603050405020304" pitchFamily="18" charset="0"/>
          </a:endParaRPr>
        </a:p>
      </dsp:txBody>
      <dsp:txXfrm>
        <a:off x="84318" y="1689740"/>
        <a:ext cx="2608720" cy="3268606"/>
      </dsp:txXfrm>
    </dsp:sp>
    <dsp:sp modelId="{FB080BA9-63A8-4327-AA9F-515BA5A1037C}">
      <dsp:nvSpPr>
        <dsp:cNvPr id="0" name=""/>
        <dsp:cNvSpPr/>
      </dsp:nvSpPr>
      <dsp:spPr>
        <a:xfrm>
          <a:off x="3006966" y="1608579"/>
          <a:ext cx="2771042" cy="34309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1" kern="1200" dirty="0" smtClean="0">
              <a:latin typeface="+mj-lt"/>
              <a:cs typeface="Times New Roman" panose="02020603050405020304" pitchFamily="18" charset="0"/>
            </a:rPr>
            <a:t>Nemzeti Befektetési Ügynökség</a:t>
          </a:r>
          <a:endParaRPr lang="hu-HU" sz="2000" b="1" kern="1200" dirty="0" smtClean="0">
            <a:latin typeface="+mj-lt"/>
            <a:cs typeface="Times New Roman" panose="02020603050405020304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0" kern="1200" dirty="0" smtClean="0">
              <a:latin typeface="+mj-lt"/>
              <a:cs typeface="Times New Roman" panose="02020603050405020304" pitchFamily="18" charset="0"/>
            </a:rPr>
            <a:t>Külföldi vállalkozások befektetés-ösztönzése </a:t>
          </a:r>
          <a:r>
            <a:rPr lang="hu-HU" sz="2000" b="0" kern="1200" dirty="0" err="1" smtClean="0">
              <a:latin typeface="+mj-lt"/>
              <a:cs typeface="Times New Roman" panose="02020603050405020304" pitchFamily="18" charset="0"/>
            </a:rPr>
            <a:t>Mo-on</a:t>
          </a:r>
          <a:endParaRPr lang="hu-HU" sz="2000" b="0" kern="1200" dirty="0" smtClean="0">
            <a:latin typeface="+mj-lt"/>
            <a:cs typeface="Times New Roman" panose="02020603050405020304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+mj-lt"/>
              <a:cs typeface="Times New Roman" panose="02020603050405020304" pitchFamily="18" charset="0"/>
            </a:rPr>
            <a:t>EXIMBANK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0" kern="1200" dirty="0" smtClean="0">
              <a:latin typeface="+mj-lt"/>
              <a:cs typeface="Times New Roman" panose="02020603050405020304" pitchFamily="18" charset="0"/>
            </a:rPr>
            <a:t>Támogatott segélyprogramok</a:t>
          </a:r>
          <a:endParaRPr lang="en-GB" sz="2000" b="0" kern="1200" dirty="0">
            <a:latin typeface="+mj-lt"/>
            <a:cs typeface="Times New Roman" panose="02020603050405020304" pitchFamily="18" charset="0"/>
          </a:endParaRPr>
        </a:p>
      </dsp:txBody>
      <dsp:txXfrm>
        <a:off x="3088127" y="1689740"/>
        <a:ext cx="2608720" cy="3268606"/>
      </dsp:txXfrm>
    </dsp:sp>
    <dsp:sp modelId="{DE020EAC-60CC-477B-9944-4BA5BDF896A0}">
      <dsp:nvSpPr>
        <dsp:cNvPr id="0" name=""/>
        <dsp:cNvSpPr/>
      </dsp:nvSpPr>
      <dsp:spPr>
        <a:xfrm>
          <a:off x="6010776" y="1608579"/>
          <a:ext cx="2771042" cy="34309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u="none" kern="1200" dirty="0" smtClean="0">
              <a:latin typeface="+mj-lt"/>
              <a:cs typeface="Times New Roman" panose="02020603050405020304" pitchFamily="18" charset="0"/>
            </a:rPr>
            <a:t>HEPA Magyar Exportfejlesztési Ügynökség Nonprofit </a:t>
          </a:r>
          <a:r>
            <a:rPr lang="hu-HU" sz="2000" b="1" u="none" kern="1200" dirty="0" err="1" smtClean="0">
              <a:latin typeface="+mj-lt"/>
              <a:cs typeface="Times New Roman" panose="02020603050405020304" pitchFamily="18" charset="0"/>
            </a:rPr>
            <a:t>Zrt</a:t>
          </a:r>
          <a:r>
            <a:rPr lang="hu-HU" sz="2000" b="1" u="none" kern="1200" dirty="0" smtClean="0">
              <a:latin typeface="+mj-lt"/>
              <a:cs typeface="Times New Roman" panose="02020603050405020304" pitchFamily="18" charset="0"/>
            </a:rPr>
            <a:t>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0" kern="1200" dirty="0" smtClean="0">
              <a:latin typeface="+mj-lt"/>
              <a:cs typeface="Times New Roman" panose="02020603050405020304" pitchFamily="18" charset="0"/>
            </a:rPr>
            <a:t>hazai kis- és középvállalkozások exporttevékenységének  elősegítése</a:t>
          </a:r>
          <a:endParaRPr lang="en-GB" sz="2000" b="0" kern="1200" dirty="0">
            <a:latin typeface="+mj-lt"/>
            <a:cs typeface="Times New Roman" panose="02020603050405020304" pitchFamily="18" charset="0"/>
          </a:endParaRPr>
        </a:p>
      </dsp:txBody>
      <dsp:txXfrm>
        <a:off x="6091937" y="1689740"/>
        <a:ext cx="2608720" cy="3268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5B779-3DBD-4002-AF9E-32759A194FF9}" type="datetimeFigureOut">
              <a:rPr lang="hu-HU" smtClean="0"/>
              <a:t>2022.09.01.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E75E1-8AB5-4FD1-BE37-444F7EF928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3283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A424859-21F4-4309-8630-318A6FEF00A3}" type="slidenum">
              <a:rPr lang="hu-HU" altLang="hu-HU" b="1" smtClean="0">
                <a:latin typeface="Tahoma" pitchFamily="34" charset="0"/>
              </a:rPr>
              <a:pPr>
                <a:spcBef>
                  <a:spcPct val="0"/>
                </a:spcBef>
              </a:pPr>
              <a:t>5</a:t>
            </a:fld>
            <a:endParaRPr lang="hu-HU" altLang="hu-HU" b="1" smtClean="0">
              <a:latin typeface="Tahoma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hu-HU" altLang="hu-HU" sz="900" dirty="0" smtClean="0"/>
          </a:p>
        </p:txBody>
      </p:sp>
    </p:spTree>
    <p:extLst>
      <p:ext uri="{BB962C8B-B14F-4D97-AF65-F5344CB8AC3E}">
        <p14:creationId xmlns:p14="http://schemas.microsoft.com/office/powerpoint/2010/main" val="1284731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14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26323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16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73102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17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33058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18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768263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19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585927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20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234149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21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39296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22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805841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23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83073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24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93050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F9AC1A8-2395-4569-81A8-B3151B4950BB}" type="slidenum">
              <a:rPr lang="hu-HU" altLang="hu-HU" b="1" smtClean="0">
                <a:latin typeface="Tahoma" pitchFamily="34" charset="0"/>
              </a:rPr>
              <a:pPr>
                <a:spcBef>
                  <a:spcPct val="0"/>
                </a:spcBef>
              </a:pPr>
              <a:t>6</a:t>
            </a:fld>
            <a:endParaRPr lang="hu-HU" altLang="hu-HU" b="1" smtClean="0">
              <a:latin typeface="Tahoma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hu-HU" altLang="hu-HU" sz="900" dirty="0" smtClean="0"/>
          </a:p>
        </p:txBody>
      </p:sp>
    </p:spTree>
    <p:extLst>
      <p:ext uri="{BB962C8B-B14F-4D97-AF65-F5344CB8AC3E}">
        <p14:creationId xmlns:p14="http://schemas.microsoft.com/office/powerpoint/2010/main" val="8797383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25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512071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26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368567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27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090780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28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075367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29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258052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30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753790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31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107987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32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849777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33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673911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34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6945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DD7BDF3E-6022-4B21-ACD7-738E5FC797B8}" type="slidenum">
              <a:rPr lang="hu-HU" altLang="hu-HU" b="1" smtClean="0">
                <a:latin typeface="Tahoma" pitchFamily="34" charset="0"/>
              </a:rPr>
              <a:pPr>
                <a:spcBef>
                  <a:spcPct val="0"/>
                </a:spcBef>
              </a:pPr>
              <a:t>7</a:t>
            </a:fld>
            <a:endParaRPr lang="hu-HU" altLang="hu-HU" b="1" smtClean="0">
              <a:latin typeface="Tahoma" pitchFamily="34" charset="0"/>
            </a:endParaRPr>
          </a:p>
        </p:txBody>
      </p:sp>
      <p:sp>
        <p:nvSpPr>
          <p:cNvPr id="1136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1254096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35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545327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36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6382972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42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227002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43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816526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44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1507544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45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624186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46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7415790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47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8214009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48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8999790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49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62299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B0C4062F-BAF8-4AAE-B4E1-B6DB026688C7}" type="slidenum">
              <a:rPr lang="hu-HU" altLang="hu-HU" b="1" smtClean="0">
                <a:latin typeface="Tahoma" pitchFamily="34" charset="0"/>
              </a:rPr>
              <a:pPr>
                <a:spcBef>
                  <a:spcPct val="0"/>
                </a:spcBef>
              </a:pPr>
              <a:t>8</a:t>
            </a:fld>
            <a:endParaRPr lang="hu-HU" altLang="hu-HU" b="1" smtClean="0">
              <a:latin typeface="Tahoma" pitchFamily="34" charset="0"/>
            </a:endParaRPr>
          </a:p>
        </p:txBody>
      </p:sp>
      <p:sp>
        <p:nvSpPr>
          <p:cNvPr id="1146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675" y="722313"/>
            <a:ext cx="6627813" cy="3729037"/>
          </a:xfrm>
          <a:ln/>
        </p:spPr>
      </p:sp>
      <p:sp>
        <p:nvSpPr>
          <p:cNvPr id="1146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21665573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51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142710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52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966473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53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368350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54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1660146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55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7880158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56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9946794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57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0799129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58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831907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59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056188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60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94894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D14AB887-47C2-4F16-ABC0-167C6FBFDE9A}" type="slidenum">
              <a:rPr lang="hu-HU" altLang="hu-HU" b="1" smtClean="0">
                <a:latin typeface="Tahoma" pitchFamily="34" charset="0"/>
              </a:rPr>
              <a:pPr>
                <a:spcBef>
                  <a:spcPct val="0"/>
                </a:spcBef>
              </a:pPr>
              <a:t>9</a:t>
            </a:fld>
            <a:endParaRPr lang="hu-HU" altLang="hu-HU" b="1" smtClean="0">
              <a:latin typeface="Tahoma" pitchFamily="34" charset="0"/>
            </a:endParaRPr>
          </a:p>
        </p:txBody>
      </p:sp>
      <p:sp>
        <p:nvSpPr>
          <p:cNvPr id="1157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98043655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61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139243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62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5006879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63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7160339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64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1469623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65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5576688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66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6145988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67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307462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68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2619583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69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207244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70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99677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D5DFEE26-D1DC-4018-8B1A-39E5455CBAE4}" type="slidenum">
              <a:rPr lang="hu-HU" altLang="hu-HU" b="1" smtClean="0">
                <a:latin typeface="Tahoma" pitchFamily="34" charset="0"/>
              </a:rPr>
              <a:pPr>
                <a:spcBef>
                  <a:spcPct val="0"/>
                </a:spcBef>
              </a:pPr>
              <a:t>10</a:t>
            </a:fld>
            <a:endParaRPr lang="hu-HU" altLang="hu-HU" b="1" smtClean="0">
              <a:latin typeface="Tahoma" pitchFamily="34" charset="0"/>
            </a:endParaRPr>
          </a:p>
        </p:txBody>
      </p:sp>
      <p:sp>
        <p:nvSpPr>
          <p:cNvPr id="1167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86946341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8326897-1B6C-473A-A2C8-6E6E2AAEEE5A}" type="slidenum">
              <a:rPr lang="hu-HU" altLang="hu-HU" b="1" smtClean="0">
                <a:solidFill>
                  <a:srgbClr val="000000"/>
                </a:solidFill>
                <a:latin typeface="Tahoma" pitchFamily="34" charset="0"/>
              </a:rPr>
              <a:pPr>
                <a:spcBef>
                  <a:spcPct val="0"/>
                </a:spcBef>
              </a:pPr>
              <a:t>71</a:t>
            </a:fld>
            <a:endParaRPr lang="hu-HU" altLang="hu-HU" b="1" dirty="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hu-HU" altLang="hu-HU" sz="9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42868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83FEEEB-9DEE-4844-84C8-46DB6D5BAE9A}" type="slidenum">
              <a:rPr lang="hu-HU" altLang="hu-HU" b="1" smtClean="0">
                <a:solidFill>
                  <a:srgbClr val="000000"/>
                </a:solidFill>
                <a:latin typeface="Tahoma" pitchFamily="34" charset="0"/>
              </a:rPr>
              <a:pPr>
                <a:spcBef>
                  <a:spcPct val="0"/>
                </a:spcBef>
              </a:pPr>
              <a:t>72</a:t>
            </a:fld>
            <a:endParaRPr lang="hu-HU" altLang="hu-HU" b="1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z="900" dirty="0" smtClean="0"/>
          </a:p>
        </p:txBody>
      </p:sp>
    </p:spTree>
    <p:extLst>
      <p:ext uri="{BB962C8B-B14F-4D97-AF65-F5344CB8AC3E}">
        <p14:creationId xmlns:p14="http://schemas.microsoft.com/office/powerpoint/2010/main" val="377454727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728EE124-2D30-430F-822E-AD0034F0455F}" type="slidenum">
              <a:rPr lang="hu-HU" altLang="hu-HU" b="1" smtClean="0">
                <a:solidFill>
                  <a:srgbClr val="000000"/>
                </a:solidFill>
                <a:latin typeface="Tahoma" pitchFamily="34" charset="0"/>
              </a:rPr>
              <a:pPr>
                <a:spcBef>
                  <a:spcPct val="0"/>
                </a:spcBef>
              </a:pPr>
              <a:t>73</a:t>
            </a:fld>
            <a:endParaRPr lang="hu-HU" altLang="hu-HU" b="1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z="900" dirty="0" smtClean="0"/>
          </a:p>
        </p:txBody>
      </p:sp>
    </p:spTree>
    <p:extLst>
      <p:ext uri="{BB962C8B-B14F-4D97-AF65-F5344CB8AC3E}">
        <p14:creationId xmlns:p14="http://schemas.microsoft.com/office/powerpoint/2010/main" val="263679927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213EFD4-9ECD-4555-962D-31869673E3A2}" type="slidenum">
              <a:rPr lang="hu-HU" altLang="hu-HU" b="1" smtClean="0">
                <a:solidFill>
                  <a:srgbClr val="000000"/>
                </a:solidFill>
                <a:latin typeface="Tahoma" pitchFamily="34" charset="0"/>
              </a:rPr>
              <a:pPr>
                <a:spcBef>
                  <a:spcPct val="0"/>
                </a:spcBef>
              </a:pPr>
              <a:t>74</a:t>
            </a:fld>
            <a:endParaRPr lang="hu-HU" altLang="hu-HU" b="1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hu-HU" altLang="hu-HU" sz="900" dirty="0" smtClean="0"/>
          </a:p>
        </p:txBody>
      </p:sp>
    </p:spTree>
    <p:extLst>
      <p:ext uri="{BB962C8B-B14F-4D97-AF65-F5344CB8AC3E}">
        <p14:creationId xmlns:p14="http://schemas.microsoft.com/office/powerpoint/2010/main" val="136217953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9C2824C9-5A7D-4A88-A106-0C7EB71C7CAD}" type="slidenum">
              <a:rPr lang="hu-HU" altLang="hu-HU" b="1" smtClean="0">
                <a:solidFill>
                  <a:srgbClr val="000000"/>
                </a:solidFill>
                <a:latin typeface="Tahoma" pitchFamily="34" charset="0"/>
              </a:rPr>
              <a:pPr>
                <a:spcBef>
                  <a:spcPct val="0"/>
                </a:spcBef>
              </a:pPr>
              <a:t>75</a:t>
            </a:fld>
            <a:endParaRPr lang="hu-HU" altLang="hu-HU" b="1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/>
              <a:t>	</a:t>
            </a:r>
            <a:r>
              <a:rPr lang="hu-HU" altLang="hu-HU" sz="900" smtClean="0"/>
              <a:t>Pl. irodaszer, bútor, jármű, informatikai eszközök </a:t>
            </a:r>
          </a:p>
        </p:txBody>
      </p:sp>
    </p:spTree>
    <p:extLst>
      <p:ext uri="{BB962C8B-B14F-4D97-AF65-F5344CB8AC3E}">
        <p14:creationId xmlns:p14="http://schemas.microsoft.com/office/powerpoint/2010/main" val="222990724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9423CD3-6594-4D7C-8E32-8E1465C4E187}" type="slidenum">
              <a:rPr lang="hu-HU" altLang="hu-HU" b="1" smtClean="0">
                <a:solidFill>
                  <a:srgbClr val="000000"/>
                </a:solidFill>
                <a:latin typeface="Tahoma" pitchFamily="34" charset="0"/>
              </a:rPr>
              <a:pPr>
                <a:spcBef>
                  <a:spcPct val="0"/>
                </a:spcBef>
              </a:pPr>
              <a:t>76</a:t>
            </a:fld>
            <a:endParaRPr lang="hu-HU" altLang="hu-HU" b="1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z="900" dirty="0" smtClean="0"/>
          </a:p>
        </p:txBody>
      </p:sp>
    </p:spTree>
    <p:extLst>
      <p:ext uri="{BB962C8B-B14F-4D97-AF65-F5344CB8AC3E}">
        <p14:creationId xmlns:p14="http://schemas.microsoft.com/office/powerpoint/2010/main" val="219726394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59F9D61-83CA-4D11-A9A5-FC8AFF590FD0}" type="slidenum">
              <a:rPr lang="hu-HU" altLang="hu-HU" b="1" smtClean="0">
                <a:solidFill>
                  <a:srgbClr val="000000"/>
                </a:solidFill>
                <a:latin typeface="Tahoma" pitchFamily="34" charset="0"/>
              </a:rPr>
              <a:pPr>
                <a:spcBef>
                  <a:spcPct val="0"/>
                </a:spcBef>
              </a:pPr>
              <a:t>77</a:t>
            </a:fld>
            <a:endParaRPr lang="hu-HU" altLang="hu-HU" b="1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z="900" dirty="0" smtClean="0"/>
          </a:p>
        </p:txBody>
      </p:sp>
    </p:spTree>
    <p:extLst>
      <p:ext uri="{BB962C8B-B14F-4D97-AF65-F5344CB8AC3E}">
        <p14:creationId xmlns:p14="http://schemas.microsoft.com/office/powerpoint/2010/main" val="3167168213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CB74D25-B754-4A2D-8991-C58D7982FBBE}" type="slidenum">
              <a:rPr lang="hu-HU" altLang="hu-HU" b="1" smtClean="0">
                <a:solidFill>
                  <a:srgbClr val="000000"/>
                </a:solidFill>
                <a:latin typeface="Tahoma" pitchFamily="34" charset="0"/>
              </a:rPr>
              <a:pPr>
                <a:spcBef>
                  <a:spcPct val="0"/>
                </a:spcBef>
              </a:pPr>
              <a:t>78</a:t>
            </a:fld>
            <a:endParaRPr lang="hu-HU" altLang="hu-HU" b="1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z="900" dirty="0" smtClean="0"/>
          </a:p>
        </p:txBody>
      </p:sp>
    </p:spTree>
    <p:extLst>
      <p:ext uri="{BB962C8B-B14F-4D97-AF65-F5344CB8AC3E}">
        <p14:creationId xmlns:p14="http://schemas.microsoft.com/office/powerpoint/2010/main" val="47085515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79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34757388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80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60718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210E775-256A-4776-BF9B-F30A1BE0D631}" type="slidenum">
              <a:rPr lang="hu-HU" altLang="hu-HU" b="1" smtClean="0">
                <a:latin typeface="Tahoma" pitchFamily="34" charset="0"/>
              </a:rPr>
              <a:pPr>
                <a:spcBef>
                  <a:spcPct val="0"/>
                </a:spcBef>
              </a:pPr>
              <a:t>11</a:t>
            </a:fld>
            <a:endParaRPr lang="hu-HU" altLang="hu-HU" b="1" smtClean="0">
              <a:latin typeface="Tahoma" pitchFamily="34" charset="0"/>
            </a:endParaRPr>
          </a:p>
        </p:txBody>
      </p:sp>
      <p:sp>
        <p:nvSpPr>
          <p:cNvPr id="1177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262574402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81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7560961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82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24690632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84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6600761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85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61019508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86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89439689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88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59008121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89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5200816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90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284544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91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02513527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92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24754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E00BD34-014D-4599-B3A7-3B544088FC76}" type="slidenum">
              <a:rPr lang="hu-HU" altLang="hu-HU" b="1" smtClean="0">
                <a:latin typeface="Tahoma" pitchFamily="34" charset="0"/>
              </a:rPr>
              <a:pPr>
                <a:spcBef>
                  <a:spcPct val="0"/>
                </a:spcBef>
              </a:pPr>
              <a:t>12</a:t>
            </a:fld>
            <a:endParaRPr lang="hu-HU" altLang="hu-HU" b="1" smtClean="0">
              <a:latin typeface="Tahoma" pitchFamily="34" charset="0"/>
            </a:endParaRPr>
          </a:p>
        </p:txBody>
      </p:sp>
      <p:sp>
        <p:nvSpPr>
          <p:cNvPr id="1187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093550332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93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31554616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94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4950641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95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25405961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31382-652D-4E4D-8617-66ADF45DE4D2}" type="slidenum">
              <a:rPr lang="hu-HU" altLang="hu-HU" smtClean="0"/>
              <a:pPr>
                <a:defRPr/>
              </a:pPr>
              <a:t>96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02837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BABFF59-535A-4ACB-9625-3F1E739A521E}" type="slidenum">
              <a:rPr lang="hu-HU" altLang="hu-HU" b="1" smtClean="0">
                <a:latin typeface="Tahoma" pitchFamily="34" charset="0"/>
              </a:rPr>
              <a:pPr>
                <a:spcBef>
                  <a:spcPct val="0"/>
                </a:spcBef>
              </a:pPr>
              <a:t>13</a:t>
            </a:fld>
            <a:endParaRPr lang="hu-HU" altLang="hu-HU" b="1" smtClean="0">
              <a:latin typeface="Tahoma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hu-HU" altLang="hu-HU" sz="9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569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KATTINTSON IDE AZ ALCÍM MINTÁJÁNAK SZERKESZTÉSÉHEZ</a:t>
            </a:r>
            <a:endParaRPr lang="hu-HU" dirty="0"/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  <a:endParaRPr lang="hu-HU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  <a:endParaRPr lang="hu-HU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ten.hu/optijus/lawtext/128626#sid256" TargetMode="External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KÖZIGAZGATÁSI </a:t>
            </a:r>
            <a:r>
              <a:rPr lang="hu-HU" dirty="0" smtClean="0"/>
              <a:t>SZAKVIZSGA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Választott </a:t>
            </a:r>
            <a:r>
              <a:rPr lang="hu-HU" dirty="0" smtClean="0"/>
              <a:t>tárgy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Gazdasági </a:t>
            </a:r>
            <a:r>
              <a:rPr lang="hu-HU" dirty="0" smtClean="0"/>
              <a:t>igazgatás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u-HU" altLang="hu-HU" dirty="0" err="1">
                <a:latin typeface="+mj-lt"/>
                <a:cs typeface="Times New Roman" pitchFamily="18" charset="0"/>
              </a:rPr>
              <a:t>Hatályosította</a:t>
            </a:r>
            <a:r>
              <a:rPr lang="hu-HU" altLang="hu-HU" dirty="0">
                <a:latin typeface="+mj-lt"/>
                <a:cs typeface="Times New Roman" pitchFamily="18" charset="0"/>
              </a:rPr>
              <a:t>: </a:t>
            </a:r>
            <a:r>
              <a:rPr lang="hu-HU" altLang="hu-HU" dirty="0" smtClean="0">
                <a:latin typeface="+mj-lt"/>
                <a:cs typeface="Times New Roman" pitchFamily="18" charset="0"/>
              </a:rPr>
              <a:t>Dr</a:t>
            </a:r>
            <a:r>
              <a:rPr lang="hu-HU" altLang="hu-HU" dirty="0">
                <a:latin typeface="+mj-lt"/>
                <a:cs typeface="Times New Roman" pitchFamily="18" charset="0"/>
              </a:rPr>
              <a:t>. Mikó Zoltán</a:t>
            </a:r>
            <a:endParaRPr lang="hu-HU" altLang="hu-HU" strike="sngStrike" dirty="0">
              <a:latin typeface="+mj-lt"/>
              <a:cs typeface="Times New Roman" pitchFamily="18" charset="0"/>
            </a:endParaRPr>
          </a:p>
          <a:p>
            <a:pPr algn="ctr"/>
            <a:r>
              <a:rPr lang="hu-HU" altLang="hu-HU" dirty="0" smtClean="0">
                <a:latin typeface="+mj-lt"/>
                <a:cs typeface="Times New Roman" pitchFamily="18" charset="0"/>
              </a:rPr>
              <a:t>2022</a:t>
            </a:r>
            <a:r>
              <a:rPr lang="hu-HU" altLang="hu-HU" dirty="0" smtClean="0">
                <a:latin typeface="+mj-lt"/>
                <a:cs typeface="Times New Roman" pitchFamily="18" charset="0"/>
              </a:rPr>
              <a:t>. </a:t>
            </a:r>
            <a:r>
              <a:rPr lang="hu-HU" altLang="hu-HU" dirty="0" smtClean="0">
                <a:latin typeface="+mj-lt"/>
                <a:cs typeface="Times New Roman" pitchFamily="18" charset="0"/>
              </a:rPr>
              <a:t>Július 31. </a:t>
            </a:r>
            <a:endParaRPr lang="hu-HU" altLang="hu-HU" dirty="0">
              <a:latin typeface="+mj-lt"/>
              <a:cs typeface="Times New Roman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1524000" y="1"/>
            <a:ext cx="9144000" cy="1384300"/>
          </a:xfrm>
        </p:spPr>
        <p:txBody>
          <a:bodyPr/>
          <a:lstStyle/>
          <a:p>
            <a:pPr algn="ctr">
              <a:defRPr/>
            </a:pPr>
            <a:r>
              <a:rPr lang="hu-HU" sz="3000" dirty="0">
                <a:solidFill>
                  <a:srgbClr val="C00000"/>
                </a:solidFill>
              </a:rPr>
              <a:t>1.2.2. Magyarország az </a:t>
            </a:r>
            <a:br>
              <a:rPr lang="hu-HU" sz="3000" dirty="0">
                <a:solidFill>
                  <a:srgbClr val="C00000"/>
                </a:solidFill>
              </a:rPr>
            </a:br>
            <a:r>
              <a:rPr lang="hu-HU" sz="3000" dirty="0">
                <a:solidFill>
                  <a:srgbClr val="C00000"/>
                </a:solidFill>
              </a:rPr>
              <a:t>államszocializmustól a globalizációig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82776" y="1484314"/>
            <a:ext cx="8785225" cy="5257055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  <a:defRPr/>
            </a:pPr>
            <a:r>
              <a:rPr lang="hu-HU" sz="2400" dirty="0"/>
              <a:t>Szocialista tervutasításos, szabályozott</a:t>
            </a:r>
          </a:p>
          <a:p>
            <a:pPr>
              <a:spcBef>
                <a:spcPts val="0"/>
              </a:spcBef>
              <a:buClr>
                <a:schemeClr val="tx1"/>
              </a:buClr>
              <a:defRPr/>
            </a:pPr>
            <a:r>
              <a:rPr lang="hu-HU" sz="2400" dirty="0"/>
              <a:t>Piaci koordináción alapuló, szociális piacgazdasági modell (1990.)</a:t>
            </a:r>
          </a:p>
          <a:p>
            <a:pPr>
              <a:spcBef>
                <a:spcPts val="0"/>
              </a:spcBef>
              <a:buClr>
                <a:schemeClr val="tx1"/>
              </a:buClr>
              <a:defRPr/>
            </a:pPr>
            <a:r>
              <a:rPr lang="hu-HU" sz="2400" dirty="0"/>
              <a:t>A privatizáció alapjaiban változtatta meg a nemzetgazdaság tulajdonosi szerkezetét, működési mechanizmusát.</a:t>
            </a:r>
          </a:p>
          <a:p>
            <a:pPr>
              <a:spcBef>
                <a:spcPts val="0"/>
              </a:spcBef>
              <a:buClr>
                <a:schemeClr val="tx1"/>
              </a:buClr>
              <a:defRPr/>
            </a:pPr>
            <a:r>
              <a:rPr lang="hu-HU" sz="2400" dirty="0"/>
              <a:t>Következmény:</a:t>
            </a:r>
          </a:p>
          <a:p>
            <a:pPr lvl="2">
              <a:spcBef>
                <a:spcPts val="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 smtClean="0"/>
              <a:t>dereguláció;</a:t>
            </a:r>
          </a:p>
          <a:p>
            <a:pPr lvl="2">
              <a:spcBef>
                <a:spcPts val="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 smtClean="0"/>
              <a:t>reguláció;</a:t>
            </a:r>
          </a:p>
          <a:p>
            <a:pPr lvl="2">
              <a:spcBef>
                <a:spcPts val="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 err="1" smtClean="0"/>
              <a:t>rereguláció</a:t>
            </a:r>
            <a:r>
              <a:rPr lang="hu-HU" dirty="0" smtClean="0"/>
              <a:t>;</a:t>
            </a:r>
          </a:p>
          <a:p>
            <a:pPr lvl="2">
              <a:spcBef>
                <a:spcPts val="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 smtClean="0"/>
              <a:t>liberalizáció;</a:t>
            </a:r>
          </a:p>
          <a:p>
            <a:pPr lvl="2">
              <a:spcBef>
                <a:spcPts val="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 smtClean="0"/>
              <a:t>külgazdasági </a:t>
            </a:r>
            <a:r>
              <a:rPr lang="hu-HU" dirty="0" err="1" smtClean="0"/>
              <a:t>reorientáció</a:t>
            </a:r>
            <a:r>
              <a:rPr lang="hu-HU" dirty="0" smtClean="0"/>
              <a:t>;</a:t>
            </a:r>
          </a:p>
          <a:p>
            <a:pPr lvl="2">
              <a:spcBef>
                <a:spcPts val="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 smtClean="0"/>
              <a:t>a piacgazdaság jogi- és intézményi rendszerének megteremtése.</a:t>
            </a:r>
          </a:p>
          <a:p>
            <a:pPr>
              <a:spcBef>
                <a:spcPts val="0"/>
              </a:spcBef>
              <a:buClr>
                <a:schemeClr val="tx1"/>
              </a:buClr>
              <a:defRPr/>
            </a:pPr>
            <a:r>
              <a:rPr lang="hu-HU" sz="2400" dirty="0"/>
              <a:t>EU tagság : intézményi és </a:t>
            </a:r>
            <a:r>
              <a:rPr lang="hu-HU" sz="2400" dirty="0" smtClean="0"/>
              <a:t>jogharmonizáció</a:t>
            </a:r>
            <a:r>
              <a:rPr lang="hu-HU" sz="2400" dirty="0" smtClean="0">
                <a:solidFill>
                  <a:srgbClr val="FFFF00"/>
                </a:solidFill>
              </a:rPr>
              <a:t> </a:t>
            </a:r>
            <a:endParaRPr lang="hu-H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73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1524000" y="195943"/>
            <a:ext cx="9144000" cy="1340768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1.2.3. Magyarország válaszai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a globális kihívásokra (1)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79576" y="1700808"/>
            <a:ext cx="8388424" cy="4752380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hu-HU" altLang="hu-HU" sz="2400" b="1" kern="0" dirty="0">
                <a:solidFill>
                  <a:srgbClr val="000000"/>
                </a:solidFill>
              </a:rPr>
              <a:t>Cél: a közjó érvényesítése, munka alapú gazdaság és társadalompolitika.</a:t>
            </a:r>
          </a:p>
          <a:p>
            <a:pPr marL="0" indent="0">
              <a:buNone/>
              <a:defRPr/>
            </a:pPr>
            <a:endParaRPr lang="hu-HU" altLang="hu-HU" sz="1400" kern="0" dirty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r>
              <a:rPr lang="hu-HU" altLang="hu-HU" sz="2400" kern="0" dirty="0">
                <a:solidFill>
                  <a:srgbClr val="000000"/>
                </a:solidFill>
              </a:rPr>
              <a:t>Magyarországon a </a:t>
            </a:r>
            <a:r>
              <a:rPr lang="hu-HU" altLang="hu-HU" sz="2400" b="1" kern="0" dirty="0">
                <a:solidFill>
                  <a:srgbClr val="000000"/>
                </a:solidFill>
              </a:rPr>
              <a:t>gazdasági közigazgatás eszközeinek</a:t>
            </a:r>
            <a:r>
              <a:rPr lang="hu-HU" altLang="hu-HU" sz="2400" kern="0" dirty="0">
                <a:solidFill>
                  <a:srgbClr val="000000"/>
                </a:solidFill>
              </a:rPr>
              <a:t> alkalmazását az elmúlt időszakban jelentős innovációk jellemezték. </a:t>
            </a:r>
          </a:p>
          <a:p>
            <a:pPr marL="0" indent="0">
              <a:buNone/>
              <a:defRPr/>
            </a:pPr>
            <a:r>
              <a:rPr lang="hu-HU" altLang="hu-HU" sz="2400" kern="0" dirty="0">
                <a:solidFill>
                  <a:srgbClr val="000000"/>
                </a:solidFill>
              </a:rPr>
              <a:t>Ezek az eszközök az alábbiak: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400" kern="0" dirty="0">
                <a:solidFill>
                  <a:srgbClr val="000000"/>
                </a:solidFill>
              </a:rPr>
              <a:t>Közhatalmi eszközök,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400" kern="0" dirty="0">
                <a:solidFill>
                  <a:srgbClr val="000000"/>
                </a:solidFill>
              </a:rPr>
              <a:t>Tulajdonosi eszközök,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400" kern="0" dirty="0">
                <a:solidFill>
                  <a:srgbClr val="000000"/>
                </a:solidFill>
              </a:rPr>
              <a:t>Egyéb eszközök.</a:t>
            </a:r>
          </a:p>
          <a:p>
            <a:pPr>
              <a:buFont typeface="Wingdings" pitchFamily="2" charset="2"/>
              <a:buChar char="Ø"/>
              <a:defRPr/>
            </a:pPr>
            <a:endParaRPr lang="hu-HU" altLang="hu-HU" sz="2400" kern="0" dirty="0">
              <a:solidFill>
                <a:srgbClr val="000000"/>
              </a:solidFill>
            </a:endParaRPr>
          </a:p>
          <a:p>
            <a:pPr marL="914400" lvl="1" indent="-457200">
              <a:buFontTx/>
              <a:buAutoNum type="alphaLcParenR"/>
              <a:defRPr/>
            </a:pPr>
            <a:endParaRPr lang="hu-HU" altLang="hu-HU" b="1" kern="0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  <a:defRPr/>
            </a:pP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2596322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67608" y="1628800"/>
            <a:ext cx="8100392" cy="4824388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hu-HU" altLang="hu-HU" sz="2400" b="1" kern="0" dirty="0">
                <a:solidFill>
                  <a:srgbClr val="000000"/>
                </a:solidFill>
              </a:rPr>
              <a:t>Közhatalmi eszközök</a:t>
            </a:r>
            <a:r>
              <a:rPr lang="hu-HU" altLang="hu-HU" sz="2400" kern="0" dirty="0">
                <a:solidFill>
                  <a:srgbClr val="000000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400" kern="0" dirty="0">
                <a:solidFill>
                  <a:srgbClr val="000000"/>
                </a:solidFill>
              </a:rPr>
              <a:t>Jogalkotás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400" kern="0" dirty="0">
                <a:solidFill>
                  <a:srgbClr val="000000"/>
                </a:solidFill>
              </a:rPr>
              <a:t>Jogalkalmazás.</a:t>
            </a:r>
          </a:p>
          <a:p>
            <a:pPr marL="0" indent="0">
              <a:buNone/>
              <a:defRPr/>
            </a:pPr>
            <a:endParaRPr lang="hu-HU" altLang="hu-HU" sz="2400" b="1" kern="0" dirty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r>
              <a:rPr lang="hu-HU" altLang="hu-HU" sz="2400" b="1" kern="0" dirty="0">
                <a:solidFill>
                  <a:srgbClr val="000000"/>
                </a:solidFill>
              </a:rPr>
              <a:t>Tulajdonosi eszközök: </a:t>
            </a:r>
          </a:p>
          <a:p>
            <a:pPr marL="0" indent="0">
              <a:buNone/>
              <a:defRPr/>
            </a:pPr>
            <a:r>
              <a:rPr lang="hu-HU" altLang="hu-HU" sz="2400" kern="0" dirty="0">
                <a:solidFill>
                  <a:srgbClr val="000000"/>
                </a:solidFill>
              </a:rPr>
              <a:t>Cél: az állami/nemzeti tulajdon arányának növelése.</a:t>
            </a:r>
          </a:p>
          <a:p>
            <a:pPr marL="0" indent="0">
              <a:buNone/>
              <a:defRPr/>
            </a:pPr>
            <a:r>
              <a:rPr lang="hu-HU" altLang="hu-HU" sz="2400" b="1" kern="0" dirty="0" smtClean="0">
                <a:solidFill>
                  <a:srgbClr val="000000"/>
                </a:solidFill>
              </a:rPr>
              <a:t>Egyéb </a:t>
            </a:r>
            <a:r>
              <a:rPr lang="hu-HU" altLang="hu-HU" sz="2400" b="1" kern="0" dirty="0">
                <a:solidFill>
                  <a:srgbClr val="000000"/>
                </a:solidFill>
              </a:rPr>
              <a:t>eszközök</a:t>
            </a:r>
          </a:p>
          <a:p>
            <a:pPr marL="0" indent="0">
              <a:buNone/>
              <a:defRPr/>
            </a:pPr>
            <a:r>
              <a:rPr lang="hu-HU" altLang="hu-HU" sz="2400" b="1" kern="0" dirty="0" smtClean="0">
                <a:solidFill>
                  <a:srgbClr val="000000"/>
                </a:solidFill>
              </a:rPr>
              <a:t>2022: 	- kimaradni az orosz-ukrán 			háborúból</a:t>
            </a:r>
          </a:p>
          <a:p>
            <a:pPr marL="0" indent="0">
              <a:buNone/>
              <a:defRPr/>
            </a:pPr>
            <a:r>
              <a:rPr lang="hu-HU" altLang="hu-HU" sz="2400" b="1" kern="0" dirty="0" smtClean="0">
                <a:solidFill>
                  <a:srgbClr val="000000"/>
                </a:solidFill>
              </a:rPr>
              <a:t>		- szociális biztonság</a:t>
            </a:r>
          </a:p>
          <a:p>
            <a:pPr marL="0" indent="0">
              <a:buNone/>
              <a:defRPr/>
            </a:pPr>
            <a:r>
              <a:rPr lang="hu-HU" altLang="hu-HU" sz="2400" b="1" kern="0" dirty="0">
                <a:solidFill>
                  <a:srgbClr val="000000"/>
                </a:solidFill>
              </a:rPr>
              <a:t>	</a:t>
            </a:r>
            <a:r>
              <a:rPr lang="hu-HU" altLang="hu-HU" sz="2400" b="1" kern="0" dirty="0" smtClean="0">
                <a:solidFill>
                  <a:srgbClr val="000000"/>
                </a:solidFill>
              </a:rPr>
              <a:t>	- beruházások</a:t>
            </a:r>
            <a:r>
              <a:rPr lang="hu-HU" altLang="hu-HU" sz="2400" b="1" kern="0" dirty="0">
                <a:solidFill>
                  <a:srgbClr val="000000"/>
                </a:solidFill>
              </a:rPr>
              <a:t>	</a:t>
            </a:r>
            <a:r>
              <a:rPr lang="hu-HU" altLang="hu-HU" sz="2400" b="1" kern="0" dirty="0" smtClean="0">
                <a:solidFill>
                  <a:srgbClr val="000000"/>
                </a:solidFill>
              </a:rPr>
              <a:t>	</a:t>
            </a:r>
            <a:r>
              <a:rPr lang="hu-HU" altLang="hu-HU" sz="2400" kern="0" dirty="0" smtClean="0">
                <a:solidFill>
                  <a:srgbClr val="000000"/>
                </a:solidFill>
              </a:rPr>
              <a:t/>
            </a:r>
            <a:br>
              <a:rPr lang="hu-HU" altLang="hu-HU" sz="2400" kern="0" dirty="0" smtClean="0">
                <a:solidFill>
                  <a:srgbClr val="000000"/>
                </a:solidFill>
              </a:rPr>
            </a:br>
            <a:r>
              <a:rPr lang="hu-HU" altLang="hu-HU" sz="2400" kern="0" dirty="0" smtClean="0">
                <a:solidFill>
                  <a:srgbClr val="000000"/>
                </a:solidFill>
              </a:rPr>
              <a:t/>
            </a:r>
            <a:br>
              <a:rPr lang="hu-HU" altLang="hu-HU" sz="2400" kern="0" dirty="0" smtClean="0">
                <a:solidFill>
                  <a:srgbClr val="000000"/>
                </a:solidFill>
              </a:rPr>
            </a:br>
            <a:endParaRPr lang="hu-HU" altLang="hu-HU" sz="2400" kern="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endParaRPr lang="hu-HU" altLang="hu-HU" sz="2400" kern="0" dirty="0">
              <a:solidFill>
                <a:srgbClr val="000000"/>
              </a:solidFill>
            </a:endParaRPr>
          </a:p>
          <a:p>
            <a:pPr marL="914400" lvl="1" indent="-457200">
              <a:buFontTx/>
              <a:buAutoNum type="alphaLcParenR"/>
              <a:defRPr/>
            </a:pPr>
            <a:endParaRPr lang="hu-HU" altLang="hu-HU" b="1" kern="0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  <a:defRPr/>
            </a:pPr>
            <a:endParaRPr lang="hu-HU" sz="2400" b="1" dirty="0"/>
          </a:p>
        </p:txBody>
      </p:sp>
      <p:sp>
        <p:nvSpPr>
          <p:cNvPr id="5" name="Rectangle 2"/>
          <p:cNvSpPr txBox="1">
            <a:spLocks noChangeAspect="1" noChangeArrowheads="1"/>
          </p:cNvSpPr>
          <p:nvPr/>
        </p:nvSpPr>
        <p:spPr bwMode="auto">
          <a:xfrm>
            <a:off x="1524000" y="235781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hu-HU" sz="3600" b="1" dirty="0">
                <a:solidFill>
                  <a:srgbClr val="C00000"/>
                </a:solidFill>
              </a:rPr>
              <a:t>1.2.3. Magyarország válaszai </a:t>
            </a:r>
            <a:br>
              <a:rPr lang="hu-HU" sz="3600" b="1" dirty="0">
                <a:solidFill>
                  <a:srgbClr val="C00000"/>
                </a:solidFill>
              </a:rPr>
            </a:br>
            <a:r>
              <a:rPr lang="hu-HU" sz="3600" b="1" dirty="0">
                <a:solidFill>
                  <a:srgbClr val="C00000"/>
                </a:solidFill>
              </a:rPr>
              <a:t>a globális kihívásokra (2) </a:t>
            </a:r>
          </a:p>
        </p:txBody>
      </p:sp>
    </p:spTree>
    <p:extLst>
      <p:ext uri="{BB962C8B-B14F-4D97-AF65-F5344CB8AC3E}">
        <p14:creationId xmlns:p14="http://schemas.microsoft.com/office/powerpoint/2010/main" val="3332466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1487996" y="215628"/>
            <a:ext cx="9144000" cy="1269157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1.3. A gazdasági közigazgatás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feladatai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19536" y="1484785"/>
            <a:ext cx="8280920" cy="5040313"/>
          </a:xfrm>
        </p:spPr>
        <p:txBody>
          <a:bodyPr rtlCol="0">
            <a:normAutofit fontScale="85000" lnSpcReduction="20000"/>
          </a:bodyPr>
          <a:lstStyle/>
          <a:p>
            <a:pPr marL="0" indent="0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hu-HU" b="1" dirty="0"/>
              <a:t>Elemezni, értékelni, biztosítani kell a gazdaság működését: </a:t>
            </a:r>
            <a:endParaRPr lang="hu-HU" b="1" dirty="0" smtClean="0">
              <a:solidFill>
                <a:schemeClr val="tx1"/>
              </a:solidFill>
            </a:endParaRPr>
          </a:p>
          <a:p>
            <a:pPr marL="457200" lvl="1" indent="-457200">
              <a:lnSpc>
                <a:spcPct val="120000"/>
              </a:lnSpc>
              <a:buClr>
                <a:schemeClr val="tx1"/>
              </a:buClr>
              <a:defRPr/>
            </a:pPr>
            <a:r>
              <a:rPr lang="hu-HU" dirty="0" smtClean="0"/>
              <a:t>a gazdálkodás makroszintű feltételeit;</a:t>
            </a:r>
          </a:p>
          <a:p>
            <a:pPr marL="457200" lvl="1" indent="-457200">
              <a:lnSpc>
                <a:spcPct val="120000"/>
              </a:lnSpc>
              <a:buClr>
                <a:schemeClr val="tx1"/>
              </a:buClr>
              <a:defRPr/>
            </a:pPr>
            <a:r>
              <a:rPr lang="hu-HU" dirty="0"/>
              <a:t>a</a:t>
            </a:r>
            <a:r>
              <a:rPr lang="hu-HU" dirty="0" smtClean="0"/>
              <a:t> gazdasági folyamatok alakulását;</a:t>
            </a:r>
          </a:p>
          <a:p>
            <a:pPr marL="457200" lvl="1" indent="-457200">
              <a:lnSpc>
                <a:spcPct val="120000"/>
              </a:lnSpc>
              <a:buClr>
                <a:schemeClr val="tx1"/>
              </a:buClr>
              <a:defRPr/>
            </a:pPr>
            <a:r>
              <a:rPr lang="hu-HU" dirty="0" smtClean="0"/>
              <a:t>a gazdasági szabályozás egészét;</a:t>
            </a:r>
          </a:p>
          <a:p>
            <a:pPr marL="457200" lvl="1" indent="-457200">
              <a:lnSpc>
                <a:spcPct val="120000"/>
              </a:lnSpc>
              <a:buClr>
                <a:schemeClr val="tx1"/>
              </a:buClr>
              <a:defRPr/>
            </a:pPr>
            <a:r>
              <a:rPr lang="hu-HU" dirty="0" smtClean="0"/>
              <a:t>az EU konform intézményi mechanizmust; </a:t>
            </a:r>
          </a:p>
          <a:p>
            <a:pPr marL="457200" lvl="1" indent="-457200">
              <a:lnSpc>
                <a:spcPct val="120000"/>
              </a:lnSpc>
              <a:buClr>
                <a:schemeClr val="tx1"/>
              </a:buClr>
              <a:defRPr/>
            </a:pPr>
            <a:r>
              <a:rPr lang="hu-HU" dirty="0" smtClean="0"/>
              <a:t>a konjunkturális ingadozásokat;</a:t>
            </a:r>
          </a:p>
          <a:p>
            <a:pPr marL="457200" lvl="1" indent="-457200">
              <a:lnSpc>
                <a:spcPct val="120000"/>
              </a:lnSpc>
              <a:buClr>
                <a:schemeClr val="tx1"/>
              </a:buClr>
              <a:defRPr/>
            </a:pPr>
            <a:r>
              <a:rPr lang="hu-HU" dirty="0" smtClean="0"/>
              <a:t>a nemzetgazdaság külső és belső védelmét;</a:t>
            </a:r>
          </a:p>
          <a:p>
            <a:pPr marL="457200" lvl="1" indent="-457200">
              <a:lnSpc>
                <a:spcPct val="120000"/>
              </a:lnSpc>
              <a:buClr>
                <a:schemeClr val="tx1"/>
              </a:buClr>
              <a:defRPr/>
            </a:pPr>
            <a:r>
              <a:rPr lang="hu-HU" dirty="0" smtClean="0"/>
              <a:t>a gazdasági infrastruktúra tárgyi elemeit;</a:t>
            </a:r>
          </a:p>
          <a:p>
            <a:pPr marL="457200" lvl="1" indent="-457200">
              <a:lnSpc>
                <a:spcPct val="120000"/>
              </a:lnSpc>
              <a:buClr>
                <a:schemeClr val="tx1"/>
              </a:buClr>
              <a:defRPr/>
            </a:pPr>
            <a:r>
              <a:rPr lang="hu-HU" dirty="0" smtClean="0"/>
              <a:t>a közigazgatás működtetését;</a:t>
            </a:r>
          </a:p>
          <a:p>
            <a:pPr marL="457200" lvl="1" indent="-457200">
              <a:lnSpc>
                <a:spcPct val="120000"/>
              </a:lnSpc>
              <a:buClr>
                <a:schemeClr val="tx1"/>
              </a:buClr>
              <a:defRPr/>
            </a:pPr>
            <a:r>
              <a:rPr lang="hu-HU" dirty="0"/>
              <a:t>a</a:t>
            </a:r>
            <a:r>
              <a:rPr lang="hu-HU" dirty="0" smtClean="0"/>
              <a:t> nemzeti vagyonnal való gazdálkodás felügyeletét;</a:t>
            </a:r>
          </a:p>
          <a:p>
            <a:pPr marL="457200" lvl="1" indent="-457200">
              <a:lnSpc>
                <a:spcPct val="120000"/>
              </a:lnSpc>
              <a:buClr>
                <a:schemeClr val="tx1"/>
              </a:buClr>
              <a:defRPr/>
            </a:pPr>
            <a:r>
              <a:rPr lang="hu-HU" dirty="0" smtClean="0"/>
              <a:t>az államháztartás hatékony működését;</a:t>
            </a:r>
          </a:p>
          <a:p>
            <a:pPr marL="457200" lvl="1" indent="-457200">
              <a:lnSpc>
                <a:spcPct val="120000"/>
              </a:lnSpc>
              <a:buClr>
                <a:schemeClr val="tx1"/>
              </a:buClr>
              <a:defRPr/>
            </a:pPr>
            <a:r>
              <a:rPr lang="hu-HU" dirty="0"/>
              <a:t>a</a:t>
            </a:r>
            <a:r>
              <a:rPr lang="hu-HU" dirty="0" smtClean="0"/>
              <a:t>z államadósság kezelését.</a:t>
            </a:r>
          </a:p>
          <a:p>
            <a:pPr marL="820738" lvl="1">
              <a:lnSpc>
                <a:spcPct val="80000"/>
              </a:lnSpc>
              <a:buClr>
                <a:schemeClr val="tx1"/>
              </a:buClr>
              <a:defRPr/>
            </a:pPr>
            <a:endParaRPr lang="hu-HU" dirty="0">
              <a:solidFill>
                <a:srgbClr val="FF6600"/>
              </a:solidFill>
            </a:endParaRPr>
          </a:p>
          <a:p>
            <a:pPr marL="820738" lvl="1">
              <a:lnSpc>
                <a:spcPct val="80000"/>
              </a:lnSpc>
              <a:buNone/>
              <a:defRPr/>
            </a:pPr>
            <a:endParaRPr lang="hu-HU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68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026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1596008" y="343506"/>
            <a:ext cx="9144000" cy="1296318"/>
          </a:xfrm>
        </p:spPr>
        <p:txBody>
          <a:bodyPr/>
          <a:lstStyle/>
          <a:p>
            <a:pPr marL="4763" indent="-4763" algn="ctr">
              <a:defRPr/>
            </a:pPr>
            <a:r>
              <a:rPr lang="hu-HU" sz="3000" dirty="0">
                <a:solidFill>
                  <a:srgbClr val="C00000"/>
                </a:solidFill>
              </a:rPr>
              <a:t>1. A gazdasági igazgatás átalakulása,</a:t>
            </a:r>
            <a:br>
              <a:rPr lang="hu-HU" sz="3000" dirty="0">
                <a:solidFill>
                  <a:srgbClr val="C00000"/>
                </a:solidFill>
              </a:rPr>
            </a:br>
            <a:r>
              <a:rPr lang="hu-HU" sz="3000" dirty="0">
                <a:solidFill>
                  <a:srgbClr val="C00000"/>
                </a:solidFill>
              </a:rPr>
              <a:t>jövőbeni feladatai összefoglaló</a:t>
            </a:r>
          </a:p>
        </p:txBody>
      </p:sp>
      <p:sp>
        <p:nvSpPr>
          <p:cNvPr id="15364" name="Rectangle 1028"/>
          <p:cNvSpPr>
            <a:spLocks noGrp="1" noChangeArrowheads="1"/>
          </p:cNvSpPr>
          <p:nvPr>
            <p:ph sz="half" idx="4294967295"/>
          </p:nvPr>
        </p:nvSpPr>
        <p:spPr>
          <a:xfrm>
            <a:off x="2135560" y="1844824"/>
            <a:ext cx="8064896" cy="4248472"/>
          </a:xfrm>
        </p:spPr>
        <p:txBody>
          <a:bodyPr rtlCol="0">
            <a:normAutofit lnSpcReduction="10000"/>
          </a:bodyPr>
          <a:lstStyle/>
          <a:p>
            <a:pPr marL="533400" indent="-533400">
              <a:buNone/>
              <a:defRPr/>
            </a:pPr>
            <a:r>
              <a:rPr lang="hu-HU" sz="2400" b="1" dirty="0"/>
              <a:t>Fogalmak: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gazdasági igazgatás;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globalizáció;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privatizáció;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dereguláció;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reguláció;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liberalizáció;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az állam gazdasági érdekérvényesítő tevékenysége;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a nemzeti érdekek érvényesítése.</a:t>
            </a:r>
          </a:p>
        </p:txBody>
      </p:sp>
    </p:spTree>
    <p:extLst>
      <p:ext uri="{BB962C8B-B14F-4D97-AF65-F5344CB8AC3E}">
        <p14:creationId xmlns:p14="http://schemas.microsoft.com/office/powerpoint/2010/main" val="2936824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4" y="1737360"/>
            <a:ext cx="10324011" cy="3568859"/>
          </a:xfrm>
        </p:spPr>
        <p:txBody>
          <a:bodyPr rtlCol="0">
            <a:noAutofit/>
          </a:bodyPr>
          <a:lstStyle/>
          <a:p>
            <a:r>
              <a:rPr lang="hu-HU" altLang="hu-HU" sz="4000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2</a:t>
            </a:r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. fejezet</a:t>
            </a:r>
            <a:b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altLang="hu-HU" sz="4000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 gazdasági igazgatással </a:t>
            </a:r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kapcsolatos állami, önkormányzati és nem kormányzati szervek által ellátandó feladatok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98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/>
          <a:lstStyle/>
          <a:p>
            <a:pPr algn="ctr"/>
            <a:r>
              <a:rPr lang="hu-HU" sz="3600" dirty="0">
                <a:solidFill>
                  <a:srgbClr val="C00000"/>
                </a:solidFill>
              </a:rPr>
              <a:t>Célkitűzés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A hallgató ismerje meg:</a:t>
            </a:r>
          </a:p>
          <a:p>
            <a:pPr marL="0" indent="0">
              <a:buNone/>
            </a:pPr>
            <a:r>
              <a:rPr lang="hu-HU" dirty="0" smtClean="0"/>
              <a:t>a) </a:t>
            </a:r>
            <a:r>
              <a:rPr lang="hu-HU" dirty="0" err="1" smtClean="0"/>
              <a:t>a</a:t>
            </a:r>
            <a:r>
              <a:rPr lang="hu-HU" dirty="0" smtClean="0"/>
              <a:t> gazdasági igazgatás alkotmányos kereteit</a:t>
            </a:r>
          </a:p>
          <a:p>
            <a:pPr marL="0" indent="0">
              <a:buNone/>
            </a:pPr>
            <a:r>
              <a:rPr lang="hu-HU" dirty="0" smtClean="0"/>
              <a:t>b) az állam gazdaságigazgatási feladatainak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/>
              <a:t> </a:t>
            </a:r>
            <a:r>
              <a:rPr lang="hu-HU" dirty="0" smtClean="0"/>
              <a:t>    ellátását biztosító intézmények rendszerét</a:t>
            </a:r>
          </a:p>
          <a:p>
            <a:pPr marL="0" indent="0">
              <a:buNone/>
            </a:pPr>
            <a:r>
              <a:rPr lang="hu-HU" dirty="0" smtClean="0"/>
              <a:t>c) a gazdasági kamarák részvételét 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/>
              <a:t> </a:t>
            </a:r>
            <a:r>
              <a:rPr lang="hu-HU" dirty="0" smtClean="0"/>
              <a:t>   gazdaságigazgatási feladatok ellátásában</a:t>
            </a:r>
          </a:p>
          <a:p>
            <a:pPr marL="0" indent="0">
              <a:buNone/>
            </a:pPr>
            <a:r>
              <a:rPr lang="hu-HU" dirty="0" smtClean="0"/>
              <a:t>d) az érdekegyeztetés rendjét.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250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915885" y="274320"/>
            <a:ext cx="9144000" cy="1340768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2.1. A gazdasági igazgatás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alkotmányos keretei</a:t>
            </a:r>
          </a:p>
        </p:txBody>
      </p:sp>
      <p:sp>
        <p:nvSpPr>
          <p:cNvPr id="41987" name="Tartalom helye 2"/>
          <p:cNvSpPr>
            <a:spLocks noGrp="1"/>
          </p:cNvSpPr>
          <p:nvPr>
            <p:ph idx="4294967295"/>
          </p:nvPr>
        </p:nvSpPr>
        <p:spPr>
          <a:xfrm>
            <a:off x="2135560" y="1772817"/>
            <a:ext cx="8229600" cy="4525963"/>
          </a:xfrm>
        </p:spPr>
        <p:txBody>
          <a:bodyPr/>
          <a:lstStyle/>
          <a:p>
            <a:pPr marL="342900" lvl="2" indent="-342900">
              <a:lnSpc>
                <a:spcPct val="114000"/>
              </a:lnSpc>
              <a:spcBef>
                <a:spcPts val="1200"/>
              </a:spcBef>
            </a:pPr>
            <a:r>
              <a:rPr lang="hu-HU" altLang="hu-HU" dirty="0" smtClean="0"/>
              <a:t>A piaci folyamatokba való állami beavatkozás alkotmányos korlátai</a:t>
            </a:r>
          </a:p>
          <a:p>
            <a:pPr marL="342900" lvl="2" indent="-342900">
              <a:lnSpc>
                <a:spcPct val="114000"/>
              </a:lnSpc>
              <a:spcBef>
                <a:spcPts val="1200"/>
              </a:spcBef>
            </a:pPr>
            <a:r>
              <a:rPr lang="hu-HU" altLang="hu-HU" dirty="0" smtClean="0"/>
              <a:t>A közpénzügyek alkotmányos keretei</a:t>
            </a:r>
          </a:p>
          <a:p>
            <a:pPr marL="342900" lvl="2" indent="-342900">
              <a:lnSpc>
                <a:spcPct val="114000"/>
              </a:lnSpc>
              <a:spcBef>
                <a:spcPts val="1200"/>
              </a:spcBef>
            </a:pPr>
            <a:r>
              <a:rPr lang="hu-HU" altLang="hu-HU" dirty="0" smtClean="0"/>
              <a:t>A támogatáspolitika alkotmányos keretei</a:t>
            </a:r>
          </a:p>
          <a:p>
            <a:pPr marL="342900" lvl="2" indent="-342900">
              <a:lnSpc>
                <a:spcPct val="114000"/>
              </a:lnSpc>
              <a:spcBef>
                <a:spcPts val="1200"/>
              </a:spcBef>
            </a:pPr>
            <a:r>
              <a:rPr lang="hu-HU" altLang="hu-HU" dirty="0" smtClean="0"/>
              <a:t>A tulajdonnal való rendelkezés alkotmányos korlátozása</a:t>
            </a:r>
          </a:p>
        </p:txBody>
      </p:sp>
    </p:spTree>
    <p:extLst>
      <p:ext uri="{BB962C8B-B14F-4D97-AF65-F5344CB8AC3E}">
        <p14:creationId xmlns:p14="http://schemas.microsoft.com/office/powerpoint/2010/main" val="199773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ím 1"/>
          <p:cNvSpPr>
            <a:spLocks noGrp="1"/>
          </p:cNvSpPr>
          <p:nvPr>
            <p:ph type="title" idx="4294967295"/>
          </p:nvPr>
        </p:nvSpPr>
        <p:spPr>
          <a:xfrm>
            <a:off x="1640885" y="391885"/>
            <a:ext cx="9160659" cy="1340768"/>
          </a:xfrm>
        </p:spPr>
        <p:txBody>
          <a:bodyPr/>
          <a:lstStyle/>
          <a:p>
            <a:pPr marL="342900" indent="-342900" algn="ctr"/>
            <a:r>
              <a:rPr lang="hu-HU" altLang="hu-HU" sz="2800" dirty="0">
                <a:solidFill>
                  <a:srgbClr val="C00000"/>
                </a:solidFill>
              </a:rPr>
              <a:t>2.1.1. A piaci folyamatokba való </a:t>
            </a:r>
            <a:br>
              <a:rPr lang="hu-HU" altLang="hu-HU" sz="2800" dirty="0">
                <a:solidFill>
                  <a:srgbClr val="C00000"/>
                </a:solidFill>
              </a:rPr>
            </a:br>
            <a:r>
              <a:rPr lang="hu-HU" altLang="hu-HU" sz="2800" dirty="0">
                <a:solidFill>
                  <a:srgbClr val="C00000"/>
                </a:solidFill>
              </a:rPr>
              <a:t>állami beavatkozás</a:t>
            </a:r>
            <a:br>
              <a:rPr lang="hu-HU" altLang="hu-HU" sz="2800" dirty="0">
                <a:solidFill>
                  <a:srgbClr val="C00000"/>
                </a:solidFill>
              </a:rPr>
            </a:br>
            <a:r>
              <a:rPr lang="hu-HU" altLang="hu-HU" sz="2800" dirty="0">
                <a:solidFill>
                  <a:srgbClr val="C00000"/>
                </a:solidFill>
              </a:rPr>
              <a:t>alkotmányos korlátai (1)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510257" y="1589612"/>
            <a:ext cx="8974887" cy="4525963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hu-HU" sz="1200" dirty="0"/>
          </a:p>
          <a:p>
            <a:pPr>
              <a:defRPr/>
            </a:pPr>
            <a:r>
              <a:rPr lang="hu-HU" sz="2400" dirty="0"/>
              <a:t>Rendszerváltozás (1989-1990): változnak a korábbiakban fennállott tulajdoni-hatalmi és irányítási viszonyok</a:t>
            </a:r>
          </a:p>
          <a:p>
            <a:pPr>
              <a:defRPr/>
            </a:pPr>
            <a:r>
              <a:rPr lang="hu-HU" sz="2400" dirty="0"/>
              <a:t>Alaptörvény: a gazdasági alkotmányosság több lépcsős rendszerét alakítja ki: </a:t>
            </a:r>
          </a:p>
          <a:p>
            <a:pPr marL="0" indent="0">
              <a:buNone/>
              <a:defRPr/>
            </a:pPr>
            <a:r>
              <a:rPr lang="hu-HU" sz="2400" dirty="0"/>
              <a:t>	a) Alaptörvény</a:t>
            </a:r>
          </a:p>
          <a:p>
            <a:pPr marL="0" indent="0">
              <a:buNone/>
              <a:defRPr/>
            </a:pPr>
            <a:r>
              <a:rPr lang="hu-HU" sz="2400" dirty="0"/>
              <a:t>	b) sarkalatos törvények (MNB, nemzeti vagyon)</a:t>
            </a:r>
          </a:p>
          <a:p>
            <a:pPr marL="0" indent="0">
              <a:buNone/>
              <a:defRPr/>
            </a:pPr>
            <a:r>
              <a:rPr lang="hu-HU" sz="2400" dirty="0"/>
              <a:t>	c) kódex jellegű szabályozás (2013. évi V. törvény   </a:t>
            </a:r>
          </a:p>
          <a:p>
            <a:pPr marL="0" indent="0">
              <a:buNone/>
              <a:defRPr/>
            </a:pPr>
            <a:r>
              <a:rPr lang="hu-HU" sz="2400" dirty="0"/>
              <a:t>                 a Polgári Törvénykönyvről).</a:t>
            </a:r>
          </a:p>
          <a:p>
            <a:pPr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34500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71020" y="1700610"/>
            <a:ext cx="8712968" cy="5184775"/>
          </a:xfrm>
        </p:spPr>
        <p:txBody>
          <a:bodyPr rtlCol="0">
            <a:normAutofit fontScale="32500" lnSpcReduction="20000"/>
          </a:bodyPr>
          <a:lstStyle/>
          <a:p>
            <a:pPr>
              <a:defRPr/>
            </a:pPr>
            <a:r>
              <a:rPr lang="hu-HU" sz="3800" b="1" dirty="0"/>
              <a:t>1949. évi XX. törvény (Alkotmány)</a:t>
            </a:r>
            <a:r>
              <a:rPr lang="hu-HU" sz="3800" dirty="0"/>
              <a:t>:</a:t>
            </a:r>
          </a:p>
          <a:p>
            <a:pPr marL="0" indent="0">
              <a:buNone/>
              <a:defRPr/>
            </a:pPr>
            <a:r>
              <a:rPr lang="hu-HU" sz="3800" dirty="0"/>
              <a:t>	- államcél a szociális piacgazdaság</a:t>
            </a:r>
          </a:p>
          <a:p>
            <a:pPr marL="0" indent="0">
              <a:buNone/>
              <a:defRPr/>
            </a:pPr>
            <a:r>
              <a:rPr lang="hu-HU" sz="3800" dirty="0"/>
              <a:t>	- értéksemleges </a:t>
            </a:r>
          </a:p>
          <a:p>
            <a:pPr>
              <a:lnSpc>
                <a:spcPct val="120000"/>
              </a:lnSpc>
              <a:defRPr/>
            </a:pPr>
            <a:r>
              <a:rPr lang="hu-HU" sz="3800" b="1" dirty="0"/>
              <a:t>Alaptörvény:</a:t>
            </a:r>
            <a:r>
              <a:rPr lang="hu-HU" sz="3800" dirty="0"/>
              <a:t> a gazdasági alkotmányosság </a:t>
            </a:r>
            <a:r>
              <a:rPr lang="hu-HU" sz="3800" b="1" dirty="0"/>
              <a:t>érték-orientált</a:t>
            </a:r>
            <a:r>
              <a:rPr lang="hu-HU" sz="3800" dirty="0"/>
              <a:t> rendelkezések (pl.: a családra, a jogok és kötelezettségek összhangjára, a munkavégzésre,  a környezet- és természetvédelemre, a mező-, és erdőgazdasági földekre,     a genetikailag módosított szervezetekre vonatkozó rendelkezéseket</a:t>
            </a:r>
            <a:r>
              <a:rPr lang="hu-HU" sz="3800" dirty="0" smtClean="0"/>
              <a:t>).</a:t>
            </a:r>
          </a:p>
          <a:p>
            <a:r>
              <a:rPr lang="hu-HU" sz="4000" dirty="0"/>
              <a:t>Az Alaptörvény </a:t>
            </a:r>
            <a:r>
              <a:rPr lang="hu-HU" sz="4000" i="1" dirty="0"/>
              <a:t>L) </a:t>
            </a:r>
            <a:r>
              <a:rPr lang="hu-HU" sz="4000" dirty="0"/>
              <a:t>cikk (1) bekezdése helyébe a következő rendelkezés </a:t>
            </a:r>
            <a:r>
              <a:rPr lang="hu-HU" sz="4000" dirty="0" smtClean="0"/>
              <a:t>lép (Alaptörvény 9. módosítása):</a:t>
            </a:r>
            <a:endParaRPr lang="hu-HU" sz="4000" dirty="0"/>
          </a:p>
          <a:p>
            <a:pPr marL="0" indent="0">
              <a:buNone/>
            </a:pPr>
            <a:r>
              <a:rPr lang="hu-HU" sz="4000" dirty="0" smtClean="0"/>
              <a:t>	„(</a:t>
            </a:r>
            <a:r>
              <a:rPr lang="hu-HU" sz="4000" dirty="0"/>
              <a:t>1) Magyarország védi a házasság intézményét mint egy férfi és egy nő között, önkéntes </a:t>
            </a:r>
            <a:r>
              <a:rPr lang="hu-HU" sz="4000" dirty="0" smtClean="0"/>
              <a:t>	elhatározás </a:t>
            </a:r>
            <a:r>
              <a:rPr lang="hu-HU" sz="4000" dirty="0"/>
              <a:t>alapján létrejött életközösséget, valamint a családot mint a </a:t>
            </a:r>
            <a:r>
              <a:rPr lang="hu-HU" sz="4000" dirty="0" smtClean="0"/>
              <a:t>nemzet 	fennmaradásának </a:t>
            </a:r>
            <a:r>
              <a:rPr lang="hu-HU" sz="4000" dirty="0"/>
              <a:t>alapját. A családi kapcsolat alapja a házasság, illetve a szülő-gyermek </a:t>
            </a:r>
            <a:r>
              <a:rPr lang="hu-HU" sz="4000" dirty="0" smtClean="0"/>
              <a:t>	viszony</a:t>
            </a:r>
            <a:r>
              <a:rPr lang="hu-HU" sz="4000" dirty="0"/>
              <a:t>. Az anya nő, az apa férfi.”</a:t>
            </a:r>
          </a:p>
          <a:p>
            <a:pPr>
              <a:lnSpc>
                <a:spcPct val="120000"/>
              </a:lnSpc>
              <a:defRPr/>
            </a:pPr>
            <a:endParaRPr lang="hu-HU" sz="3800" dirty="0"/>
          </a:p>
          <a:p>
            <a:pPr>
              <a:defRPr/>
            </a:pPr>
            <a:r>
              <a:rPr lang="hu-HU" sz="3800" dirty="0" smtClean="0"/>
              <a:t>Az </a:t>
            </a:r>
            <a:r>
              <a:rPr lang="hu-HU" sz="3800" dirty="0"/>
              <a:t>állami beavatkozás és a piacgazdaság nem zárja ki egymást </a:t>
            </a:r>
          </a:p>
          <a:p>
            <a:pPr>
              <a:defRPr/>
            </a:pPr>
            <a:endParaRPr lang="hu-HU" sz="1600" dirty="0"/>
          </a:p>
          <a:p>
            <a:pPr>
              <a:lnSpc>
                <a:spcPct val="120000"/>
              </a:lnSpc>
              <a:defRPr/>
            </a:pPr>
            <a:r>
              <a:rPr lang="hu-HU" sz="3800" dirty="0"/>
              <a:t>Az állam szabályozói hatókörének a mértéke függ a  </a:t>
            </a:r>
            <a:r>
              <a:rPr lang="hu-HU" sz="3800" b="1" dirty="0"/>
              <a:t>nemzeti szuverenitás</a:t>
            </a:r>
            <a:r>
              <a:rPr lang="hu-HU" sz="3800" dirty="0"/>
              <a:t> mértékétől,  a gazdaságpolitikai prioritásoktól (Pl. a nemzeti tulajdon köre, mértéke) </a:t>
            </a:r>
          </a:p>
          <a:p>
            <a:pPr>
              <a:lnSpc>
                <a:spcPct val="120000"/>
              </a:lnSpc>
              <a:defRPr/>
            </a:pPr>
            <a:r>
              <a:rPr lang="hu-HU" sz="3800" b="1" dirty="0"/>
              <a:t>Alaptörvény hetedik módosítása: </a:t>
            </a:r>
            <a:r>
              <a:rPr lang="hu-HU" sz="3800" b="1" i="1" dirty="0"/>
              <a:t>E cikkben </a:t>
            </a:r>
            <a:r>
              <a:rPr lang="hu-HU" sz="3800" dirty="0"/>
              <a:t> a nemzeti szuverenitás újra fogalmazása (</a:t>
            </a:r>
            <a:r>
              <a:rPr lang="hu-HU" sz="3800" b="1" dirty="0"/>
              <a:t>nemzeti önazonosság</a:t>
            </a:r>
            <a:r>
              <a:rPr lang="hu-HU" sz="3800" dirty="0"/>
              <a:t>)</a:t>
            </a:r>
          </a:p>
          <a:p>
            <a:pPr>
              <a:defRPr/>
            </a:pPr>
            <a:endParaRPr lang="hu-HU" sz="1600" dirty="0"/>
          </a:p>
          <a:p>
            <a:pPr>
              <a:defRPr/>
            </a:pPr>
            <a:r>
              <a:rPr lang="hu-HU" sz="3800" b="1" dirty="0"/>
              <a:t>Az állam tulajdonosi és közhatalmi jogosítványainak szétválasztása </a:t>
            </a:r>
            <a:r>
              <a:rPr lang="hu-HU" sz="3800" dirty="0"/>
              <a:t>(MNV </a:t>
            </a:r>
            <a:r>
              <a:rPr lang="hu-HU" sz="3800" dirty="0" err="1"/>
              <a:t>Zrt</a:t>
            </a:r>
            <a:r>
              <a:rPr lang="hu-HU" sz="3800" dirty="0"/>
              <a:t>, Nemzeti Földügyi Központ)</a:t>
            </a:r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547174" y="359842"/>
            <a:ext cx="9160659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eaLnBrk="1" hangingPunct="1"/>
            <a:r>
              <a:rPr lang="hu-HU" altLang="hu-HU" sz="2400" b="1" dirty="0">
                <a:solidFill>
                  <a:srgbClr val="C00000"/>
                </a:solidFill>
                <a:latin typeface="+mj-lt"/>
              </a:rPr>
              <a:t>2.1.1. A piaci folyamatokba való </a:t>
            </a:r>
          </a:p>
          <a:p>
            <a:pPr marL="342900" indent="-342900" eaLnBrk="1" hangingPunct="1"/>
            <a:r>
              <a:rPr lang="hu-HU" altLang="hu-HU" sz="2400" b="1" dirty="0">
                <a:solidFill>
                  <a:srgbClr val="C00000"/>
                </a:solidFill>
                <a:latin typeface="+mj-lt"/>
              </a:rPr>
              <a:t>állami beavatkozás</a:t>
            </a:r>
          </a:p>
          <a:p>
            <a:pPr marL="342900" indent="-342900" eaLnBrk="1" hangingPunct="1"/>
            <a:r>
              <a:rPr lang="hu-HU" altLang="hu-HU" sz="2400" b="1" dirty="0">
                <a:solidFill>
                  <a:srgbClr val="C00000"/>
                </a:solidFill>
                <a:latin typeface="+mj-lt"/>
              </a:rPr>
              <a:t>alkotmányos korlátai (2) </a:t>
            </a:r>
          </a:p>
        </p:txBody>
      </p:sp>
    </p:spTree>
    <p:extLst>
      <p:ext uri="{BB962C8B-B14F-4D97-AF65-F5344CB8AC3E}">
        <p14:creationId xmlns:p14="http://schemas.microsoft.com/office/powerpoint/2010/main" val="377566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75520" y="1556792"/>
            <a:ext cx="8640960" cy="3619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hu-HU" sz="3900" dirty="0">
                <a:solidFill>
                  <a:srgbClr val="C00000"/>
                </a:solidFill>
                <a:latin typeface="+mj-lt"/>
              </a:rPr>
              <a:t>A diasort készítette</a:t>
            </a:r>
            <a:r>
              <a:rPr lang="hu-HU" sz="3200" kern="0" dirty="0">
                <a:solidFill>
                  <a:srgbClr val="C00000"/>
                </a:solidFill>
                <a:latin typeface="+mj-lt"/>
              </a:rPr>
              <a:t>:</a:t>
            </a:r>
          </a:p>
          <a:p>
            <a:pPr lvl="0">
              <a:spcBef>
                <a:spcPct val="20000"/>
              </a:spcBef>
            </a:pPr>
            <a:endParaRPr lang="hu-HU" sz="2100" kern="0" dirty="0">
              <a:solidFill>
                <a:srgbClr val="C00000"/>
              </a:solidFill>
              <a:latin typeface="+mj-lt"/>
            </a:endParaRPr>
          </a:p>
          <a:p>
            <a:pPr marL="457200" indent="-457200" fontAlgn="ctr">
              <a:lnSpc>
                <a:spcPct val="150000"/>
              </a:lnSpc>
              <a:buFont typeface="+mj-lt"/>
              <a:buAutoNum type="arabicPeriod"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fejezet: Dr. Imre Miklós</a:t>
            </a:r>
          </a:p>
          <a:p>
            <a:pPr marL="457200" indent="-457200" algn="just" fontAlgn="ctr">
              <a:lnSpc>
                <a:spcPct val="150000"/>
              </a:lnSpc>
              <a:buFont typeface="+mj-lt"/>
              <a:buAutoNum type="arabicPeriod"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fejezet: Dr. Mikó Zoltán </a:t>
            </a:r>
          </a:p>
          <a:p>
            <a:pPr marL="457200" indent="-457200" algn="just" fontAlgn="ctr">
              <a:lnSpc>
                <a:spcPct val="150000"/>
              </a:lnSpc>
              <a:buFont typeface="+mj-lt"/>
              <a:buAutoNum type="arabicPeriod"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fejezet: Prof. Dr. Lentner Csaba, Dr. Kristó Katalin, Dr. Kovács Éva Margit, Dr. Boros Anita Dr. Mikó Zoltán </a:t>
            </a:r>
          </a:p>
          <a:p>
            <a:pPr marL="457200" indent="-457200" algn="just" fontAlgn="ctr">
              <a:lnSpc>
                <a:spcPct val="150000"/>
              </a:lnSpc>
              <a:buFont typeface="+mj-lt"/>
              <a:buAutoNum type="arabicPeriod"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fejezet Dr. Kovács Éva Margit, Dr. Mikó Zoltán</a:t>
            </a:r>
          </a:p>
        </p:txBody>
      </p:sp>
    </p:spTree>
    <p:extLst>
      <p:ext uri="{BB962C8B-B14F-4D97-AF65-F5344CB8AC3E}">
        <p14:creationId xmlns:p14="http://schemas.microsoft.com/office/powerpoint/2010/main" val="417718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18571" y="1837156"/>
            <a:ext cx="8712968" cy="532923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2000" b="1" dirty="0"/>
              <a:t>Alkotmányos követelmény:</a:t>
            </a:r>
            <a:r>
              <a:rPr lang="hu-HU" sz="2000" dirty="0"/>
              <a:t> a piaci szereplők alapvető jogainak és kötelezettségeinek az ezek megvalósítását szolgáló garanciarendszer alkotmányos szabályozása. </a:t>
            </a:r>
          </a:p>
          <a:p>
            <a:pPr>
              <a:defRPr/>
            </a:pPr>
            <a:r>
              <a:rPr lang="hu-HU" sz="2000" b="1" dirty="0"/>
              <a:t>Állami beavatkozás a szerződési szabadságba:</a:t>
            </a:r>
            <a:r>
              <a:rPr lang="hu-HU" sz="2000" dirty="0"/>
              <a:t> AB a szerződési szabadság nem alapjog.</a:t>
            </a:r>
          </a:p>
          <a:p>
            <a:pPr>
              <a:defRPr/>
            </a:pPr>
            <a:r>
              <a:rPr lang="hu-HU" sz="2000" dirty="0"/>
              <a:t>AB: A hosszú évekig fennálló szerződési jogviszonyok esetében lehetőség szerződéses kapcsolatok </a:t>
            </a:r>
            <a:r>
              <a:rPr lang="hu-HU" sz="2000" b="1" dirty="0"/>
              <a:t>egyoldalú</a:t>
            </a:r>
            <a:r>
              <a:rPr lang="hu-HU" sz="2000" dirty="0"/>
              <a:t>  átalakítására (pl. devizahitelek). </a:t>
            </a:r>
            <a:r>
              <a:rPr lang="hu-HU" sz="2000" b="1" dirty="0"/>
              <a:t>Feltételek:</a:t>
            </a:r>
          </a:p>
          <a:p>
            <a:pPr lvl="1">
              <a:defRPr/>
            </a:pPr>
            <a:r>
              <a:rPr lang="hu-HU" sz="2000" dirty="0"/>
              <a:t>a szerződéskötést követően beállott valamely körülmény folytán a szerződés változatlan tartalommal történő fenntartása valamelyik fél </a:t>
            </a:r>
            <a:r>
              <a:rPr lang="hu-HU" sz="2000" b="1" dirty="0"/>
              <a:t>lényeges jogos érdekét</a:t>
            </a:r>
            <a:r>
              <a:rPr lang="hu-HU" sz="2000" dirty="0"/>
              <a:t> sérti;</a:t>
            </a:r>
          </a:p>
          <a:p>
            <a:pPr marL="742950" lvl="2" indent="-342900">
              <a:defRPr/>
            </a:pPr>
            <a:r>
              <a:rPr lang="hu-HU" dirty="0"/>
              <a:t>a körülményváltozás </a:t>
            </a:r>
            <a:r>
              <a:rPr lang="hu-HU" b="1" dirty="0"/>
              <a:t>nem volt ésszerűen előrelátható;</a:t>
            </a:r>
          </a:p>
          <a:p>
            <a:pPr marL="742950" lvl="2" indent="-342900">
              <a:defRPr/>
            </a:pPr>
            <a:r>
              <a:rPr lang="hu-HU" dirty="0"/>
              <a:t>ha az </a:t>
            </a:r>
            <a:r>
              <a:rPr lang="hu-HU" b="1" dirty="0"/>
              <a:t>túlmegy a normális változás kockázatán,</a:t>
            </a:r>
            <a:r>
              <a:rPr lang="hu-HU" dirty="0"/>
              <a:t> és</a:t>
            </a:r>
          </a:p>
          <a:p>
            <a:pPr marL="742950" lvl="2" indent="-342900">
              <a:defRPr/>
            </a:pPr>
            <a:r>
              <a:rPr lang="hu-HU" dirty="0"/>
              <a:t>a lényeges körülményváltozás </a:t>
            </a:r>
            <a:r>
              <a:rPr lang="hu-HU" b="1" dirty="0"/>
              <a:t>társadalmi méretű </a:t>
            </a:r>
            <a:r>
              <a:rPr lang="hu-HU" dirty="0"/>
              <a:t>legyen.</a:t>
            </a:r>
          </a:p>
          <a:p>
            <a:pPr>
              <a:defRPr/>
            </a:pPr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494725" y="352697"/>
            <a:ext cx="9160659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eaLnBrk="1" hangingPunct="1"/>
            <a:r>
              <a:rPr lang="hu-HU" altLang="hu-HU" sz="2600" b="1" dirty="0">
                <a:solidFill>
                  <a:srgbClr val="C00000"/>
                </a:solidFill>
                <a:latin typeface="+mj-lt"/>
              </a:rPr>
              <a:t>2.1.1.A piaci folyamatokba való </a:t>
            </a:r>
          </a:p>
          <a:p>
            <a:pPr marL="342900" indent="-342900" eaLnBrk="1" hangingPunct="1"/>
            <a:r>
              <a:rPr lang="hu-HU" altLang="hu-HU" sz="2600" b="1" dirty="0">
                <a:solidFill>
                  <a:srgbClr val="C00000"/>
                </a:solidFill>
                <a:latin typeface="+mj-lt"/>
              </a:rPr>
              <a:t>állami beavatkozás</a:t>
            </a:r>
          </a:p>
          <a:p>
            <a:pPr marL="342900" indent="-342900" eaLnBrk="1" hangingPunct="1"/>
            <a:r>
              <a:rPr lang="hu-HU" altLang="hu-HU" sz="2600" b="1" dirty="0">
                <a:solidFill>
                  <a:srgbClr val="C00000"/>
                </a:solidFill>
                <a:latin typeface="+mj-lt"/>
              </a:rPr>
              <a:t>alkotmányos korlátai (3)</a:t>
            </a:r>
          </a:p>
        </p:txBody>
      </p:sp>
    </p:spTree>
    <p:extLst>
      <p:ext uri="{BB962C8B-B14F-4D97-AF65-F5344CB8AC3E}">
        <p14:creationId xmlns:p14="http://schemas.microsoft.com/office/powerpoint/2010/main" val="71302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91543" y="1974930"/>
            <a:ext cx="8229600" cy="3888631"/>
          </a:xfrm>
        </p:spPr>
        <p:txBody>
          <a:bodyPr rtlCol="0"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hu-HU" sz="2400" b="1" dirty="0"/>
              <a:t>A gazdasági érdekérvényesítés</a:t>
            </a:r>
            <a:r>
              <a:rPr lang="hu-HU" sz="2400" dirty="0"/>
              <a:t> </a:t>
            </a:r>
            <a:r>
              <a:rPr lang="hu-HU" sz="2400" b="1" dirty="0"/>
              <a:t>eszközei:</a:t>
            </a:r>
            <a:endParaRPr lang="hu-HU" sz="2400" dirty="0"/>
          </a:p>
          <a:p>
            <a:pPr>
              <a:defRPr/>
            </a:pPr>
            <a:r>
              <a:rPr lang="hu-HU" sz="2400" dirty="0"/>
              <a:t>a megfelelő </a:t>
            </a:r>
            <a:r>
              <a:rPr lang="hu-HU" sz="2400" b="1" dirty="0"/>
              <a:t>tőkeerő</a:t>
            </a:r>
            <a:r>
              <a:rPr lang="hu-HU" sz="2400" dirty="0"/>
              <a:t>;</a:t>
            </a:r>
          </a:p>
          <a:p>
            <a:pPr>
              <a:defRPr/>
            </a:pPr>
            <a:r>
              <a:rPr lang="hu-HU" sz="2400" dirty="0"/>
              <a:t>a megfelelő </a:t>
            </a:r>
            <a:r>
              <a:rPr lang="hu-HU" sz="2400" b="1" dirty="0"/>
              <a:t>szervezettség</a:t>
            </a:r>
            <a:r>
              <a:rPr lang="hu-HU" sz="2400" dirty="0"/>
              <a:t>, valamint </a:t>
            </a:r>
          </a:p>
          <a:p>
            <a:pPr>
              <a:defRPr/>
            </a:pPr>
            <a:r>
              <a:rPr lang="hu-HU" sz="2400" dirty="0"/>
              <a:t>a </a:t>
            </a:r>
            <a:r>
              <a:rPr lang="hu-HU" sz="2400" b="1" dirty="0"/>
              <a:t>közhatalom</a:t>
            </a:r>
            <a:r>
              <a:rPr lang="hu-HU" sz="2400" dirty="0"/>
              <a:t> (jogalkotás, jogalkalmazás, a döntés közhatalmi eszközökkel való kikényszeríthetősége)</a:t>
            </a:r>
          </a:p>
          <a:p>
            <a:pPr marL="0" indent="0">
              <a:buNone/>
              <a:defRPr/>
            </a:pPr>
            <a:endParaRPr lang="hu-HU" sz="2400" b="1" dirty="0"/>
          </a:p>
          <a:p>
            <a:pPr marL="0" indent="0">
              <a:buNone/>
              <a:defRPr/>
            </a:pPr>
            <a:r>
              <a:rPr lang="hu-HU" sz="2400" b="1" dirty="0"/>
              <a:t>Cél:</a:t>
            </a:r>
            <a:r>
              <a:rPr lang="hu-HU" sz="2400" dirty="0"/>
              <a:t> a  nemzeti érdekek és a nemzetek feletti érdekek (uniós érdekek) közötti összhang megteremtése</a:t>
            </a:r>
          </a:p>
          <a:p>
            <a:pPr marL="0" indent="0">
              <a:buNone/>
              <a:defRPr/>
            </a:pPr>
            <a:endParaRPr lang="hu-HU" sz="2400" b="1" i="1" dirty="0"/>
          </a:p>
          <a:p>
            <a:pPr marL="0" indent="0">
              <a:buNone/>
              <a:defRPr/>
            </a:pPr>
            <a:r>
              <a:rPr lang="hu-HU" sz="2400" b="1" i="1" dirty="0"/>
              <a:t>Vita az EU-val: egyes hatásköröknek (adó, foglalkoztatás, energiapolitika) nemzeti hatáskörben kell </a:t>
            </a:r>
            <a:r>
              <a:rPr lang="hu-HU" sz="2400" b="1" i="1" dirty="0" smtClean="0"/>
              <a:t>maradniuk, továbbá a migráció, a COVID 19 körében alkalmazott eszközök</a:t>
            </a:r>
            <a:r>
              <a:rPr lang="hu-HU" sz="2400" dirty="0" smtClean="0"/>
              <a:t> </a:t>
            </a:r>
          </a:p>
          <a:p>
            <a:pPr marL="0" indent="0">
              <a:buNone/>
              <a:defRPr/>
            </a:pPr>
            <a:endParaRPr lang="hu-HU" sz="2400" dirty="0"/>
          </a:p>
          <a:p>
            <a:pPr marL="0" indent="0">
              <a:buNone/>
              <a:defRPr/>
            </a:pPr>
            <a:r>
              <a:rPr lang="hu-HU" sz="2400" b="1" dirty="0" smtClean="0"/>
              <a:t>A 2022-es háború nem piackonform eszközöket követel meg</a:t>
            </a:r>
            <a:endParaRPr lang="hu-HU" sz="2400" b="1" dirty="0"/>
          </a:p>
          <a:p>
            <a:pPr marL="0" indent="0">
              <a:buNone/>
              <a:defRPr/>
            </a:pPr>
            <a:endParaRPr lang="hu-HU" sz="2400" dirty="0"/>
          </a:p>
          <a:p>
            <a:pPr marL="0" indent="0">
              <a:buNone/>
              <a:defRPr/>
            </a:pPr>
            <a:endParaRPr lang="hu-HU" sz="2400" dirty="0"/>
          </a:p>
          <a:p>
            <a:pPr>
              <a:defRPr/>
            </a:pPr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526014" y="359842"/>
            <a:ext cx="9160659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eaLnBrk="1" hangingPunct="1"/>
            <a:r>
              <a:rPr lang="hu-HU" altLang="hu-HU" sz="2800" b="1" dirty="0">
                <a:solidFill>
                  <a:srgbClr val="C00000"/>
                </a:solidFill>
                <a:latin typeface="+mj-lt"/>
              </a:rPr>
              <a:t>2.1.1.A piaci folyamatokba való </a:t>
            </a:r>
          </a:p>
          <a:p>
            <a:pPr marL="342900" indent="-342900" eaLnBrk="1" hangingPunct="1"/>
            <a:r>
              <a:rPr lang="hu-HU" altLang="hu-HU" sz="2800" b="1" dirty="0">
                <a:solidFill>
                  <a:srgbClr val="C00000"/>
                </a:solidFill>
                <a:latin typeface="+mj-lt"/>
              </a:rPr>
              <a:t>állami beavatkozás</a:t>
            </a:r>
          </a:p>
          <a:p>
            <a:pPr marL="342900" indent="-342900" eaLnBrk="1" hangingPunct="1"/>
            <a:r>
              <a:rPr lang="hu-HU" altLang="hu-HU" sz="2800" b="1" dirty="0">
                <a:solidFill>
                  <a:srgbClr val="C00000"/>
                </a:solidFill>
                <a:latin typeface="+mj-lt"/>
              </a:rPr>
              <a:t>alkotmányos korlátai (4) </a:t>
            </a:r>
          </a:p>
        </p:txBody>
      </p:sp>
    </p:spTree>
    <p:extLst>
      <p:ext uri="{BB962C8B-B14F-4D97-AF65-F5344CB8AC3E}">
        <p14:creationId xmlns:p14="http://schemas.microsoft.com/office/powerpoint/2010/main" val="204169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847472" y="1491970"/>
            <a:ext cx="8584651" cy="4536132"/>
          </a:xfrm>
        </p:spPr>
        <p:txBody>
          <a:bodyPr rtlCol="0">
            <a:normAutofit fontScale="92500"/>
          </a:bodyPr>
          <a:lstStyle/>
          <a:p>
            <a:pPr marL="0" indent="0">
              <a:buNone/>
              <a:defRPr/>
            </a:pPr>
            <a:r>
              <a:rPr lang="hu-HU" sz="2600" dirty="0"/>
              <a:t>Differenciált </a:t>
            </a:r>
            <a:r>
              <a:rPr lang="hu-HU" sz="2600" b="1" dirty="0"/>
              <a:t>állami befolyásolási eszközrendszer</a:t>
            </a:r>
            <a:r>
              <a:rPr lang="hu-HU" sz="2600" dirty="0"/>
              <a:t>:</a:t>
            </a:r>
          </a:p>
          <a:p>
            <a:pPr>
              <a:defRPr/>
            </a:pPr>
            <a:r>
              <a:rPr lang="hu-HU" sz="2600" dirty="0"/>
              <a:t>a gazdasági közigazgatás </a:t>
            </a:r>
            <a:r>
              <a:rPr lang="hu-HU" sz="2600" b="1" dirty="0"/>
              <a:t>szervezetrendszerének</a:t>
            </a:r>
            <a:r>
              <a:rPr lang="hu-HU" sz="2600" dirty="0"/>
              <a:t> kialakítása</a:t>
            </a:r>
          </a:p>
          <a:p>
            <a:pPr>
              <a:defRPr/>
            </a:pPr>
            <a:endParaRPr lang="hu-HU" sz="1200" dirty="0"/>
          </a:p>
          <a:p>
            <a:pPr>
              <a:defRPr/>
            </a:pPr>
            <a:r>
              <a:rPr lang="hu-HU" sz="2600" dirty="0"/>
              <a:t>a gazdasági folyamatok </a:t>
            </a:r>
            <a:r>
              <a:rPr lang="hu-HU" sz="2600" b="1" dirty="0"/>
              <a:t>globális</a:t>
            </a:r>
            <a:r>
              <a:rPr lang="hu-HU" sz="2600" dirty="0"/>
              <a:t> befolyásolása</a:t>
            </a:r>
          </a:p>
          <a:p>
            <a:pPr lvl="1" indent="-342900">
              <a:buFont typeface="Times New Roman" panose="02020603050405020304" pitchFamily="18" charset="0"/>
              <a:buChar char="-"/>
              <a:defRPr/>
            </a:pPr>
            <a:r>
              <a:rPr lang="hu-HU" b="1" dirty="0"/>
              <a:t>gazdaságfejlesztés</a:t>
            </a:r>
            <a:r>
              <a:rPr lang="hu-HU" dirty="0"/>
              <a:t>, </a:t>
            </a:r>
          </a:p>
          <a:p>
            <a:pPr lvl="1" indent="-342900">
              <a:buFont typeface="Times New Roman" panose="02020603050405020304" pitchFamily="18" charset="0"/>
              <a:buChar char="-"/>
              <a:defRPr/>
            </a:pPr>
            <a:r>
              <a:rPr lang="hu-HU" dirty="0"/>
              <a:t>társadalmi- gazdasági </a:t>
            </a:r>
            <a:r>
              <a:rPr lang="hu-HU" b="1" dirty="0"/>
              <a:t>tervezés</a:t>
            </a:r>
          </a:p>
          <a:p>
            <a:pPr lvl="1" indent="-342900">
              <a:buFont typeface="Times New Roman" panose="02020603050405020304" pitchFamily="18" charset="0"/>
              <a:buChar char="-"/>
              <a:defRPr/>
            </a:pPr>
            <a:r>
              <a:rPr lang="hu-HU" dirty="0"/>
              <a:t>a </a:t>
            </a:r>
            <a:r>
              <a:rPr lang="hu-HU" b="1" dirty="0"/>
              <a:t>monetáris és fiskális eszközök</a:t>
            </a:r>
            <a:r>
              <a:rPr lang="hu-HU" dirty="0"/>
              <a:t> alkalmazása</a:t>
            </a:r>
          </a:p>
          <a:p>
            <a:pPr lvl="1" indent="-342900">
              <a:buFont typeface="Times New Roman" panose="02020603050405020304" pitchFamily="18" charset="0"/>
              <a:buChar char="-"/>
              <a:defRPr/>
            </a:pPr>
            <a:r>
              <a:rPr lang="hu-HU" dirty="0"/>
              <a:t>a </a:t>
            </a:r>
            <a:r>
              <a:rPr lang="hu-HU" b="1" dirty="0"/>
              <a:t>közhatalmi, hatósági</a:t>
            </a:r>
            <a:r>
              <a:rPr lang="hu-HU" dirty="0"/>
              <a:t> jogosítványok gyakorlása</a:t>
            </a:r>
          </a:p>
          <a:p>
            <a:pPr lvl="1" indent="-342900">
              <a:buFont typeface="Times New Roman" panose="02020603050405020304" pitchFamily="18" charset="0"/>
              <a:buChar char="-"/>
              <a:defRPr/>
            </a:pPr>
            <a:r>
              <a:rPr lang="hu-HU" dirty="0"/>
              <a:t>a </a:t>
            </a:r>
            <a:r>
              <a:rPr lang="hu-HU" b="1" dirty="0"/>
              <a:t>nemzetközi kereskedelmi-gazdasági kapcsolatok </a:t>
            </a:r>
            <a:r>
              <a:rPr lang="hu-HU" dirty="0"/>
              <a:t>ösztönzése.</a:t>
            </a:r>
          </a:p>
          <a:p>
            <a:pPr lvl="1" indent="-342900">
              <a:buFont typeface="Times New Roman" panose="02020603050405020304" pitchFamily="18" charset="0"/>
              <a:buChar char="-"/>
              <a:defRPr/>
            </a:pPr>
            <a:r>
              <a:rPr lang="hu-HU" dirty="0"/>
              <a:t>a </a:t>
            </a:r>
            <a:r>
              <a:rPr lang="hu-HU" b="1" dirty="0"/>
              <a:t>költségvetés és az adórendszer</a:t>
            </a:r>
            <a:endParaRPr lang="hu-HU" dirty="0"/>
          </a:p>
          <a:p>
            <a:pPr marL="0" indent="0">
              <a:buNone/>
              <a:defRPr/>
            </a:pPr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455091" y="164265"/>
            <a:ext cx="9160659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eaLnBrk="1" hangingPunct="1"/>
            <a:r>
              <a:rPr lang="hu-HU" altLang="hu-HU" sz="2800" b="1" dirty="0">
                <a:solidFill>
                  <a:srgbClr val="C00000"/>
                </a:solidFill>
                <a:latin typeface="+mj-lt"/>
              </a:rPr>
              <a:t>2.1.1.A piaci folyamatokba való </a:t>
            </a:r>
          </a:p>
          <a:p>
            <a:pPr marL="342900" indent="-342900" eaLnBrk="1" hangingPunct="1"/>
            <a:r>
              <a:rPr lang="hu-HU" altLang="hu-HU" sz="2800" b="1" dirty="0">
                <a:solidFill>
                  <a:srgbClr val="C00000"/>
                </a:solidFill>
                <a:latin typeface="+mj-lt"/>
              </a:rPr>
              <a:t>állami beavatkozás</a:t>
            </a:r>
          </a:p>
          <a:p>
            <a:pPr marL="342900" indent="-342900" eaLnBrk="1" hangingPunct="1"/>
            <a:r>
              <a:rPr lang="hu-HU" altLang="hu-HU" sz="2800" b="1" dirty="0">
                <a:solidFill>
                  <a:srgbClr val="C00000"/>
                </a:solidFill>
                <a:latin typeface="+mj-lt"/>
              </a:rPr>
              <a:t>alkotmányos korlátai (5)</a:t>
            </a:r>
          </a:p>
        </p:txBody>
      </p:sp>
    </p:spTree>
    <p:extLst>
      <p:ext uri="{BB962C8B-B14F-4D97-AF65-F5344CB8AC3E}">
        <p14:creationId xmlns:p14="http://schemas.microsoft.com/office/powerpoint/2010/main" val="421302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ím 1"/>
          <p:cNvSpPr>
            <a:spLocks noGrp="1"/>
          </p:cNvSpPr>
          <p:nvPr>
            <p:ph type="title" idx="4294967295"/>
          </p:nvPr>
        </p:nvSpPr>
        <p:spPr>
          <a:xfrm>
            <a:off x="1847528" y="230488"/>
            <a:ext cx="9162401" cy="1326305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rgbClr val="C00000"/>
                </a:solidFill>
              </a:rPr>
              <a:t>2.1.2.A közpénzügyek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alkotmányos keretei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847528" y="1556793"/>
            <a:ext cx="8712968" cy="452596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2400" b="1" dirty="0"/>
              <a:t>Országgyűlés:</a:t>
            </a:r>
            <a:r>
              <a:rPr lang="hu-HU" sz="2400" dirty="0"/>
              <a:t> elfogadja a központi költségvetést, és jóváhagyja annak végrehajtását.</a:t>
            </a:r>
          </a:p>
          <a:p>
            <a:pPr>
              <a:defRPr/>
            </a:pPr>
            <a:r>
              <a:rPr lang="hu-HU" sz="2400" dirty="0"/>
              <a:t>A közpénzügyekkel kapcsolatos </a:t>
            </a:r>
            <a:r>
              <a:rPr lang="hu-HU" sz="2400" b="1" dirty="0"/>
              <a:t>alkotmánybírósági hatáskörök</a:t>
            </a:r>
            <a:endParaRPr lang="hu-HU" sz="2400" dirty="0"/>
          </a:p>
          <a:p>
            <a:pPr>
              <a:defRPr/>
            </a:pPr>
            <a:r>
              <a:rPr lang="hu-HU" sz="2400" b="1" dirty="0"/>
              <a:t>Átláthatósági klauzula</a:t>
            </a:r>
            <a:r>
              <a:rPr lang="hu-HU" sz="2400" dirty="0"/>
              <a:t> (tulajdonosi szerkezet, tevékenység, nyilvános elszámolás)</a:t>
            </a:r>
          </a:p>
          <a:p>
            <a:pPr>
              <a:defRPr/>
            </a:pPr>
            <a:r>
              <a:rPr lang="hu-HU" sz="2400" b="1" dirty="0"/>
              <a:t>A közteherviselés és a nyugdíjrendszer </a:t>
            </a:r>
            <a:r>
              <a:rPr lang="hu-HU" sz="2400" dirty="0"/>
              <a:t>alapvető szabályait</a:t>
            </a:r>
            <a:r>
              <a:rPr lang="hu-HU" sz="2400" b="1" dirty="0"/>
              <a:t> sarkalatos törvény</a:t>
            </a:r>
            <a:r>
              <a:rPr lang="hu-HU" sz="2400" dirty="0"/>
              <a:t> határozza meg.</a:t>
            </a:r>
          </a:p>
          <a:p>
            <a:pPr>
              <a:defRPr/>
            </a:pPr>
            <a:r>
              <a:rPr lang="hu-HU" sz="2400" b="1" dirty="0"/>
              <a:t>A</a:t>
            </a:r>
            <a:r>
              <a:rPr lang="hu-HU" sz="2400" dirty="0"/>
              <a:t> </a:t>
            </a:r>
            <a:r>
              <a:rPr lang="hu-HU" sz="2400" b="1" dirty="0"/>
              <a:t>pénzügyi alkotmányosság intézményei: </a:t>
            </a:r>
          </a:p>
          <a:p>
            <a:pPr lvl="1">
              <a:buFont typeface="Times New Roman" panose="02020603050405020304" pitchFamily="18" charset="0"/>
              <a:buChar char="-"/>
              <a:defRPr/>
            </a:pPr>
            <a:r>
              <a:rPr lang="hu-HU" sz="2000" dirty="0"/>
              <a:t>a</a:t>
            </a:r>
            <a:r>
              <a:rPr lang="hu-HU" sz="2000" b="1" dirty="0"/>
              <a:t> </a:t>
            </a:r>
            <a:r>
              <a:rPr lang="hu-HU" sz="2000" dirty="0"/>
              <a:t>Magyar Nemzeti Bank,</a:t>
            </a:r>
          </a:p>
          <a:p>
            <a:pPr lvl="1">
              <a:buFont typeface="Times New Roman" panose="02020603050405020304" pitchFamily="18" charset="0"/>
              <a:buChar char="-"/>
              <a:defRPr/>
            </a:pPr>
            <a:r>
              <a:rPr lang="hu-HU" sz="2000" dirty="0"/>
              <a:t>az Állami Számvevőszék</a:t>
            </a:r>
          </a:p>
          <a:p>
            <a:pPr lvl="1">
              <a:buFont typeface="Times New Roman" panose="02020603050405020304" pitchFamily="18" charset="0"/>
              <a:buChar char="-"/>
              <a:defRPr/>
            </a:pPr>
            <a:r>
              <a:rPr lang="hu-HU" sz="2000" dirty="0"/>
              <a:t>a Költségvetési Tanács </a:t>
            </a:r>
          </a:p>
          <a:p>
            <a:pPr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18445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ím 1"/>
          <p:cNvSpPr>
            <a:spLocks noGrp="1"/>
          </p:cNvSpPr>
          <p:nvPr>
            <p:ph type="title" idx="4294967295"/>
          </p:nvPr>
        </p:nvSpPr>
        <p:spPr>
          <a:xfrm>
            <a:off x="1703512" y="144016"/>
            <a:ext cx="9144000" cy="1340768"/>
          </a:xfrm>
        </p:spPr>
        <p:txBody>
          <a:bodyPr/>
          <a:lstStyle/>
          <a:p>
            <a:pPr marL="3175" indent="-3175" algn="ctr"/>
            <a:r>
              <a:rPr lang="hu-HU" altLang="hu-HU" sz="3600" dirty="0">
                <a:solidFill>
                  <a:srgbClr val="C00000"/>
                </a:solidFill>
              </a:rPr>
              <a:t>2.1.3. A támogatáspolitika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alkotmányos keretei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03512" y="1484784"/>
            <a:ext cx="8856984" cy="5328592"/>
          </a:xfrm>
        </p:spPr>
        <p:txBody>
          <a:bodyPr rtlCol="0"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hu-HU" sz="3400" b="1" dirty="0"/>
              <a:t>Alapelv:</a:t>
            </a:r>
            <a:r>
              <a:rPr lang="hu-HU" sz="3400" dirty="0"/>
              <a:t> diszkrimináció tilalma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hu-HU" sz="3400" b="1" dirty="0"/>
              <a:t>Különböző eszközök</a:t>
            </a:r>
            <a:r>
              <a:rPr lang="hu-HU" sz="3400" dirty="0"/>
              <a:t> külön-külön, vagy egyidejű alkalmazása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hu-HU" sz="3400" dirty="0"/>
              <a:t>AB: </a:t>
            </a:r>
            <a:r>
              <a:rPr lang="hu-HU" sz="3400" b="1" i="1" dirty="0"/>
              <a:t>„a jognak mindenkit egyenlőként (egyenlő méltóságú személyként) kell kezelnie”</a:t>
            </a:r>
            <a:r>
              <a:rPr lang="hu-HU" sz="3400" b="1" dirty="0"/>
              <a:t> 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hu-HU" sz="3400" dirty="0"/>
              <a:t>A pozitív diszkrimináció alkotmányosságát mindig </a:t>
            </a:r>
            <a:r>
              <a:rPr lang="hu-HU" sz="3400" b="1" dirty="0"/>
              <a:t>esetenként</a:t>
            </a:r>
            <a:r>
              <a:rPr lang="hu-HU" sz="3400" dirty="0"/>
              <a:t>, konkrét tényállások alapján kell vizsgálni.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hu-HU" sz="3400" dirty="0"/>
              <a:t> </a:t>
            </a:r>
            <a:r>
              <a:rPr lang="hu-HU" sz="3400" b="1" dirty="0"/>
              <a:t>Az </a:t>
            </a:r>
            <a:r>
              <a:rPr lang="hu-HU" sz="3400" b="1" i="1" dirty="0"/>
              <a:t>Európai Unió működéséről szóló szerződés 107. cikke:</a:t>
            </a:r>
            <a:r>
              <a:rPr lang="hu-HU" sz="3400" i="1" dirty="0"/>
              <a:t> </a:t>
            </a:r>
            <a:r>
              <a:rPr lang="hu-HU" sz="3400" dirty="0"/>
              <a:t>a belső piaccal összeegyeztethetetlen a tagállamok által vagy állami forrásból bármilyen formában nyújtott olyan támogatás, amely torzítja a versenyt, vagy érinti a tagállamok közötti kereskedelmet.</a:t>
            </a:r>
            <a:endParaRPr lang="hu-HU" sz="3400" b="1" dirty="0"/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hu-HU" sz="3400" b="1" dirty="0" err="1"/>
              <a:t>Notifikációs</a:t>
            </a:r>
            <a:r>
              <a:rPr lang="hu-HU" sz="3400" dirty="0"/>
              <a:t> eljárás: támogatás előzetes jóváhagyása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hu-HU" sz="3400" dirty="0"/>
              <a:t>Engedély nélküli állami támogatás: </a:t>
            </a:r>
            <a:r>
              <a:rPr lang="hu-HU" sz="3400" b="1" dirty="0"/>
              <a:t>kötelezettségszegési</a:t>
            </a:r>
            <a:r>
              <a:rPr lang="hu-HU" sz="3400" dirty="0"/>
              <a:t> eljárás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hu-HU" sz="3400" dirty="0"/>
              <a:t>Az Országgyűlés és a Kormány EU ügyekben való </a:t>
            </a:r>
            <a:r>
              <a:rPr lang="hu-HU" sz="3400" b="1" dirty="0"/>
              <a:t>együttműködése</a:t>
            </a:r>
            <a:r>
              <a:rPr lang="hu-HU" sz="3400" dirty="0"/>
              <a:t>: egyeztetési kötelezettség, de  szabad a kormány tárgyalási mandátuma </a:t>
            </a:r>
          </a:p>
          <a:p>
            <a:pPr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00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ím 1"/>
          <p:cNvSpPr>
            <a:spLocks noGrp="1"/>
          </p:cNvSpPr>
          <p:nvPr>
            <p:ph type="title" idx="4294967295"/>
          </p:nvPr>
        </p:nvSpPr>
        <p:spPr>
          <a:xfrm>
            <a:off x="1628503" y="108908"/>
            <a:ext cx="9144000" cy="1349751"/>
          </a:xfrm>
        </p:spPr>
        <p:txBody>
          <a:bodyPr/>
          <a:lstStyle/>
          <a:p>
            <a:pPr marL="3175" indent="-3175" algn="ctr"/>
            <a:r>
              <a:rPr lang="hu-HU" altLang="hu-HU" sz="3000" dirty="0">
                <a:solidFill>
                  <a:srgbClr val="C00000"/>
                </a:solidFill>
              </a:rPr>
              <a:t>2.1.4. A tulajdonnal való rendelkezés</a:t>
            </a:r>
            <a:br>
              <a:rPr lang="hu-HU" altLang="hu-HU" sz="3000" dirty="0">
                <a:solidFill>
                  <a:srgbClr val="C00000"/>
                </a:solidFill>
              </a:rPr>
            </a:br>
            <a:r>
              <a:rPr lang="hu-HU" altLang="hu-HU" sz="3000" dirty="0">
                <a:solidFill>
                  <a:srgbClr val="C00000"/>
                </a:solidFill>
              </a:rPr>
              <a:t> alkotmányos korlátozása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75520" y="1458659"/>
            <a:ext cx="8640960" cy="506888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2000" b="1" dirty="0"/>
              <a:t>Tilos</a:t>
            </a:r>
            <a:r>
              <a:rPr lang="hu-HU" sz="2000" dirty="0"/>
              <a:t> az alapvető jogok (így a tulajdonhoz való jog) alanyai közötti bármiféle </a:t>
            </a:r>
            <a:r>
              <a:rPr lang="hu-HU" sz="2000" b="1" dirty="0"/>
              <a:t>hátrányos megkülönböztetést</a:t>
            </a:r>
            <a:r>
              <a:rPr lang="hu-HU" sz="2000" dirty="0"/>
              <a:t>.</a:t>
            </a:r>
          </a:p>
          <a:p>
            <a:pPr>
              <a:defRPr/>
            </a:pPr>
            <a:r>
              <a:rPr lang="hu-HU" sz="2000" dirty="0"/>
              <a:t>Mindenki</a:t>
            </a:r>
            <a:r>
              <a:rPr lang="hu-HU" sz="2000" b="1" dirty="0"/>
              <a:t> szabadon rendelkezhet</a:t>
            </a:r>
            <a:r>
              <a:rPr lang="hu-HU" sz="2000" dirty="0"/>
              <a:t> tulajdonával (öröklés), de </a:t>
            </a:r>
            <a:br>
              <a:rPr lang="hu-HU" sz="2000" dirty="0"/>
            </a:br>
            <a:r>
              <a:rPr lang="hu-HU" sz="2000" b="1" i="1" dirty="0"/>
              <a:t>„a tulajdon társadalmi felelősséggel jár.”</a:t>
            </a:r>
            <a:endParaRPr lang="hu-HU" sz="2000" b="1" dirty="0"/>
          </a:p>
          <a:p>
            <a:pPr>
              <a:defRPr/>
            </a:pPr>
            <a:r>
              <a:rPr lang="hu-HU" sz="2000" b="1" dirty="0"/>
              <a:t>Állami monopolhelyzet</a:t>
            </a:r>
            <a:r>
              <a:rPr lang="hu-HU" sz="2000" dirty="0"/>
              <a:t>: koncesszió</a:t>
            </a:r>
          </a:p>
          <a:p>
            <a:pPr>
              <a:defRPr/>
            </a:pPr>
            <a:r>
              <a:rPr lang="hu-HU" sz="2000" dirty="0"/>
              <a:t>Kizárólagos állami tulajdon, illetve a nemzeti vagyon köre </a:t>
            </a:r>
            <a:r>
              <a:rPr lang="hu-HU" sz="2000" b="1" dirty="0"/>
              <a:t>sarkalatos törvényben</a:t>
            </a:r>
          </a:p>
          <a:p>
            <a:pPr>
              <a:defRPr/>
            </a:pPr>
            <a:r>
              <a:rPr lang="hu-HU" sz="2000" dirty="0"/>
              <a:t>Alaptörvény P) cikk (1) bekezdése:</a:t>
            </a:r>
            <a:r>
              <a:rPr lang="hu-HU" sz="2000" i="1" dirty="0"/>
              <a:t> „a természeti erőforrások, különösen a termőföld, az erdők és a vízkészlet, a biológiai sokféleség, különösen a honos növény- és állatfajok, valamint a kulturális értékek a nemzet közös örökségét képezik, amelynek védelme, fenntartása és a jövő nemzedékek számára való megőrzése az állam és mindenki kötelessége.”</a:t>
            </a:r>
            <a:r>
              <a:rPr lang="hu-HU" sz="2000" dirty="0"/>
              <a:t> </a:t>
            </a:r>
          </a:p>
          <a:p>
            <a:pPr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94815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ím 1"/>
          <p:cNvSpPr>
            <a:spLocks noGrp="1"/>
          </p:cNvSpPr>
          <p:nvPr>
            <p:ph type="title" idx="4294967295"/>
          </p:nvPr>
        </p:nvSpPr>
        <p:spPr>
          <a:xfrm>
            <a:off x="1847528" y="431075"/>
            <a:ext cx="9144000" cy="1268760"/>
          </a:xfrm>
        </p:spPr>
        <p:txBody>
          <a:bodyPr/>
          <a:lstStyle/>
          <a:p>
            <a:pPr algn="ctr" eaLnBrk="1" hangingPunct="1"/>
            <a:r>
              <a:rPr lang="hu-HU" altLang="hu-HU" sz="2800" dirty="0">
                <a:solidFill>
                  <a:srgbClr val="C00000"/>
                </a:solidFill>
              </a:rPr>
              <a:t>2.2. Az állam gazdaságigazgatási</a:t>
            </a:r>
            <a:br>
              <a:rPr lang="hu-HU" altLang="hu-HU" sz="2800" dirty="0">
                <a:solidFill>
                  <a:srgbClr val="C00000"/>
                </a:solidFill>
              </a:rPr>
            </a:br>
            <a:r>
              <a:rPr lang="hu-HU" altLang="hu-HU" sz="2800" dirty="0">
                <a:solidFill>
                  <a:srgbClr val="C00000"/>
                </a:solidFill>
              </a:rPr>
              <a:t>feladatainak ellátását biztosító</a:t>
            </a:r>
            <a:br>
              <a:rPr lang="hu-HU" altLang="hu-HU" sz="2800" dirty="0">
                <a:solidFill>
                  <a:srgbClr val="C00000"/>
                </a:solidFill>
              </a:rPr>
            </a:br>
            <a:r>
              <a:rPr lang="hu-HU" altLang="hu-HU" sz="2800" dirty="0">
                <a:solidFill>
                  <a:srgbClr val="C00000"/>
                </a:solidFill>
              </a:rPr>
              <a:t>intézmények rendszere, azok feladatai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847528" y="2132857"/>
            <a:ext cx="8229600" cy="4525963"/>
          </a:xfrm>
        </p:spPr>
        <p:txBody>
          <a:bodyPr rtlCol="0">
            <a:normAutofit/>
          </a:bodyPr>
          <a:lstStyle/>
          <a:p>
            <a:pPr marL="971550" lvl="1" indent="-457200">
              <a:defRPr/>
            </a:pPr>
            <a:r>
              <a:rPr lang="hu-HU" dirty="0"/>
              <a:t>Az Országgyűlés gazdaságigazgatással összefüggő feladatai</a:t>
            </a:r>
          </a:p>
          <a:p>
            <a:pPr marL="971550" lvl="1" indent="-457200">
              <a:defRPr/>
            </a:pPr>
            <a:r>
              <a:rPr lang="hu-HU" dirty="0"/>
              <a:t>A Kormány gazdaságigazgatással összefüggő feladatai</a:t>
            </a:r>
          </a:p>
          <a:p>
            <a:pPr marL="971550" lvl="1" indent="-457200">
              <a:defRPr/>
            </a:pPr>
            <a:r>
              <a:rPr lang="hu-HU" dirty="0"/>
              <a:t>A </a:t>
            </a:r>
            <a:r>
              <a:rPr lang="hu-HU" dirty="0" smtClean="0"/>
              <a:t>gazdaságigazgatás </a:t>
            </a:r>
            <a:r>
              <a:rPr lang="hu-HU" dirty="0"/>
              <a:t>koordinációs-, illetve szakpolitikai (ágazati-, illetve funkcionális)  feladatait ellátó központi államigazgatási szervek</a:t>
            </a:r>
          </a:p>
          <a:p>
            <a:pPr marL="971550" lvl="1" indent="-457200">
              <a:defRPr/>
            </a:pPr>
            <a:r>
              <a:rPr lang="hu-HU" dirty="0"/>
              <a:t>A gazdasági kamarák</a:t>
            </a:r>
          </a:p>
          <a:p>
            <a:pPr marL="971550" lvl="1" indent="-457200">
              <a:defRPr/>
            </a:pPr>
            <a:r>
              <a:rPr lang="hu-HU" dirty="0"/>
              <a:t>A gazdasági érdekegyeztetés rendje</a:t>
            </a:r>
          </a:p>
          <a:p>
            <a:pPr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17349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631504" y="117566"/>
            <a:ext cx="9144000" cy="1268760"/>
          </a:xfrm>
        </p:spPr>
        <p:txBody>
          <a:bodyPr rtlCol="0">
            <a:noAutofit/>
          </a:bodyPr>
          <a:lstStyle/>
          <a:p>
            <a:pPr lvl="1" algn="ctr">
              <a:defRPr/>
            </a:pPr>
            <a:r>
              <a:rPr lang="hu-HU" sz="2800" b="1" kern="12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2.2.1. Az Országgyűlés gazdaság-</a:t>
            </a:r>
            <a:br>
              <a:rPr lang="hu-HU" sz="2800" b="1" kern="12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hu-HU" sz="2800" b="1" kern="12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igazgatással összefüggő feladatai (1)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631504" y="1268760"/>
            <a:ext cx="8928992" cy="558924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2200" dirty="0"/>
              <a:t>A </a:t>
            </a:r>
            <a:r>
              <a:rPr lang="hu-HU" sz="2200" b="1" dirty="0"/>
              <a:t>nemzeti szuverenitás </a:t>
            </a:r>
            <a:r>
              <a:rPr lang="hu-HU" sz="2200" dirty="0"/>
              <a:t>legfőbb közjogi </a:t>
            </a:r>
            <a:r>
              <a:rPr lang="hu-HU" sz="2200" dirty="0" smtClean="0"/>
              <a:t>intézménye</a:t>
            </a:r>
            <a:r>
              <a:rPr lang="hu-HU" sz="2200" u="sng" dirty="0" smtClean="0"/>
              <a:t>, </a:t>
            </a:r>
            <a:r>
              <a:rPr lang="hu-HU" sz="2200" dirty="0" smtClean="0"/>
              <a:t>egyes hatásköröket viszont az EU-val közösen, illetve az EU gyakorolja </a:t>
            </a:r>
            <a:endParaRPr lang="hu-HU" sz="2200" dirty="0"/>
          </a:p>
          <a:p>
            <a:pPr>
              <a:defRPr/>
            </a:pPr>
            <a:r>
              <a:rPr lang="hu-HU" sz="2200" dirty="0"/>
              <a:t>Az Országgyűlés legfontosabb operatív feladata a </a:t>
            </a:r>
            <a:r>
              <a:rPr lang="hu-HU" sz="2200" b="1" dirty="0"/>
              <a:t>törvényalkotás.</a:t>
            </a:r>
          </a:p>
          <a:p>
            <a:pPr marL="857250" lvl="1" indent="-457200">
              <a:buFont typeface="Times New Roman" panose="02020603050405020304" pitchFamily="18" charset="0"/>
              <a:buChar char="-"/>
              <a:defRPr/>
            </a:pPr>
            <a:r>
              <a:rPr lang="hu-HU" sz="2200" b="1" dirty="0"/>
              <a:t>Sarkalatos törvényben:</a:t>
            </a:r>
            <a:r>
              <a:rPr lang="hu-HU" sz="2200" dirty="0"/>
              <a:t> pl. a családok védelme; a termőföld és az erdők tulajdonjogának megszerzése, valamint hasznosításának korlátai az integrált mezőgazdasági termelésszervezésre és a családi gazdaságokra, továbbá más mezőgazdasági üzemekre vonatkozó szabályok, a nemzeti vagyonnal való gazdálkodás; az állam kizárólagos tulajdonának és kizárólagos gazdasági tevékenységének köre, a nemzetgazdasági szempontból kiemelt jelentőségű nemzeti vagyon elidegenítése; a Magyar Nemzeti Bank; az Állami Számvevőszék </a:t>
            </a:r>
          </a:p>
          <a:p>
            <a:pPr marL="857250" lvl="1" indent="-457200">
              <a:buFont typeface="Times New Roman" panose="02020603050405020304" pitchFamily="18" charset="0"/>
              <a:buChar char="-"/>
              <a:defRPr/>
            </a:pPr>
            <a:r>
              <a:rPr lang="hu-HU" sz="2200" b="1" dirty="0"/>
              <a:t>Törvények:</a:t>
            </a:r>
            <a:r>
              <a:rPr lang="hu-HU" sz="2200" dirty="0"/>
              <a:t> minisztériumok felsorolásáról, tárgyévi költségvetési törvény, zárszámadási törvény</a:t>
            </a:r>
          </a:p>
        </p:txBody>
      </p:sp>
    </p:spTree>
    <p:extLst>
      <p:ext uri="{BB962C8B-B14F-4D97-AF65-F5344CB8AC3E}">
        <p14:creationId xmlns:p14="http://schemas.microsoft.com/office/powerpoint/2010/main" val="415429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775520" y="202961"/>
            <a:ext cx="9144000" cy="1268760"/>
          </a:xfrm>
        </p:spPr>
        <p:txBody>
          <a:bodyPr rtlCol="0">
            <a:noAutofit/>
          </a:bodyPr>
          <a:lstStyle/>
          <a:p>
            <a:pPr lvl="1" algn="ctr">
              <a:defRPr/>
            </a:pPr>
            <a:r>
              <a:rPr lang="hu-HU" sz="2800" b="1" kern="12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2.2.1.Az Országgyűlés gazdaság-</a:t>
            </a:r>
            <a:br>
              <a:rPr lang="hu-HU" sz="2800" b="1" kern="12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hu-HU" sz="2800" b="1" kern="12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igazgatással összefüggő feladatai (2)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75520" y="1484784"/>
            <a:ext cx="8784976" cy="5112568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hu-HU" sz="2400" b="1" dirty="0"/>
              <a:t>Kormány Országgyűlés általi ellenőrzésének eszközei:</a:t>
            </a:r>
          </a:p>
          <a:p>
            <a:pPr lvl="1">
              <a:defRPr/>
            </a:pPr>
            <a:r>
              <a:rPr lang="hu-HU" dirty="0"/>
              <a:t>a napirend előtti felszólalás, </a:t>
            </a:r>
          </a:p>
          <a:p>
            <a:pPr lvl="1">
              <a:defRPr/>
            </a:pPr>
            <a:r>
              <a:rPr lang="hu-HU" dirty="0"/>
              <a:t>a napirend utáni felszólalás, </a:t>
            </a:r>
          </a:p>
          <a:p>
            <a:pPr lvl="1">
              <a:defRPr/>
            </a:pPr>
            <a:r>
              <a:rPr lang="hu-HU" dirty="0"/>
              <a:t>az interpelláció, </a:t>
            </a:r>
          </a:p>
          <a:p>
            <a:pPr lvl="1">
              <a:defRPr/>
            </a:pPr>
            <a:r>
              <a:rPr lang="hu-HU" dirty="0"/>
              <a:t>a kérdés, </a:t>
            </a:r>
          </a:p>
          <a:p>
            <a:pPr lvl="1">
              <a:defRPr/>
            </a:pPr>
            <a:r>
              <a:rPr lang="hu-HU" dirty="0"/>
              <a:t>a vizsgáló bizottság felállítása, </a:t>
            </a:r>
          </a:p>
          <a:p>
            <a:pPr lvl="1">
              <a:defRPr/>
            </a:pPr>
            <a:r>
              <a:rPr lang="hu-HU" dirty="0"/>
              <a:t>a politikai vitanap tartása</a:t>
            </a:r>
          </a:p>
          <a:p>
            <a:pPr lvl="1">
              <a:defRPr/>
            </a:pPr>
            <a:r>
              <a:rPr lang="hu-HU" dirty="0"/>
              <a:t>az Országgyűlés illetékes bizottsága általi beszámoltatás.</a:t>
            </a:r>
          </a:p>
          <a:p>
            <a:pPr>
              <a:defRPr/>
            </a:pPr>
            <a:endParaRPr lang="hu-HU" sz="1000" dirty="0"/>
          </a:p>
          <a:p>
            <a:pPr marL="0" indent="0">
              <a:buNone/>
              <a:defRPr/>
            </a:pPr>
            <a:r>
              <a:rPr lang="hu-HU" sz="2400" dirty="0"/>
              <a:t>Az Országgyűlés munkáját </a:t>
            </a:r>
            <a:r>
              <a:rPr lang="hu-HU" sz="2400" b="1" dirty="0"/>
              <a:t>plenáris ülésén</a:t>
            </a:r>
            <a:r>
              <a:rPr lang="hu-HU" sz="2400" dirty="0"/>
              <a:t>, valamint a </a:t>
            </a:r>
            <a:r>
              <a:rPr lang="hu-HU" sz="2400" b="1" dirty="0"/>
              <a:t>bizottságokban</a:t>
            </a:r>
            <a:r>
              <a:rPr lang="hu-HU" sz="2400" dirty="0"/>
              <a:t> folytatja le.</a:t>
            </a:r>
          </a:p>
        </p:txBody>
      </p:sp>
    </p:spTree>
    <p:extLst>
      <p:ext uri="{BB962C8B-B14F-4D97-AF65-F5344CB8AC3E}">
        <p14:creationId xmlns:p14="http://schemas.microsoft.com/office/powerpoint/2010/main" val="192475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ím 1"/>
          <p:cNvSpPr>
            <a:spLocks noGrp="1"/>
          </p:cNvSpPr>
          <p:nvPr>
            <p:ph type="title" idx="4294967295"/>
          </p:nvPr>
        </p:nvSpPr>
        <p:spPr>
          <a:xfrm>
            <a:off x="1984850" y="0"/>
            <a:ext cx="9147266" cy="1268760"/>
          </a:xfrm>
        </p:spPr>
        <p:txBody>
          <a:bodyPr>
            <a:normAutofit/>
          </a:bodyPr>
          <a:lstStyle/>
          <a:p>
            <a:pPr marL="3175" indent="-3175" algn="ctr"/>
            <a:r>
              <a:rPr lang="hu-HU" altLang="hu-HU" sz="2400" dirty="0">
                <a:solidFill>
                  <a:srgbClr val="C00000"/>
                </a:solidFill>
              </a:rPr>
              <a:t>2.2.2. A Kormány gazdaságigazgatással </a:t>
            </a:r>
            <a:br>
              <a:rPr lang="hu-HU" altLang="hu-HU" sz="2400" dirty="0">
                <a:solidFill>
                  <a:srgbClr val="C00000"/>
                </a:solidFill>
              </a:rPr>
            </a:br>
            <a:r>
              <a:rPr lang="hu-HU" altLang="hu-HU" sz="2400" dirty="0">
                <a:solidFill>
                  <a:srgbClr val="C00000"/>
                </a:solidFill>
              </a:rPr>
              <a:t>összefüggő feladatai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84850" y="955576"/>
            <a:ext cx="7848872" cy="5320533"/>
          </a:xfrm>
        </p:spPr>
        <p:txBody>
          <a:bodyPr rtlCol="0"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hu-HU" sz="1700" b="1" dirty="0"/>
              <a:t>Alaptörvény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hu-HU" sz="1700" b="1" dirty="0"/>
              <a:t>Önálló szervezet alakítási hatáskör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hu-HU" sz="1700" b="1" dirty="0"/>
              <a:t>Kancellária típusú működés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hu-HU" sz="1700" dirty="0"/>
              <a:t>A kormányzati </a:t>
            </a:r>
            <a:r>
              <a:rPr lang="hu-HU" sz="1700" b="1" dirty="0"/>
              <a:t>gazdaság irányító-szabályozó tevékenység </a:t>
            </a:r>
            <a:r>
              <a:rPr lang="hu-HU" sz="1700" dirty="0"/>
              <a:t> funkciói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hu-HU" sz="1700" b="1" dirty="0"/>
              <a:t>Kormányzati stratégiai tervdokumentumok</a:t>
            </a:r>
            <a:r>
              <a:rPr lang="hu-HU" sz="1700" dirty="0"/>
              <a:t> 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hu-HU" sz="1700" b="1" dirty="0"/>
              <a:t>Testületek (egyéb szervek)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hu-HU" sz="1700" b="1" dirty="0" smtClean="0"/>
              <a:t>2022-től</a:t>
            </a:r>
            <a:r>
              <a:rPr lang="hu-HU" sz="1700" b="1" dirty="0"/>
              <a:t>: </a:t>
            </a:r>
            <a:r>
              <a:rPr lang="hu-HU" sz="1700" dirty="0"/>
              <a:t> </a:t>
            </a:r>
            <a:r>
              <a:rPr lang="hu-HU" sz="1700" b="1" dirty="0"/>
              <a:t>Gazdasági Kabinet, Stratégiai és Családügyi </a:t>
            </a:r>
            <a:r>
              <a:rPr lang="hu-HU" sz="1700" b="1" dirty="0" smtClean="0"/>
              <a:t>Kabinet, </a:t>
            </a:r>
            <a:r>
              <a:rPr lang="hu-HU" sz="1800" b="1" dirty="0"/>
              <a:t>Növekedési és Versenyképességi kabinet</a:t>
            </a:r>
            <a:r>
              <a:rPr lang="hu-HU" sz="1700" b="1" dirty="0" smtClean="0"/>
              <a:t>– </a:t>
            </a:r>
            <a:r>
              <a:rPr lang="hu-HU" sz="1700" b="1" dirty="0"/>
              <a:t>ügydöntő hatáskör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hu-HU" sz="1700" b="1" dirty="0"/>
              <a:t>Minisztériumok: stratégia és jogalkotás,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hu-HU" sz="1700" b="1" dirty="0"/>
              <a:t>Végrehajtás: kormányhivatal, járási hivatal, de egyfokú az eljárás, bírósághoz fordulás lehetősége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hu-HU" sz="1700" b="1" dirty="0"/>
              <a:t>NAV: </a:t>
            </a:r>
            <a:r>
              <a:rPr lang="hu-HU" sz="1700" dirty="0"/>
              <a:t>állami bevételek beszedésének központosítása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hu-HU" sz="1700" b="1" dirty="0"/>
              <a:t>MÁK: </a:t>
            </a:r>
            <a:r>
              <a:rPr lang="hu-HU" sz="1700" dirty="0"/>
              <a:t>költségvetési kiadások központosítása</a:t>
            </a:r>
          </a:p>
          <a:p>
            <a:pPr>
              <a:lnSpc>
                <a:spcPct val="120000"/>
              </a:lnSpc>
              <a:defRPr/>
            </a:pPr>
            <a:endParaRPr lang="hu-HU" sz="2300" b="1" dirty="0"/>
          </a:p>
          <a:p>
            <a:pPr>
              <a:lnSpc>
                <a:spcPct val="120000"/>
              </a:lnSpc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912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5" y="2954623"/>
            <a:ext cx="9144000" cy="2351596"/>
          </a:xfrm>
        </p:spPr>
        <p:txBody>
          <a:bodyPr rtlCol="0">
            <a:noAutofit/>
          </a:bodyPr>
          <a:lstStyle/>
          <a:p>
            <a:pPr marL="4763" indent="-4763">
              <a:buAutoNum type="arabicPeriod"/>
            </a:pPr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 fejezet</a:t>
            </a:r>
            <a:b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altLang="hu-HU" sz="4000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 </a:t>
            </a:r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gazdasági igazgatás átalakulása, jövőbeni feladatai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63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577752" y="1268760"/>
            <a:ext cx="9036496" cy="558924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1800" dirty="0"/>
              <a:t>2014-től elkülönül a kormányzati </a:t>
            </a:r>
            <a:r>
              <a:rPr lang="hu-HU" sz="1800" b="1" dirty="0"/>
              <a:t>koordináció</a:t>
            </a:r>
            <a:r>
              <a:rPr lang="hu-HU" sz="1800" dirty="0"/>
              <a:t> és a </a:t>
            </a:r>
            <a:r>
              <a:rPr lang="hu-HU" sz="1800" b="1" dirty="0"/>
              <a:t>szakpolitika</a:t>
            </a:r>
          </a:p>
          <a:p>
            <a:pPr>
              <a:defRPr/>
            </a:pPr>
            <a:r>
              <a:rPr lang="hu-HU" sz="1800" dirty="0" err="1"/>
              <a:t>Összkormányzati</a:t>
            </a:r>
            <a:r>
              <a:rPr lang="hu-HU" sz="1800" dirty="0"/>
              <a:t> célok: Miniszterelnökség </a:t>
            </a:r>
          </a:p>
          <a:p>
            <a:pPr>
              <a:defRPr/>
            </a:pPr>
            <a:r>
              <a:rPr lang="hu-HU" sz="1800" dirty="0"/>
              <a:t>Gazdasági igazgatással összefüggő </a:t>
            </a:r>
            <a:r>
              <a:rPr lang="hu-HU" sz="1800" b="1" dirty="0"/>
              <a:t>szakpolitikai feladatokat lát el: </a:t>
            </a:r>
            <a:r>
              <a:rPr lang="hu-HU" sz="1800" dirty="0"/>
              <a:t>a miniszterelnök kabinetfőnöke,  Miniszterelnökséget vezető miniszter, a belügyminiszter,  a pénzügyminiszter,  az </a:t>
            </a:r>
            <a:r>
              <a:rPr lang="hu-HU" sz="1800" dirty="0" smtClean="0"/>
              <a:t>agrárminiszter, </a:t>
            </a:r>
            <a:r>
              <a:rPr lang="hu-HU" sz="1800" b="1" dirty="0" smtClean="0"/>
              <a:t>a </a:t>
            </a:r>
            <a:r>
              <a:rPr lang="hu-HU" sz="1800" b="1" dirty="0"/>
              <a:t>gazdasági, az építésügyi, a technológiai és ipari, valamint a területfejlesztési </a:t>
            </a:r>
            <a:r>
              <a:rPr lang="hu-HU" sz="1800" b="1" dirty="0" smtClean="0"/>
              <a:t>miniszterek.</a:t>
            </a:r>
            <a:r>
              <a:rPr lang="hu-HU" sz="1800" dirty="0" smtClean="0"/>
              <a:t> </a:t>
            </a:r>
            <a:endParaRPr lang="hu-HU" sz="1800" dirty="0"/>
          </a:p>
          <a:p>
            <a:pPr>
              <a:defRPr/>
            </a:pPr>
            <a:r>
              <a:rPr lang="hu-HU" sz="1800" dirty="0"/>
              <a:t> A szakpolitikai feladatok (ágazati-funkcionális):</a:t>
            </a:r>
          </a:p>
          <a:p>
            <a:pPr lvl="1">
              <a:buFont typeface="Times New Roman" panose="02020603050405020304" pitchFamily="18" charset="0"/>
              <a:buChar char="-"/>
              <a:defRPr/>
            </a:pPr>
            <a:r>
              <a:rPr lang="hu-HU" sz="1800" b="1" dirty="0"/>
              <a:t>javaslatot</a:t>
            </a:r>
            <a:r>
              <a:rPr lang="hu-HU" sz="1800" dirty="0"/>
              <a:t> készít a Kormány általános politikájára,</a:t>
            </a:r>
          </a:p>
          <a:p>
            <a:pPr lvl="1">
              <a:buFont typeface="Times New Roman" panose="02020603050405020304" pitchFamily="18" charset="0"/>
              <a:buChar char="-"/>
              <a:defRPr/>
            </a:pPr>
            <a:r>
              <a:rPr lang="hu-HU" sz="1800" b="1" dirty="0"/>
              <a:t>előkészíti </a:t>
            </a:r>
            <a:r>
              <a:rPr lang="hu-HU" sz="1800" dirty="0"/>
              <a:t>a stratégiai dokumentumokat és az ezek végrehajtására vonatkozó programokat, koordinálja azok megvalósítását,</a:t>
            </a:r>
          </a:p>
          <a:p>
            <a:pPr lvl="1">
              <a:buFont typeface="Times New Roman" panose="02020603050405020304" pitchFamily="18" charset="0"/>
              <a:buChar char="-"/>
              <a:defRPr/>
            </a:pPr>
            <a:r>
              <a:rPr lang="hu-HU" sz="1800" b="1" dirty="0"/>
              <a:t>intézményirányítást és felügyeletet </a:t>
            </a:r>
            <a:r>
              <a:rPr lang="hu-HU" sz="1800" dirty="0"/>
              <a:t>gyakorol.</a:t>
            </a:r>
          </a:p>
          <a:p>
            <a:pPr>
              <a:defRPr/>
            </a:pPr>
            <a:r>
              <a:rPr lang="hu-HU" sz="1800" b="1" dirty="0"/>
              <a:t>Ágazati feladat:</a:t>
            </a:r>
            <a:r>
              <a:rPr lang="hu-HU" sz="1800" dirty="0"/>
              <a:t> vertikalitás</a:t>
            </a:r>
          </a:p>
          <a:p>
            <a:pPr>
              <a:defRPr/>
            </a:pPr>
            <a:r>
              <a:rPr lang="hu-HU" sz="1800" b="1" dirty="0"/>
              <a:t>Funkcionális feladat</a:t>
            </a:r>
            <a:r>
              <a:rPr lang="hu-HU" sz="1800" dirty="0"/>
              <a:t>:  horizontális jelleg</a:t>
            </a:r>
          </a:p>
        </p:txBody>
      </p:sp>
      <p:sp>
        <p:nvSpPr>
          <p:cNvPr id="2" name="Téglalap 1"/>
          <p:cNvSpPr/>
          <p:nvPr/>
        </p:nvSpPr>
        <p:spPr>
          <a:xfrm>
            <a:off x="1577752" y="253097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2.2.3. A gazdaság igazgatás koordinációs-, illetve</a:t>
            </a:r>
          </a:p>
          <a:p>
            <a:pPr algn="ctr"/>
            <a:r>
              <a:rPr lang="hu-HU" altLang="hu-HU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szakpolitikai (ágazati-, illetve funkcionális)</a:t>
            </a:r>
          </a:p>
          <a:p>
            <a:pPr algn="ctr"/>
            <a:r>
              <a:rPr lang="hu-HU" altLang="hu-HU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feladatait ellátó központi államigazgatási szervek (2)</a:t>
            </a:r>
            <a:endParaRPr lang="hu-HU" sz="2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35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ím 1"/>
          <p:cNvSpPr>
            <a:spLocks noGrp="1"/>
          </p:cNvSpPr>
          <p:nvPr>
            <p:ph type="title" idx="4294967295"/>
          </p:nvPr>
        </p:nvSpPr>
        <p:spPr>
          <a:xfrm>
            <a:off x="1606352" y="346978"/>
            <a:ext cx="9144000" cy="1340768"/>
          </a:xfrm>
        </p:spPr>
        <p:txBody>
          <a:bodyPr/>
          <a:lstStyle/>
          <a:p>
            <a:pPr algn="ctr" eaLnBrk="1" hangingPunct="1"/>
            <a:r>
              <a:rPr lang="hu-HU" altLang="hu-HU" sz="2000" dirty="0">
                <a:solidFill>
                  <a:srgbClr val="C00000"/>
                </a:solidFill>
              </a:rPr>
              <a:t>2.2.3. A gazdaság igazgatás koordinációs-, illetve</a:t>
            </a:r>
            <a:br>
              <a:rPr lang="hu-HU" altLang="hu-HU" sz="2000" dirty="0">
                <a:solidFill>
                  <a:srgbClr val="C00000"/>
                </a:solidFill>
              </a:rPr>
            </a:br>
            <a:r>
              <a:rPr lang="hu-HU" altLang="hu-HU" sz="2000" dirty="0">
                <a:solidFill>
                  <a:srgbClr val="C00000"/>
                </a:solidFill>
              </a:rPr>
              <a:t>szakpolitikai (ágazati-, illetve funkcionális)</a:t>
            </a:r>
            <a:br>
              <a:rPr lang="hu-HU" altLang="hu-HU" sz="2000" dirty="0">
                <a:solidFill>
                  <a:srgbClr val="C00000"/>
                </a:solidFill>
              </a:rPr>
            </a:br>
            <a:r>
              <a:rPr lang="hu-HU" altLang="hu-HU" sz="2000" dirty="0">
                <a:solidFill>
                  <a:srgbClr val="C00000"/>
                </a:solidFill>
              </a:rPr>
              <a:t>feladatait ellátó központi államigazgatási szervek (2)</a:t>
            </a:r>
          </a:p>
        </p:txBody>
      </p:sp>
      <p:sp>
        <p:nvSpPr>
          <p:cNvPr id="55299" name="Tartalom helye 2"/>
          <p:cNvSpPr>
            <a:spLocks noGrp="1"/>
          </p:cNvSpPr>
          <p:nvPr>
            <p:ph idx="4294967295"/>
          </p:nvPr>
        </p:nvSpPr>
        <p:spPr>
          <a:xfrm>
            <a:off x="2063552" y="170080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2400" b="1" dirty="0"/>
              <a:t>Miniszterelnökség:</a:t>
            </a:r>
          </a:p>
          <a:p>
            <a:pPr eaLnBrk="1" hangingPunct="1"/>
            <a:r>
              <a:rPr lang="hu-HU" altLang="hu-HU" sz="2400" dirty="0"/>
              <a:t>Kormány általános politikája megvalósításának stratégiai irányítása</a:t>
            </a:r>
          </a:p>
          <a:p>
            <a:pPr eaLnBrk="1" hangingPunct="1"/>
            <a:r>
              <a:rPr lang="hu-HU" altLang="hu-HU" sz="2400" dirty="0"/>
              <a:t>A kormányzati tevékenység összehangolása</a:t>
            </a:r>
          </a:p>
          <a:p>
            <a:pPr eaLnBrk="1" hangingPunct="1"/>
            <a:r>
              <a:rPr lang="hu-HU" altLang="hu-HU" sz="2400" dirty="0"/>
              <a:t>A közigazgatás-szervezése </a:t>
            </a:r>
          </a:p>
          <a:p>
            <a:pPr eaLnBrk="1" hangingPunct="1"/>
            <a:r>
              <a:rPr lang="hu-HU" altLang="hu-HU" sz="2400" dirty="0"/>
              <a:t>Közbeszerzési ügyek</a:t>
            </a:r>
          </a:p>
          <a:p>
            <a:pPr eaLnBrk="1" hangingPunct="1"/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195925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ím 1"/>
          <p:cNvSpPr>
            <a:spLocks noGrp="1"/>
          </p:cNvSpPr>
          <p:nvPr>
            <p:ph type="title" idx="4294967295"/>
          </p:nvPr>
        </p:nvSpPr>
        <p:spPr>
          <a:xfrm>
            <a:off x="1512241" y="0"/>
            <a:ext cx="9155759" cy="1340768"/>
          </a:xfrm>
        </p:spPr>
        <p:txBody>
          <a:bodyPr/>
          <a:lstStyle/>
          <a:p>
            <a:pPr algn="ctr" eaLnBrk="1" hangingPunct="1"/>
            <a:r>
              <a:rPr lang="hu-HU" altLang="hu-HU" sz="2000" dirty="0">
                <a:solidFill>
                  <a:srgbClr val="C00000"/>
                </a:solidFill>
              </a:rPr>
              <a:t>2.2.3. A gazdaság igazgatás koordinációs-, illetve</a:t>
            </a:r>
            <a:br>
              <a:rPr lang="hu-HU" altLang="hu-HU" sz="2000" dirty="0">
                <a:solidFill>
                  <a:srgbClr val="C00000"/>
                </a:solidFill>
              </a:rPr>
            </a:br>
            <a:r>
              <a:rPr lang="hu-HU" altLang="hu-HU" sz="2000" dirty="0">
                <a:solidFill>
                  <a:srgbClr val="C00000"/>
                </a:solidFill>
              </a:rPr>
              <a:t>szakpolitikai (ágazati-, illetve funkcionális)</a:t>
            </a:r>
            <a:br>
              <a:rPr lang="hu-HU" altLang="hu-HU" sz="2000" dirty="0">
                <a:solidFill>
                  <a:srgbClr val="C00000"/>
                </a:solidFill>
              </a:rPr>
            </a:br>
            <a:r>
              <a:rPr lang="hu-HU" altLang="hu-HU" sz="2000" dirty="0">
                <a:solidFill>
                  <a:srgbClr val="C00000"/>
                </a:solidFill>
              </a:rPr>
              <a:t>feladatait ellátó központi államigazgatási szervek (3)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33303" y="1136469"/>
            <a:ext cx="8734697" cy="5721531"/>
          </a:xfrm>
        </p:spPr>
        <p:txBody>
          <a:bodyPr numCol="2" spcCol="360000" rtlCol="0">
            <a:noAutofit/>
          </a:bodyPr>
          <a:lstStyle/>
          <a:p>
            <a:r>
              <a:rPr lang="hu-HU" sz="2300" b="1" dirty="0"/>
              <a:t>A miniszterelnök kabinetfőnöke </a:t>
            </a:r>
            <a:r>
              <a:rPr lang="hu-HU" sz="2300" dirty="0"/>
              <a:t>a gazdaság igazgatásával összefüggésben  a Kormány</a:t>
            </a:r>
          </a:p>
          <a:p>
            <a:r>
              <a:rPr lang="hu-HU" sz="2300" dirty="0" smtClean="0"/>
              <a:t>1</a:t>
            </a:r>
            <a:r>
              <a:rPr lang="hu-HU" sz="2300" dirty="0"/>
              <a:t>. az  általános politikai koordinációért,</a:t>
            </a:r>
          </a:p>
          <a:p>
            <a:r>
              <a:rPr lang="hu-HU" sz="2300" dirty="0" smtClean="0"/>
              <a:t>2</a:t>
            </a:r>
            <a:r>
              <a:rPr lang="hu-HU" sz="2300" dirty="0"/>
              <a:t>. a turizmusért,</a:t>
            </a:r>
          </a:p>
          <a:p>
            <a:r>
              <a:rPr lang="hu-HU" sz="2300" dirty="0" smtClean="0"/>
              <a:t>3</a:t>
            </a:r>
            <a:r>
              <a:rPr lang="hu-HU" sz="2300" dirty="0"/>
              <a:t>. a vendéglátásért, </a:t>
            </a:r>
            <a:r>
              <a:rPr lang="hu-HU" sz="2300" dirty="0" smtClean="0"/>
              <a:t>valamint </a:t>
            </a:r>
            <a:endParaRPr lang="hu-HU" sz="2300" dirty="0"/>
          </a:p>
          <a:p>
            <a:r>
              <a:rPr lang="hu-HU" sz="2300" dirty="0" smtClean="0"/>
              <a:t>4</a:t>
            </a:r>
            <a:r>
              <a:rPr lang="hu-HU" sz="2300" dirty="0"/>
              <a:t>. az  e-közigazgatási </a:t>
            </a:r>
            <a:r>
              <a:rPr lang="hu-HU" sz="2300" dirty="0" smtClean="0"/>
              <a:t>és informatikai </a:t>
            </a:r>
            <a:r>
              <a:rPr lang="hu-HU" sz="2300" dirty="0"/>
              <a:t>fejlesztések egységesítéséért</a:t>
            </a:r>
          </a:p>
          <a:p>
            <a:r>
              <a:rPr lang="hu-HU" sz="2300" dirty="0"/>
              <a:t>felelős tagja</a:t>
            </a:r>
          </a:p>
          <a:p>
            <a:pPr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2185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ím 1"/>
          <p:cNvSpPr>
            <a:spLocks noGrp="1"/>
          </p:cNvSpPr>
          <p:nvPr>
            <p:ph type="title" idx="4294967295"/>
          </p:nvPr>
        </p:nvSpPr>
        <p:spPr>
          <a:xfrm>
            <a:off x="1524000" y="0"/>
            <a:ext cx="9144000" cy="1340768"/>
          </a:xfrm>
        </p:spPr>
        <p:txBody>
          <a:bodyPr/>
          <a:lstStyle/>
          <a:p>
            <a:pPr algn="ctr" eaLnBrk="1" hangingPunct="1"/>
            <a:r>
              <a:rPr lang="hu-HU" altLang="hu-HU" sz="2000" dirty="0">
                <a:solidFill>
                  <a:srgbClr val="C00000"/>
                </a:solidFill>
              </a:rPr>
              <a:t>2.2.3. A gazdaság igazgatás koordinációs-, illetve</a:t>
            </a:r>
            <a:br>
              <a:rPr lang="hu-HU" altLang="hu-HU" sz="2000" dirty="0">
                <a:solidFill>
                  <a:srgbClr val="C00000"/>
                </a:solidFill>
              </a:rPr>
            </a:br>
            <a:r>
              <a:rPr lang="hu-HU" altLang="hu-HU" sz="2000" dirty="0">
                <a:solidFill>
                  <a:srgbClr val="C00000"/>
                </a:solidFill>
              </a:rPr>
              <a:t>szakpolitikai (ágazati-, illetve funkcionális)</a:t>
            </a:r>
            <a:br>
              <a:rPr lang="hu-HU" altLang="hu-HU" sz="2000" dirty="0">
                <a:solidFill>
                  <a:srgbClr val="C00000"/>
                </a:solidFill>
              </a:rPr>
            </a:br>
            <a:r>
              <a:rPr lang="hu-HU" altLang="hu-HU" sz="2000" dirty="0">
                <a:solidFill>
                  <a:srgbClr val="C00000"/>
                </a:solidFill>
              </a:rPr>
              <a:t>feladatait ellátó központi államigazgatási szervek (4)</a:t>
            </a:r>
          </a:p>
        </p:txBody>
      </p:sp>
      <p:sp>
        <p:nvSpPr>
          <p:cNvPr id="57347" name="Tartalom helye 2"/>
          <p:cNvSpPr>
            <a:spLocks noGrp="1"/>
          </p:cNvSpPr>
          <p:nvPr>
            <p:ph idx="4294967295"/>
          </p:nvPr>
        </p:nvSpPr>
        <p:spPr>
          <a:xfrm>
            <a:off x="2279576" y="1340768"/>
            <a:ext cx="8229600" cy="4958011"/>
          </a:xfrm>
        </p:spPr>
        <p:txBody>
          <a:bodyPr>
            <a:normAutofit fontScale="70000" lnSpcReduction="20000"/>
          </a:bodyPr>
          <a:lstStyle/>
          <a:p>
            <a:r>
              <a:rPr lang="hu-HU" sz="2600" b="1" dirty="0"/>
              <a:t>Miniszterelnökséget vezető miniszter</a:t>
            </a:r>
            <a:r>
              <a:rPr lang="hu-HU" sz="2600" dirty="0"/>
              <a:t> a gazdaság igazgatásával </a:t>
            </a:r>
            <a:endParaRPr lang="hu-HU" sz="2600" dirty="0" smtClean="0"/>
          </a:p>
          <a:p>
            <a:pPr marL="0" indent="0">
              <a:buNone/>
            </a:pPr>
            <a:r>
              <a:rPr lang="hu-HU" sz="2600" dirty="0" smtClean="0"/>
              <a:t>összefüggésben  </a:t>
            </a:r>
            <a:r>
              <a:rPr lang="hu-HU" sz="2600" dirty="0"/>
              <a:t>a Kormány</a:t>
            </a:r>
          </a:p>
          <a:p>
            <a:pPr marL="0" indent="0">
              <a:buNone/>
            </a:pPr>
            <a:r>
              <a:rPr lang="hu-HU" sz="2600" dirty="0"/>
              <a:t>	1. Budapest és a fővárosi agglomeráció fejlesztéséért,</a:t>
            </a:r>
          </a:p>
          <a:p>
            <a:pPr marL="0" indent="0">
              <a:buNone/>
            </a:pPr>
            <a:r>
              <a:rPr lang="hu-HU" sz="2600" dirty="0"/>
              <a:t>	2. az európai uniós ügyek koordinációjáért,</a:t>
            </a:r>
          </a:p>
          <a:p>
            <a:pPr marL="0" indent="0">
              <a:buNone/>
            </a:pPr>
            <a:r>
              <a:rPr lang="hu-HU" sz="2600" dirty="0"/>
              <a:t>	3. az építésügyi szabályozásért és építéshatósági ügyekért,</a:t>
            </a:r>
          </a:p>
          <a:p>
            <a:pPr marL="0" indent="0">
              <a:buNone/>
            </a:pPr>
            <a:r>
              <a:rPr lang="hu-HU" sz="2600" dirty="0"/>
              <a:t>	4. a kormányzati társadalmi kapcsolatok összehangolásáért,</a:t>
            </a:r>
          </a:p>
          <a:p>
            <a:pPr marL="0" indent="0">
              <a:buNone/>
            </a:pPr>
            <a:r>
              <a:rPr lang="hu-HU" sz="2600" dirty="0"/>
              <a:t>	5. a kormányzati stratégiák kidolgozásának támogatásáért,</a:t>
            </a:r>
          </a:p>
          <a:p>
            <a:pPr marL="0" indent="0">
              <a:buNone/>
            </a:pPr>
            <a:r>
              <a:rPr lang="hu-HU" sz="2600" dirty="0"/>
              <a:t>	6. a közbeszerzésekért,</a:t>
            </a:r>
          </a:p>
          <a:p>
            <a:pPr marL="0" indent="0">
              <a:buNone/>
            </a:pPr>
            <a:r>
              <a:rPr lang="hu-HU" sz="2600" dirty="0"/>
              <a:t>	7. a településfejlesztésért és településrendezésért,</a:t>
            </a:r>
          </a:p>
          <a:p>
            <a:pPr marL="0" indent="0">
              <a:buNone/>
            </a:pPr>
            <a:r>
              <a:rPr lang="hu-HU" sz="2600" dirty="0"/>
              <a:t>	8. területrendezésért,</a:t>
            </a:r>
          </a:p>
          <a:p>
            <a:pPr marL="0" indent="0">
              <a:buNone/>
            </a:pPr>
            <a:r>
              <a:rPr lang="hu-HU" sz="2600" dirty="0"/>
              <a:t>	9. társadalompolitika összehangolásáért,</a:t>
            </a:r>
          </a:p>
          <a:p>
            <a:pPr marL="0" indent="0">
              <a:buNone/>
            </a:pPr>
            <a:r>
              <a:rPr lang="hu-HU" sz="2600" dirty="0"/>
              <a:t>	10. európai uniós források felhasználásáért</a:t>
            </a:r>
            <a:r>
              <a:rPr lang="hu-HU" sz="2600" dirty="0" smtClean="0"/>
              <a:t>,</a:t>
            </a:r>
          </a:p>
          <a:p>
            <a:pPr marL="0" indent="0">
              <a:buNone/>
            </a:pPr>
            <a:r>
              <a:rPr lang="hu-HU" altLang="hu-HU" sz="2600" dirty="0"/>
              <a:t>	</a:t>
            </a:r>
            <a:r>
              <a:rPr lang="hu-HU" altLang="hu-HU" sz="2600" dirty="0" smtClean="0"/>
              <a:t>11. a családpolitikáért </a:t>
            </a:r>
            <a:endParaRPr lang="hu-HU" altLang="hu-HU" sz="2600" dirty="0"/>
          </a:p>
          <a:p>
            <a:r>
              <a:rPr lang="hu-HU" sz="2600" dirty="0"/>
              <a:t>felelős tagja, </a:t>
            </a:r>
            <a:r>
              <a:rPr lang="hu-HU" sz="2600" b="1" dirty="0"/>
              <a:t>vezeti a Stratégiai és Családügyi Kabinet </a:t>
            </a:r>
            <a:endParaRPr lang="hu-HU" sz="2600" b="1" dirty="0" smtClean="0"/>
          </a:p>
          <a:p>
            <a:pPr marL="0" indent="0">
              <a:buNone/>
            </a:pPr>
            <a:r>
              <a:rPr lang="hu-HU" sz="2600" b="1" dirty="0" smtClean="0"/>
              <a:t>üléseit</a:t>
            </a:r>
            <a:r>
              <a:rPr lang="hu-HU" sz="2600" dirty="0"/>
              <a:t>.</a:t>
            </a:r>
          </a:p>
          <a:p>
            <a:pPr eaLnBrk="1" hangingPunct="1"/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274526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ím 1"/>
          <p:cNvSpPr>
            <a:spLocks noGrp="1"/>
          </p:cNvSpPr>
          <p:nvPr>
            <p:ph type="title" idx="4294967295"/>
          </p:nvPr>
        </p:nvSpPr>
        <p:spPr>
          <a:xfrm>
            <a:off x="1524000" y="-8984"/>
            <a:ext cx="9144000" cy="1349751"/>
          </a:xfrm>
        </p:spPr>
        <p:txBody>
          <a:bodyPr/>
          <a:lstStyle/>
          <a:p>
            <a:pPr algn="ctr" eaLnBrk="1" hangingPunct="1"/>
            <a:r>
              <a:rPr lang="hu-HU" altLang="hu-HU" sz="2000" dirty="0">
                <a:solidFill>
                  <a:srgbClr val="C00000"/>
                </a:solidFill>
              </a:rPr>
              <a:t>2.2.3. A gazdaság igazgatás koordinációs-, illetve</a:t>
            </a:r>
            <a:br>
              <a:rPr lang="hu-HU" altLang="hu-HU" sz="2000" dirty="0">
                <a:solidFill>
                  <a:srgbClr val="C00000"/>
                </a:solidFill>
              </a:rPr>
            </a:br>
            <a:r>
              <a:rPr lang="hu-HU" altLang="hu-HU" sz="2000" dirty="0">
                <a:solidFill>
                  <a:srgbClr val="C00000"/>
                </a:solidFill>
              </a:rPr>
              <a:t>szakpolitikai (ágazati-, illetve funkcionális)</a:t>
            </a:r>
            <a:br>
              <a:rPr lang="hu-HU" altLang="hu-HU" sz="2000" dirty="0">
                <a:solidFill>
                  <a:srgbClr val="C00000"/>
                </a:solidFill>
              </a:rPr>
            </a:br>
            <a:r>
              <a:rPr lang="hu-HU" altLang="hu-HU" sz="2000" dirty="0">
                <a:solidFill>
                  <a:srgbClr val="C00000"/>
                </a:solidFill>
              </a:rPr>
              <a:t>feladatait ellátó központi államigazgatási szervek (5)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19536" y="1628801"/>
            <a:ext cx="8229600" cy="4525963"/>
          </a:xfrm>
        </p:spPr>
        <p:txBody>
          <a:bodyPr rtlCol="0">
            <a:normAutofit/>
          </a:bodyPr>
          <a:lstStyle/>
          <a:p>
            <a:r>
              <a:rPr lang="hu-HU" sz="2400" dirty="0"/>
              <a:t>A </a:t>
            </a:r>
            <a:r>
              <a:rPr lang="hu-HU" sz="2400" b="1" dirty="0"/>
              <a:t>belügyminiszter</a:t>
            </a:r>
            <a:r>
              <a:rPr lang="hu-HU" sz="2400" dirty="0"/>
              <a:t>  mint a miniszterelnök nemzetbiztonságért felelős helyettese a gazdaság igazgatásával összefüggésben a Kormány</a:t>
            </a:r>
          </a:p>
          <a:p>
            <a:pPr marL="0" indent="0">
              <a:buNone/>
            </a:pPr>
            <a:r>
              <a:rPr lang="hu-HU" sz="2400" dirty="0"/>
              <a:t>	1. helyi önkormányzatokért,</a:t>
            </a:r>
          </a:p>
          <a:p>
            <a:pPr marL="0" indent="0">
              <a:buNone/>
            </a:pPr>
            <a:r>
              <a:rPr lang="hu-HU" sz="2400" dirty="0"/>
              <a:t>	2. vízgazdálkodásért,</a:t>
            </a:r>
          </a:p>
          <a:p>
            <a:r>
              <a:rPr lang="hu-HU" sz="2400" dirty="0"/>
              <a:t>felelős tagja.</a:t>
            </a:r>
          </a:p>
        </p:txBody>
      </p:sp>
    </p:spTree>
    <p:extLst>
      <p:ext uri="{BB962C8B-B14F-4D97-AF65-F5344CB8AC3E}">
        <p14:creationId xmlns:p14="http://schemas.microsoft.com/office/powerpoint/2010/main" val="363579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ím 1"/>
          <p:cNvSpPr>
            <a:spLocks noGrp="1"/>
          </p:cNvSpPr>
          <p:nvPr>
            <p:ph type="title" idx="4294967295"/>
          </p:nvPr>
        </p:nvSpPr>
        <p:spPr>
          <a:xfrm>
            <a:off x="1524000" y="0"/>
            <a:ext cx="9144000" cy="1340768"/>
          </a:xfrm>
        </p:spPr>
        <p:txBody>
          <a:bodyPr/>
          <a:lstStyle/>
          <a:p>
            <a:pPr algn="ctr" eaLnBrk="1" hangingPunct="1"/>
            <a:r>
              <a:rPr lang="hu-HU" altLang="hu-HU" sz="2000" dirty="0">
                <a:solidFill>
                  <a:srgbClr val="C00000"/>
                </a:solidFill>
              </a:rPr>
              <a:t>2.2.3. A gazdaság igazgatás koordinációs-, illetve</a:t>
            </a:r>
            <a:br>
              <a:rPr lang="hu-HU" altLang="hu-HU" sz="2000" dirty="0">
                <a:solidFill>
                  <a:srgbClr val="C00000"/>
                </a:solidFill>
              </a:rPr>
            </a:br>
            <a:r>
              <a:rPr lang="hu-HU" altLang="hu-HU" sz="2000" dirty="0">
                <a:solidFill>
                  <a:srgbClr val="C00000"/>
                </a:solidFill>
              </a:rPr>
              <a:t>szakpolitikai (ágazati-, illetve funkcionális)</a:t>
            </a:r>
            <a:br>
              <a:rPr lang="hu-HU" altLang="hu-HU" sz="2000" dirty="0">
                <a:solidFill>
                  <a:srgbClr val="C00000"/>
                </a:solidFill>
              </a:rPr>
            </a:br>
            <a:r>
              <a:rPr lang="hu-HU" altLang="hu-HU" sz="2000" dirty="0">
                <a:solidFill>
                  <a:srgbClr val="C00000"/>
                </a:solidFill>
              </a:rPr>
              <a:t>feladatait ellátó központi államigazgatási szervek (6)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81200" y="1099347"/>
            <a:ext cx="8229600" cy="5688632"/>
          </a:xfrm>
        </p:spPr>
        <p:txBody>
          <a:bodyPr rtlCol="0">
            <a:normAutofit/>
          </a:bodyPr>
          <a:lstStyle/>
          <a:p>
            <a:pPr algn="just"/>
            <a:r>
              <a:rPr lang="hu-HU" sz="2200" dirty="0"/>
              <a:t>A </a:t>
            </a:r>
            <a:r>
              <a:rPr lang="hu-HU" sz="2200" b="1" dirty="0"/>
              <a:t>pénzügyminiszter</a:t>
            </a:r>
            <a:r>
              <a:rPr lang="hu-HU" sz="2200" dirty="0"/>
              <a:t>  mint a miniszterelnök gazdaságpolitikáért felelős helyettese a gazdaság igazgatásával összefüggésben a Kormány</a:t>
            </a:r>
          </a:p>
          <a:p>
            <a:pPr marL="0" indent="0" algn="just">
              <a:buNone/>
            </a:pPr>
            <a:r>
              <a:rPr lang="hu-HU" sz="2200" dirty="0"/>
              <a:t>	1. adópolitikáért,</a:t>
            </a:r>
          </a:p>
          <a:p>
            <a:pPr marL="0" indent="0" algn="just">
              <a:buNone/>
            </a:pPr>
            <a:r>
              <a:rPr lang="hu-HU" sz="2200" dirty="0"/>
              <a:t> 	2. államháztartásért,</a:t>
            </a:r>
          </a:p>
          <a:p>
            <a:pPr marL="0" indent="0" algn="just">
              <a:buNone/>
            </a:pPr>
            <a:r>
              <a:rPr lang="hu-HU" sz="2200" dirty="0"/>
              <a:t>	3. gazdaságpolitikáért,</a:t>
            </a:r>
          </a:p>
          <a:p>
            <a:pPr marL="0" indent="0">
              <a:buNone/>
            </a:pPr>
            <a:r>
              <a:rPr lang="hu-HU" sz="2200" dirty="0"/>
              <a:t> 	4</a:t>
            </a:r>
            <a:r>
              <a:rPr lang="hu-HU" sz="2200" dirty="0" smtClean="0"/>
              <a:t>. gazdaságpolitika </a:t>
            </a:r>
            <a:r>
              <a:rPr lang="hu-HU" sz="2200" dirty="0"/>
              <a:t>makrogazdasági </a:t>
            </a:r>
            <a:r>
              <a:rPr lang="hu-HU" sz="2200" dirty="0" smtClean="0"/>
              <a:t>	szabályozásáért</a:t>
            </a:r>
            <a:r>
              <a:rPr lang="hu-HU" sz="2200" dirty="0"/>
              <a:t>,</a:t>
            </a:r>
          </a:p>
          <a:p>
            <a:pPr marL="0" indent="0" algn="just">
              <a:buNone/>
            </a:pPr>
            <a:r>
              <a:rPr lang="hu-HU" sz="2200" dirty="0"/>
              <a:t> 	5. lakásgazdálkodásért és lakáspolitikáért,</a:t>
            </a:r>
          </a:p>
          <a:p>
            <a:pPr marL="0" indent="0" algn="just">
              <a:buNone/>
            </a:pPr>
            <a:r>
              <a:rPr lang="hu-HU" sz="2200" dirty="0"/>
              <a:t> 	6. nemzetközi pénzügyi kapcsolatokért,</a:t>
            </a:r>
          </a:p>
          <a:p>
            <a:pPr marL="0" indent="0" algn="just">
              <a:buNone/>
            </a:pPr>
            <a:r>
              <a:rPr lang="hu-HU" sz="2200" dirty="0"/>
              <a:t>	7. pénz-, tőke- és biztosítási piac szabályozásáért,</a:t>
            </a:r>
          </a:p>
          <a:p>
            <a:pPr marL="0" indent="0" algn="just">
              <a:buNone/>
            </a:pPr>
            <a:r>
              <a:rPr lang="hu-HU" sz="2200" dirty="0"/>
              <a:t>	8. területfejlesztés stratégiai tervezéséért</a:t>
            </a:r>
          </a:p>
          <a:p>
            <a:pPr algn="just"/>
            <a:r>
              <a:rPr lang="hu-HU" sz="2200" dirty="0"/>
              <a:t>felelős tagja. A pénzügyminiszter </a:t>
            </a:r>
            <a:r>
              <a:rPr lang="hu-HU" sz="2200" b="1" dirty="0"/>
              <a:t>vezeti a Gazdasági Kabinet üléseit.</a:t>
            </a:r>
          </a:p>
          <a:p>
            <a:pPr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822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Cím 1"/>
          <p:cNvSpPr>
            <a:spLocks noGrp="1"/>
          </p:cNvSpPr>
          <p:nvPr>
            <p:ph type="title" idx="4294967295"/>
          </p:nvPr>
        </p:nvSpPr>
        <p:spPr>
          <a:xfrm>
            <a:off x="1524000" y="0"/>
            <a:ext cx="9144000" cy="1340768"/>
          </a:xfrm>
        </p:spPr>
        <p:txBody>
          <a:bodyPr/>
          <a:lstStyle/>
          <a:p>
            <a:pPr algn="ctr" eaLnBrk="1" hangingPunct="1"/>
            <a:r>
              <a:rPr lang="hu-HU" altLang="hu-HU" sz="2000" dirty="0">
                <a:solidFill>
                  <a:srgbClr val="C00000"/>
                </a:solidFill>
              </a:rPr>
              <a:t>2.2.3. A gazdaság igazgatás koordinációs-, illetve</a:t>
            </a:r>
            <a:br>
              <a:rPr lang="hu-HU" altLang="hu-HU" sz="2000" dirty="0">
                <a:solidFill>
                  <a:srgbClr val="C00000"/>
                </a:solidFill>
              </a:rPr>
            </a:br>
            <a:r>
              <a:rPr lang="hu-HU" altLang="hu-HU" sz="2000" dirty="0">
                <a:solidFill>
                  <a:srgbClr val="C00000"/>
                </a:solidFill>
              </a:rPr>
              <a:t>szakpolitikai (ágazati-, illetve funkcionális)</a:t>
            </a:r>
            <a:br>
              <a:rPr lang="hu-HU" altLang="hu-HU" sz="2000" dirty="0">
                <a:solidFill>
                  <a:srgbClr val="C00000"/>
                </a:solidFill>
              </a:rPr>
            </a:br>
            <a:r>
              <a:rPr lang="hu-HU" altLang="hu-HU" sz="2000" dirty="0">
                <a:solidFill>
                  <a:srgbClr val="C00000"/>
                </a:solidFill>
              </a:rPr>
              <a:t>feladatait ellátó központi államigazgatási szervek (7)</a:t>
            </a:r>
          </a:p>
        </p:txBody>
      </p:sp>
      <p:sp>
        <p:nvSpPr>
          <p:cNvPr id="60419" name="Tartalom helye 2"/>
          <p:cNvSpPr>
            <a:spLocks noGrp="1"/>
          </p:cNvSpPr>
          <p:nvPr>
            <p:ph idx="4294967295"/>
          </p:nvPr>
        </p:nvSpPr>
        <p:spPr>
          <a:xfrm>
            <a:off x="2109435" y="1340768"/>
            <a:ext cx="8229600" cy="5400600"/>
          </a:xfrm>
        </p:spPr>
        <p:txBody>
          <a:bodyPr>
            <a:normAutofit/>
          </a:bodyPr>
          <a:lstStyle/>
          <a:p>
            <a:r>
              <a:rPr lang="hu-HU" sz="1600" dirty="0"/>
              <a:t>Az </a:t>
            </a:r>
            <a:r>
              <a:rPr lang="hu-HU" sz="1600" b="1" dirty="0"/>
              <a:t>agrárminiszter</a:t>
            </a:r>
            <a:r>
              <a:rPr lang="hu-HU" sz="1600" dirty="0"/>
              <a:t> a gazdaság igazgatásával összefüggésben a Kormány</a:t>
            </a:r>
          </a:p>
          <a:p>
            <a:pPr marL="0" indent="0">
              <a:buNone/>
            </a:pPr>
            <a:r>
              <a:rPr lang="hu-HU" sz="1600" dirty="0"/>
              <a:t> 	1. agrárpolitikáért,</a:t>
            </a:r>
          </a:p>
          <a:p>
            <a:pPr marL="0" indent="0">
              <a:buNone/>
            </a:pPr>
            <a:r>
              <a:rPr lang="hu-HU" sz="1600" dirty="0"/>
              <a:t> 	2. agrár-vidékfejlesztésért,</a:t>
            </a:r>
          </a:p>
          <a:p>
            <a:pPr marL="0" indent="0">
              <a:buNone/>
            </a:pPr>
            <a:r>
              <a:rPr lang="hu-HU" sz="1600" dirty="0"/>
              <a:t> 	3. élelmiszerlánc-felügyeletért,</a:t>
            </a:r>
          </a:p>
          <a:p>
            <a:pPr marL="0" indent="0">
              <a:buNone/>
            </a:pPr>
            <a:r>
              <a:rPr lang="hu-HU" sz="1600" dirty="0"/>
              <a:t> 	4. élelmiszeriparért,</a:t>
            </a:r>
          </a:p>
          <a:p>
            <a:pPr marL="0" indent="0">
              <a:buNone/>
            </a:pPr>
            <a:r>
              <a:rPr lang="hu-HU" sz="1600" dirty="0"/>
              <a:t> 	5. erdőgazdálkodásért,</a:t>
            </a:r>
          </a:p>
          <a:p>
            <a:pPr marL="0" indent="0">
              <a:buNone/>
            </a:pPr>
            <a:r>
              <a:rPr lang="hu-HU" sz="1600" dirty="0"/>
              <a:t> 	6. földügyért,</a:t>
            </a:r>
          </a:p>
          <a:p>
            <a:pPr marL="0" indent="0">
              <a:buNone/>
            </a:pPr>
            <a:r>
              <a:rPr lang="hu-HU" sz="1600" dirty="0"/>
              <a:t> 	7. halgazdálkodásért,</a:t>
            </a:r>
          </a:p>
          <a:p>
            <a:pPr marL="0" indent="0">
              <a:buNone/>
            </a:pPr>
            <a:r>
              <a:rPr lang="hu-HU" sz="1600" dirty="0"/>
              <a:t> 	8. mezőgazdasági öntözési célú, felszín alatti vízkivételt biztosító </a:t>
            </a:r>
            <a:r>
              <a:rPr lang="hu-HU" sz="1600" dirty="0" smtClean="0"/>
              <a:t>	vízilétesítmény </a:t>
            </a:r>
            <a:r>
              <a:rPr lang="hu-HU" sz="1600" dirty="0"/>
              <a:t>	engedélyezéséért,</a:t>
            </a:r>
          </a:p>
          <a:p>
            <a:pPr marL="0" indent="0">
              <a:buNone/>
            </a:pPr>
            <a:r>
              <a:rPr lang="hu-HU" sz="1600" dirty="0"/>
              <a:t> 	</a:t>
            </a:r>
            <a:r>
              <a:rPr lang="hu-HU" sz="1600" dirty="0" smtClean="0"/>
              <a:t>9</a:t>
            </a:r>
            <a:r>
              <a:rPr lang="hu-HU" sz="1600" dirty="0" smtClean="0"/>
              <a:t>. </a:t>
            </a:r>
            <a:r>
              <a:rPr lang="hu-HU" sz="1600" dirty="0"/>
              <a:t>természetvédelemért,</a:t>
            </a:r>
          </a:p>
          <a:p>
            <a:pPr marL="0" indent="0">
              <a:buNone/>
            </a:pPr>
            <a:r>
              <a:rPr lang="hu-HU" sz="1600" dirty="0"/>
              <a:t> 	</a:t>
            </a:r>
            <a:r>
              <a:rPr lang="hu-HU" sz="1600" dirty="0" smtClean="0"/>
              <a:t>10</a:t>
            </a:r>
            <a:r>
              <a:rPr lang="hu-HU" sz="1600" dirty="0" smtClean="0"/>
              <a:t>. </a:t>
            </a:r>
            <a:r>
              <a:rPr lang="hu-HU" sz="1600" dirty="0"/>
              <a:t>földügyi és agrár-vidékfejlesztési szakigazgatáshoz kapcsolódó 	térképészetért,</a:t>
            </a:r>
          </a:p>
          <a:p>
            <a:pPr marL="0" indent="0">
              <a:buNone/>
            </a:pPr>
            <a:r>
              <a:rPr lang="hu-HU" sz="1600" dirty="0"/>
              <a:t> 	</a:t>
            </a:r>
            <a:r>
              <a:rPr lang="hu-HU" sz="1600" dirty="0" smtClean="0"/>
              <a:t>11</a:t>
            </a:r>
            <a:r>
              <a:rPr lang="hu-HU" sz="1600" dirty="0" smtClean="0"/>
              <a:t>. vadgazdálkodásért</a:t>
            </a:r>
          </a:p>
          <a:p>
            <a:pPr marL="0" indent="0">
              <a:buNone/>
            </a:pPr>
            <a:r>
              <a:rPr lang="hu-HU" sz="1600" dirty="0"/>
              <a:t>	</a:t>
            </a:r>
            <a:r>
              <a:rPr lang="hu-HU" sz="1600" dirty="0" smtClean="0"/>
              <a:t>12: kereskedelemért</a:t>
            </a:r>
            <a:endParaRPr lang="hu-HU" sz="1600" dirty="0"/>
          </a:p>
          <a:p>
            <a:r>
              <a:rPr lang="hu-HU" sz="1600" dirty="0"/>
              <a:t>felelős tagja.</a:t>
            </a:r>
          </a:p>
          <a:p>
            <a:pPr eaLnBrk="1" hangingPunct="1"/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93758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476367" y="828639"/>
            <a:ext cx="9787377" cy="5411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dirty="0" smtClean="0"/>
              <a:t>Az </a:t>
            </a:r>
            <a:r>
              <a:rPr lang="hu-HU" sz="3200" dirty="0"/>
              <a:t>építési és beruházási miniszter  a Kormány </a:t>
            </a:r>
          </a:p>
          <a:p>
            <a:r>
              <a:rPr lang="hu-HU" sz="3200" dirty="0"/>
              <a:t>1. állami beruházásokért, </a:t>
            </a:r>
          </a:p>
          <a:p>
            <a:r>
              <a:rPr lang="hu-HU" sz="3200" dirty="0"/>
              <a:t>2. építésgazdaságért, </a:t>
            </a:r>
          </a:p>
          <a:p>
            <a:r>
              <a:rPr lang="hu-HU" sz="3200" dirty="0"/>
              <a:t>3. építésügyi szabályozásért és építéshatósági ügyekért, </a:t>
            </a:r>
          </a:p>
          <a:p>
            <a:r>
              <a:rPr lang="hu-HU" sz="3200" dirty="0"/>
              <a:t>4. településfejlesztésért és településrendezésért, </a:t>
            </a:r>
          </a:p>
          <a:p>
            <a:r>
              <a:rPr lang="hu-HU" sz="3200" dirty="0"/>
              <a:t>5. településkép védelméért, </a:t>
            </a:r>
          </a:p>
          <a:p>
            <a:r>
              <a:rPr lang="hu-HU" sz="3200" dirty="0"/>
              <a:t>6. területrendezésért, </a:t>
            </a:r>
          </a:p>
          <a:p>
            <a:r>
              <a:rPr lang="hu-HU" sz="3200" dirty="0"/>
              <a:t>7. kulturális örökség védelméért felelős tagja.</a:t>
            </a:r>
          </a:p>
          <a:p>
            <a:pPr indent="449580" algn="just">
              <a:lnSpc>
                <a:spcPct val="107000"/>
              </a:lnSpc>
              <a:spcAft>
                <a:spcPts val="100"/>
              </a:spcAft>
            </a:pPr>
            <a:endParaRPr lang="hu-HU" sz="2400" strike="sngStrike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7358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979318" y="662421"/>
            <a:ext cx="10145485" cy="562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>
                <a:ea typeface="Calibri" panose="020F0502020204030204" pitchFamily="34" charset="0"/>
                <a:cs typeface="Calibri" panose="020F0502020204030204" pitchFamily="34" charset="0"/>
              </a:rPr>
              <a:t>A gazdaságfejlesztési miniszter  a Kormány 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>
                <a:ea typeface="Calibri" panose="020F0502020204030204" pitchFamily="34" charset="0"/>
                <a:cs typeface="Calibri" panose="020F0502020204030204" pitchFamily="34" charset="0"/>
              </a:rPr>
              <a:t>1. nemzeti pénzügyi szolgáltatásokért, 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>
                <a:ea typeface="Calibri" panose="020F0502020204030204" pitchFamily="34" charset="0"/>
                <a:cs typeface="Calibri" panose="020F0502020204030204" pitchFamily="34" charset="0"/>
              </a:rPr>
              <a:t>2. pénz-, tőke- és biztosítási piac szabályozásért, 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>
                <a:ea typeface="Calibri" panose="020F0502020204030204" pitchFamily="34" charset="0"/>
                <a:cs typeface="Calibri" panose="020F0502020204030204" pitchFamily="34" charset="0"/>
              </a:rPr>
              <a:t>3. a nemzetközi pénzügyi kapcsolatokért, 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>
                <a:ea typeface="Calibri" panose="020F0502020204030204" pitchFamily="34" charset="0"/>
                <a:cs typeface="Calibri" panose="020F0502020204030204" pitchFamily="34" charset="0"/>
              </a:rPr>
              <a:t>4. gazdaságfejlesztésért, 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>
                <a:ea typeface="Calibri" panose="020F0502020204030204" pitchFamily="34" charset="0"/>
                <a:cs typeface="Calibri" panose="020F0502020204030204" pitchFamily="34" charset="0"/>
              </a:rPr>
              <a:t>5. lakáspolitikáért, 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>
                <a:ea typeface="Calibri" panose="020F0502020204030204" pitchFamily="34" charset="0"/>
                <a:cs typeface="Calibri" panose="020F0502020204030204" pitchFamily="34" charset="0"/>
              </a:rPr>
              <a:t>6. versenyképesség gazdasági és jogi feltételrendszeréért, 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>
                <a:ea typeface="Calibri" panose="020F0502020204030204" pitchFamily="34" charset="0"/>
                <a:cs typeface="Calibri" panose="020F0502020204030204" pitchFamily="34" charset="0"/>
              </a:rPr>
              <a:t>7. állami vagyonnal való gazdálkodás szabályozásáért, 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>
                <a:ea typeface="Calibri" panose="020F0502020204030204" pitchFamily="34" charset="0"/>
                <a:cs typeface="Calibri" panose="020F0502020204030204" pitchFamily="34" charset="0"/>
              </a:rPr>
              <a:t>8. állami vagyon felügyeletéért, 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hu-HU" sz="2800" dirty="0">
                <a:ea typeface="Calibri" panose="020F0502020204030204" pitchFamily="34" charset="0"/>
                <a:cs typeface="Calibri" panose="020F0502020204030204" pitchFamily="34" charset="0"/>
              </a:rPr>
              <a:t>9. postaügyért felelős tagja.</a:t>
            </a:r>
            <a:endParaRPr lang="hu-H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6499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45523" y="665317"/>
            <a:ext cx="9797142" cy="5920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>
                <a:ea typeface="Calibri" panose="020F0502020204030204" pitchFamily="34" charset="0"/>
                <a:cs typeface="Calibri" panose="020F0502020204030204" pitchFamily="34" charset="0"/>
              </a:rPr>
              <a:t>A kultúráért és innovációért felelős miniszter  a Kormány 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>
                <a:ea typeface="Calibri" panose="020F0502020204030204" pitchFamily="34" charset="0"/>
                <a:cs typeface="Calibri" panose="020F0502020204030204" pitchFamily="34" charset="0"/>
              </a:rPr>
              <a:t>1. kormányzati tudománypolitikáért, 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>
                <a:ea typeface="Calibri" panose="020F0502020204030204" pitchFamily="34" charset="0"/>
                <a:cs typeface="Calibri" panose="020F0502020204030204" pitchFamily="34" charset="0"/>
              </a:rPr>
              <a:t>2. tudománypolitika koordinációjáért, 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>
                <a:ea typeface="Calibri" panose="020F0502020204030204" pitchFamily="34" charset="0"/>
                <a:cs typeface="Calibri" panose="020F0502020204030204" pitchFamily="34" charset="0"/>
              </a:rPr>
              <a:t>3. szakképzésért, 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>
                <a:ea typeface="Calibri" panose="020F0502020204030204" pitchFamily="34" charset="0"/>
                <a:cs typeface="Calibri" panose="020F0502020204030204" pitchFamily="34" charset="0"/>
              </a:rPr>
              <a:t>4. felsőoktatásért, 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>
                <a:ea typeface="Calibri" panose="020F0502020204030204" pitchFamily="34" charset="0"/>
                <a:cs typeface="Calibri" panose="020F0502020204030204" pitchFamily="34" charset="0"/>
              </a:rPr>
              <a:t>5. családpolitikáért, 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>
                <a:ea typeface="Calibri" panose="020F0502020204030204" pitchFamily="34" charset="0"/>
                <a:cs typeface="Calibri" panose="020F0502020204030204" pitchFamily="34" charset="0"/>
              </a:rPr>
              <a:t>6. gyermek- és ifjúságpolitikáért, 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>
                <a:ea typeface="Calibri" panose="020F0502020204030204" pitchFamily="34" charset="0"/>
                <a:cs typeface="Calibri" panose="020F0502020204030204" pitchFamily="34" charset="0"/>
              </a:rPr>
              <a:t>7. kultúráért, 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>
                <a:ea typeface="Calibri" panose="020F0502020204030204" pitchFamily="34" charset="0"/>
                <a:cs typeface="Calibri" panose="020F0502020204030204" pitchFamily="34" charset="0"/>
              </a:rPr>
              <a:t>8. kulturális diplomáciáért és a külföldi magyar kulturális intézetekért, 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>
                <a:ea typeface="Calibri" panose="020F0502020204030204" pitchFamily="34" charset="0"/>
                <a:cs typeface="Calibri" panose="020F0502020204030204" pitchFamily="34" charset="0"/>
              </a:rPr>
              <a:t>9. vállalkozásfejlesztésért felelős tagja.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hu-H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u-H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68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>
                <a:solidFill>
                  <a:srgbClr val="C00000"/>
                </a:solidFill>
              </a:rPr>
              <a:t>Célkitűzés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hallgató ismerje meg</a:t>
            </a:r>
          </a:p>
          <a:p>
            <a:pPr marL="971550" lvl="1" indent="-514350">
              <a:buAutoNum type="alphaLcParenR"/>
            </a:pPr>
            <a:r>
              <a:rPr lang="hu-HU" dirty="0"/>
              <a:t>a gazdasági </a:t>
            </a:r>
            <a:r>
              <a:rPr lang="hu-HU" dirty="0" smtClean="0"/>
              <a:t>közigazgatással </a:t>
            </a:r>
            <a:r>
              <a:rPr lang="hu-HU" dirty="0"/>
              <a:t>kapcsolatos </a:t>
            </a:r>
            <a:r>
              <a:rPr lang="hu-HU" dirty="0" smtClean="0"/>
              <a:t>általános fogalmakat,</a:t>
            </a:r>
          </a:p>
          <a:p>
            <a:pPr marL="971550" lvl="1" indent="-514350">
              <a:buAutoNum type="alphaLcParenR"/>
            </a:pPr>
            <a:r>
              <a:rPr lang="hu-HU" dirty="0" smtClean="0"/>
              <a:t>a gazdasági közigazgatás átalakulását</a:t>
            </a:r>
          </a:p>
          <a:p>
            <a:pPr marL="971550" lvl="1" indent="-514350">
              <a:buAutoNum type="alphaLcParenR"/>
            </a:pPr>
            <a:r>
              <a:rPr lang="hu-HU" dirty="0" smtClean="0"/>
              <a:t> a gazdasági közigazgatás feladatait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683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66254" y="453900"/>
            <a:ext cx="11754196" cy="602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technológiai és ipari miniszter  a Kormány </a:t>
            </a:r>
            <a:endParaRPr lang="hu-H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1. iparügyekért, </a:t>
            </a:r>
            <a:endParaRPr lang="hu-H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2. bányászati ügyekért, </a:t>
            </a:r>
            <a:endParaRPr lang="hu-H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3. belgazdaságért, </a:t>
            </a:r>
            <a:endParaRPr lang="hu-H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4. energiapolitikáért, </a:t>
            </a:r>
            <a:endParaRPr lang="hu-H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5. környezetvédelemért, </a:t>
            </a:r>
            <a:endParaRPr lang="hu-H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6. körforgásos gazdaságra történő átállásért és a termékértéklánc-felügyeletért, </a:t>
            </a:r>
            <a:endParaRPr lang="hu-H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7. hulladékgazdálkodási közszolgáltatási és szolgáltatási díj megállapításáért, </a:t>
            </a:r>
            <a:endParaRPr lang="hu-H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8. hulladékgazdálkodásért, </a:t>
            </a:r>
            <a:endParaRPr lang="hu-H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9. hulladékgazdálkodás felügyeletéért, </a:t>
            </a:r>
            <a:endParaRPr lang="hu-H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10. a  körforgásos gazdasághoz és a  hulladékgazdálkodáshoz kapcsolódóan a  fenntartható fejlődési feladatok összehangolásáért, </a:t>
            </a:r>
            <a:endParaRPr lang="hu-H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11. közlekedésért, </a:t>
            </a:r>
            <a:endParaRPr lang="hu-H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12. víziközmű-szolgáltatásért, </a:t>
            </a:r>
            <a:endParaRPr lang="hu-H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13. nemzeti közműszolgáltatásokért, </a:t>
            </a:r>
            <a:endParaRPr lang="hu-H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14. foglalkoztatáspolitikáért, </a:t>
            </a:r>
            <a:endParaRPr lang="hu-H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15. felnőttképzésért, </a:t>
            </a:r>
            <a:endParaRPr lang="hu-H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hu-HU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16. társadalmi párbeszédért felelős tagja.</a:t>
            </a:r>
            <a:endParaRPr lang="hu-HU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3118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81644" y="925405"/>
            <a:ext cx="10749148" cy="594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A</a:t>
            </a:r>
            <a:r>
              <a:rPr lang="hu-HU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területfejlesztési miniszter  a Kormány </a:t>
            </a:r>
            <a:endParaRPr lang="hu-HU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1</a:t>
            </a:r>
            <a:r>
              <a:rPr lang="hu-HU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területfejlesztésért, </a:t>
            </a:r>
            <a:endParaRPr lang="hu-HU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2</a:t>
            </a:r>
            <a:r>
              <a:rPr lang="hu-HU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területfejlesztés stratégiai tervezéséért, </a:t>
            </a:r>
            <a:endParaRPr lang="hu-HU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hu-HU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3</a:t>
            </a:r>
            <a:r>
              <a:rPr lang="hu-HU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közbeszerzésekért, </a:t>
            </a:r>
            <a:endParaRPr lang="hu-HU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hu-HU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4</a:t>
            </a:r>
            <a:r>
              <a:rPr lang="hu-HU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európai uniós források felhasználásáért, </a:t>
            </a:r>
            <a:endParaRPr lang="hu-HU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2800" dirty="0" smtClean="0">
                <a:latin typeface="+mj-lt"/>
                <a:ea typeface="Calibri" panose="020F0502020204030204" pitchFamily="34" charset="0"/>
              </a:rPr>
              <a:t>	5</a:t>
            </a:r>
            <a:r>
              <a:rPr lang="hu-HU" sz="2800" dirty="0">
                <a:latin typeface="+mj-lt"/>
                <a:ea typeface="Calibri" panose="020F0502020204030204" pitchFamily="34" charset="0"/>
              </a:rPr>
              <a:t>. az Európa Kulturális Fővárosa pályázati </a:t>
            </a:r>
            <a:r>
              <a:rPr lang="hu-HU" sz="2800" dirty="0" smtClean="0">
                <a:latin typeface="+mj-lt"/>
                <a:ea typeface="Calibri" panose="020F0502020204030204" pitchFamily="34" charset="0"/>
              </a:rPr>
              <a:t>		programmal </a:t>
            </a:r>
            <a:r>
              <a:rPr lang="hu-HU" sz="2800" dirty="0">
                <a:latin typeface="+mj-lt"/>
                <a:ea typeface="Calibri" panose="020F0502020204030204" pitchFamily="34" charset="0"/>
              </a:rPr>
              <a:t>kapcsolatos feladatok koordinálásért </a:t>
            </a:r>
            <a:r>
              <a:rPr lang="hu-HU" sz="2800" dirty="0" smtClean="0">
                <a:latin typeface="+mj-lt"/>
                <a:ea typeface="Calibri" panose="020F0502020204030204" pitchFamily="34" charset="0"/>
              </a:rPr>
              <a:t>	felelős </a:t>
            </a:r>
            <a:r>
              <a:rPr lang="hu-HU" sz="2800" dirty="0">
                <a:latin typeface="+mj-lt"/>
                <a:ea typeface="Calibri" panose="020F0502020204030204" pitchFamily="34" charset="0"/>
              </a:rPr>
              <a:t>tagja</a:t>
            </a:r>
            <a:r>
              <a:rPr lang="hu-HU" sz="2800" dirty="0" smtClean="0">
                <a:latin typeface="+mj-lt"/>
                <a:ea typeface="Calibri" panose="020F0502020204030204" pitchFamily="34" charset="0"/>
              </a:rPr>
              <a:t>.</a:t>
            </a:r>
          </a:p>
          <a:p>
            <a:endParaRPr lang="hu-H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hu-H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800" dirty="0">
                <a:ea typeface="Calibri" panose="020F0502020204030204" pitchFamily="34" charset="0"/>
                <a:cs typeface="Times New Roman" panose="02020603050405020304" pitchFamily="18" charset="0"/>
              </a:rPr>
              <a:t>külgazdasági és külügyminiszter a gazdaság igazgatásával 	összefüggésben a Kormány külgazdasági ügyekért, felelős tagja.</a:t>
            </a:r>
          </a:p>
          <a:p>
            <a:endParaRPr lang="hu-H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45161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ím 1"/>
          <p:cNvSpPr>
            <a:spLocks noGrp="1"/>
          </p:cNvSpPr>
          <p:nvPr>
            <p:ph type="title" idx="4294967295"/>
          </p:nvPr>
        </p:nvSpPr>
        <p:spPr>
          <a:xfrm>
            <a:off x="1654628" y="360041"/>
            <a:ext cx="9144000" cy="1268760"/>
          </a:xfrm>
        </p:spPr>
        <p:txBody>
          <a:bodyPr/>
          <a:lstStyle/>
          <a:p>
            <a:pPr marL="342900" indent="-342900" algn="ctr"/>
            <a:r>
              <a:rPr lang="hu-HU" altLang="hu-HU" sz="3400" dirty="0">
                <a:solidFill>
                  <a:srgbClr val="C00000"/>
                </a:solidFill>
              </a:rPr>
              <a:t>2.2.4. Az önkormányzatok </a:t>
            </a:r>
            <a:br>
              <a:rPr lang="hu-HU" altLang="hu-HU" sz="3400" dirty="0">
                <a:solidFill>
                  <a:srgbClr val="C00000"/>
                </a:solidFill>
              </a:rPr>
            </a:br>
            <a:r>
              <a:rPr lang="hu-HU" altLang="hu-HU" sz="3400" dirty="0">
                <a:solidFill>
                  <a:srgbClr val="C00000"/>
                </a:solidFill>
              </a:rPr>
              <a:t>gazdaságigazgatási feladatai (1)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847528" y="1628801"/>
            <a:ext cx="8388424" cy="4536504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hu-HU" sz="2400" b="1" dirty="0"/>
              <a:t>Az önkormányzat gazdaságszervezési feladatai:</a:t>
            </a:r>
          </a:p>
          <a:p>
            <a:pPr lvl="1">
              <a:defRPr/>
            </a:pPr>
            <a:r>
              <a:rPr lang="hu-HU" dirty="0"/>
              <a:t>helyi lakosság </a:t>
            </a:r>
            <a:r>
              <a:rPr lang="hu-HU" b="1" dirty="0"/>
              <a:t>foglalkoztatása</a:t>
            </a:r>
          </a:p>
          <a:p>
            <a:pPr lvl="1">
              <a:defRPr/>
            </a:pPr>
            <a:r>
              <a:rPr lang="hu-HU" dirty="0"/>
              <a:t>mint </a:t>
            </a:r>
            <a:r>
              <a:rPr lang="hu-HU" b="1" dirty="0"/>
              <a:t>megrendelő</a:t>
            </a:r>
          </a:p>
          <a:p>
            <a:pPr lvl="1">
              <a:defRPr/>
            </a:pPr>
            <a:r>
              <a:rPr lang="hu-HU" dirty="0"/>
              <a:t>az önkormányzat tulajdonában levő </a:t>
            </a:r>
            <a:r>
              <a:rPr lang="hu-HU" b="1" dirty="0"/>
              <a:t>vagyon hasznosítója</a:t>
            </a:r>
          </a:p>
          <a:p>
            <a:pPr lvl="1">
              <a:defRPr/>
            </a:pPr>
            <a:r>
              <a:rPr lang="hu-HU" dirty="0"/>
              <a:t>fejlesztésekhez, beruházásokhoz szükséges </a:t>
            </a:r>
            <a:r>
              <a:rPr lang="hu-HU" b="1" dirty="0"/>
              <a:t>terület biztosítása, az infrastruktúra kiépítése</a:t>
            </a:r>
            <a:r>
              <a:rPr lang="hu-HU" dirty="0"/>
              <a:t>,</a:t>
            </a:r>
          </a:p>
          <a:p>
            <a:pPr lvl="1">
              <a:defRPr/>
            </a:pPr>
            <a:r>
              <a:rPr lang="hu-HU" b="1" dirty="0"/>
              <a:t>helyben működő vállalkozások segítése, támogatása</a:t>
            </a:r>
            <a:r>
              <a:rPr lang="hu-HU" dirty="0"/>
              <a:t> (adókedvezmények). </a:t>
            </a:r>
          </a:p>
          <a:p>
            <a:pPr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4062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2063552" y="1556792"/>
            <a:ext cx="7848872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2400" kern="0" dirty="0">
                <a:solidFill>
                  <a:srgbClr val="000000"/>
                </a:solidFill>
                <a:latin typeface="+mj-lt"/>
              </a:rPr>
              <a:t>Az önkormányzatok autonóm gazdálkodása, de  adósságot keletkeztető ügyletet érvényesen csak a Kormány előzetes hozzájárulásával köthet.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hu-HU" sz="800" kern="0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2400" kern="0" dirty="0">
                <a:solidFill>
                  <a:srgbClr val="000000"/>
                </a:solidFill>
                <a:latin typeface="+mj-lt"/>
              </a:rPr>
              <a:t>A gazdálkodás biztonságáért a képviselő-testület, a gazdálkodás szabályszerűségéért a polgármester a felelős.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hu-HU" sz="800" kern="0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2400" kern="0" dirty="0">
                <a:solidFill>
                  <a:srgbClr val="000000"/>
                </a:solidFill>
                <a:latin typeface="+mj-lt"/>
              </a:rPr>
              <a:t>Az állami költségvetés a veszteséges gazdálkodásból származó kötelezettségekért nem vállal felelősséget.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415988" y="288032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eaLnBrk="1" hangingPunct="1"/>
            <a:r>
              <a:rPr lang="hu-HU" altLang="hu-HU" sz="3400" b="1" dirty="0">
                <a:solidFill>
                  <a:srgbClr val="C00000"/>
                </a:solidFill>
                <a:latin typeface="+mj-lt"/>
              </a:rPr>
              <a:t>2.2.4. Az önkormányzatok </a:t>
            </a:r>
            <a:br>
              <a:rPr lang="hu-HU" altLang="hu-HU" sz="3400" b="1" dirty="0">
                <a:solidFill>
                  <a:srgbClr val="C00000"/>
                </a:solidFill>
                <a:latin typeface="+mj-lt"/>
              </a:rPr>
            </a:br>
            <a:r>
              <a:rPr lang="hu-HU" altLang="hu-HU" sz="3400" b="1" dirty="0">
                <a:solidFill>
                  <a:srgbClr val="C00000"/>
                </a:solidFill>
                <a:latin typeface="+mj-lt"/>
              </a:rPr>
              <a:t>gazdaságigazgatási feladatai (2)</a:t>
            </a:r>
          </a:p>
        </p:txBody>
      </p:sp>
    </p:spTree>
    <p:extLst>
      <p:ext uri="{BB962C8B-B14F-4D97-AF65-F5344CB8AC3E}">
        <p14:creationId xmlns:p14="http://schemas.microsoft.com/office/powerpoint/2010/main" val="351020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667508" y="1425514"/>
            <a:ext cx="8856984" cy="4609526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hu-HU" sz="2000" b="1" dirty="0"/>
              <a:t>Saját bevételek </a:t>
            </a:r>
          </a:p>
          <a:p>
            <a:pPr lvl="1">
              <a:spcBef>
                <a:spcPts val="0"/>
              </a:spcBef>
              <a:defRPr/>
            </a:pPr>
            <a:r>
              <a:rPr lang="hu-HU" sz="2000" dirty="0"/>
              <a:t>a helyi adók;</a:t>
            </a:r>
          </a:p>
          <a:p>
            <a:pPr lvl="1">
              <a:spcBef>
                <a:spcPts val="0"/>
              </a:spcBef>
              <a:defRPr/>
            </a:pPr>
            <a:r>
              <a:rPr lang="hu-HU" sz="2000" dirty="0"/>
              <a:t>a saját tevékenységből, vállalkozásból és az önkormányzati vagyon hasznosításából származó bevétel, nyereség, osztalék, kamat és bérleti díj;</a:t>
            </a:r>
          </a:p>
          <a:p>
            <a:pPr lvl="1">
              <a:spcBef>
                <a:spcPts val="0"/>
              </a:spcBef>
              <a:defRPr/>
            </a:pPr>
            <a:r>
              <a:rPr lang="hu-HU" sz="2000" dirty="0"/>
              <a:t>az átvett pénzeszközök;</a:t>
            </a:r>
          </a:p>
          <a:p>
            <a:pPr lvl="1">
              <a:spcBef>
                <a:spcPts val="0"/>
              </a:spcBef>
              <a:defRPr/>
            </a:pPr>
            <a:r>
              <a:rPr lang="hu-HU" sz="2000" dirty="0"/>
              <a:t>az önkormányzatot megillető illeték, bírság, díj, valamint</a:t>
            </a:r>
          </a:p>
          <a:p>
            <a:pPr lvl="1">
              <a:spcBef>
                <a:spcPts val="0"/>
              </a:spcBef>
              <a:defRPr/>
            </a:pPr>
            <a:r>
              <a:rPr lang="hu-HU" sz="2000" dirty="0"/>
              <a:t>az önkormányzat és intézményei egyéb sajátos bevételei.</a:t>
            </a:r>
          </a:p>
          <a:p>
            <a:pPr marL="0" indent="0">
              <a:buNone/>
              <a:defRPr/>
            </a:pPr>
            <a:r>
              <a:rPr lang="hu-HU" sz="2000" b="1" dirty="0"/>
              <a:t>A helyi önkormányzat vagyona, nemzeti vagyon </a:t>
            </a:r>
          </a:p>
          <a:p>
            <a:pPr lvl="1">
              <a:defRPr/>
            </a:pPr>
            <a:r>
              <a:rPr lang="hu-HU" sz="2000" dirty="0"/>
              <a:t>a tulajdonából és </a:t>
            </a:r>
          </a:p>
          <a:p>
            <a:pPr lvl="1">
              <a:defRPr/>
            </a:pPr>
            <a:r>
              <a:rPr lang="hu-HU" sz="2000" dirty="0"/>
              <a:t>a helyi önkormányzatot megillető vagyoni értékű jogokból áll.</a:t>
            </a:r>
          </a:p>
          <a:p>
            <a:pPr marL="0" indent="0">
              <a:buNone/>
              <a:defRPr/>
            </a:pPr>
            <a:r>
              <a:rPr lang="hu-HU" sz="2000" b="1" dirty="0"/>
              <a:t>A helyi önkormányzat vagyona</a:t>
            </a:r>
          </a:p>
          <a:p>
            <a:pPr lvl="1">
              <a:defRPr/>
            </a:pPr>
            <a:r>
              <a:rPr lang="hu-HU" sz="2000" dirty="0"/>
              <a:t>törzsvagyon vagy </a:t>
            </a:r>
          </a:p>
          <a:p>
            <a:pPr lvl="1">
              <a:defRPr/>
            </a:pPr>
            <a:r>
              <a:rPr lang="hu-HU" sz="2000" dirty="0"/>
              <a:t>üzleti vagyon lehet.</a:t>
            </a:r>
            <a:r>
              <a:rPr lang="hu-HU" sz="2200" dirty="0"/>
              <a:t> 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524000" y="156754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eaLnBrk="1" hangingPunct="1"/>
            <a:r>
              <a:rPr lang="hu-HU" altLang="hu-HU" sz="3200" b="1" dirty="0">
                <a:solidFill>
                  <a:srgbClr val="C00000"/>
                </a:solidFill>
                <a:latin typeface="+mj-lt"/>
              </a:rPr>
              <a:t>2.2.4. Az önkormányzatok </a:t>
            </a:r>
            <a:br>
              <a:rPr lang="hu-HU" altLang="hu-HU" sz="3200" b="1" dirty="0">
                <a:solidFill>
                  <a:srgbClr val="C00000"/>
                </a:solidFill>
                <a:latin typeface="+mj-lt"/>
              </a:rPr>
            </a:br>
            <a:r>
              <a:rPr lang="hu-HU" altLang="hu-HU" sz="3200" b="1" dirty="0">
                <a:solidFill>
                  <a:srgbClr val="C00000"/>
                </a:solidFill>
                <a:latin typeface="+mj-lt"/>
              </a:rPr>
              <a:t>gazdaságigazgatási feladatai (3)</a:t>
            </a:r>
          </a:p>
        </p:txBody>
      </p:sp>
    </p:spTree>
    <p:extLst>
      <p:ext uri="{BB962C8B-B14F-4D97-AF65-F5344CB8AC3E}">
        <p14:creationId xmlns:p14="http://schemas.microsoft.com/office/powerpoint/2010/main" val="59414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919538" y="1772817"/>
            <a:ext cx="7776863" cy="282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2400" kern="0" dirty="0">
                <a:solidFill>
                  <a:srgbClr val="000000"/>
                </a:solidFill>
                <a:latin typeface="+mj-lt"/>
              </a:rPr>
              <a:t>A helyi önkormányzat költségvetése az államháztartás része.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hu-HU" sz="1000" kern="0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2400" kern="0" dirty="0">
                <a:solidFill>
                  <a:srgbClr val="000000"/>
                </a:solidFill>
                <a:latin typeface="+mj-lt"/>
              </a:rPr>
              <a:t>Működési hiány nem tervezhető.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hu-HU" sz="1000" kern="0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2400" kern="0" dirty="0">
                <a:solidFill>
                  <a:srgbClr val="000000"/>
                </a:solidFill>
                <a:latin typeface="+mj-lt"/>
              </a:rPr>
              <a:t>A képviselő-testület hosszú távú fejlesztési elképzeléseit gazdasági programban, fejlesztési tervben rögzíti.</a:t>
            </a:r>
            <a:endParaRPr lang="hu-HU" sz="2400" dirty="0">
              <a:latin typeface="+mj-lt"/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 bwMode="auto">
          <a:xfrm>
            <a:off x="1484811" y="464868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eaLnBrk="1" hangingPunct="1"/>
            <a:r>
              <a:rPr lang="hu-HU" altLang="hu-HU" sz="3400" b="1" dirty="0">
                <a:solidFill>
                  <a:srgbClr val="C00000"/>
                </a:solidFill>
                <a:latin typeface="+mj-lt"/>
              </a:rPr>
              <a:t>2.2.4. Az önkormányzatok </a:t>
            </a:r>
            <a:br>
              <a:rPr lang="hu-HU" altLang="hu-HU" sz="3400" b="1" dirty="0">
                <a:solidFill>
                  <a:srgbClr val="C00000"/>
                </a:solidFill>
                <a:latin typeface="+mj-lt"/>
              </a:rPr>
            </a:br>
            <a:r>
              <a:rPr lang="hu-HU" altLang="hu-HU" sz="3400" b="1" dirty="0">
                <a:solidFill>
                  <a:srgbClr val="C00000"/>
                </a:solidFill>
                <a:latin typeface="+mj-lt"/>
              </a:rPr>
              <a:t>gazdaságigazgatási feladatai (4)</a:t>
            </a:r>
          </a:p>
        </p:txBody>
      </p:sp>
    </p:spTree>
    <p:extLst>
      <p:ext uri="{BB962C8B-B14F-4D97-AF65-F5344CB8AC3E}">
        <p14:creationId xmlns:p14="http://schemas.microsoft.com/office/powerpoint/2010/main" val="34202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Cím 1"/>
          <p:cNvSpPr>
            <a:spLocks noGrp="1"/>
          </p:cNvSpPr>
          <p:nvPr>
            <p:ph type="title" idx="4294967295"/>
          </p:nvPr>
        </p:nvSpPr>
        <p:spPr>
          <a:xfrm>
            <a:off x="1524000" y="0"/>
            <a:ext cx="9144000" cy="1340768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rgbClr val="C00000"/>
                </a:solidFill>
              </a:rPr>
              <a:t>2.3. A gazdasági kamarák (1)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531096" y="1556792"/>
            <a:ext cx="7597352" cy="3960440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hu-HU" sz="2400" b="1" dirty="0"/>
              <a:t>Feladatai:</a:t>
            </a:r>
          </a:p>
          <a:p>
            <a:pPr marL="623888">
              <a:defRPr/>
            </a:pPr>
            <a:r>
              <a:rPr lang="hu-HU" sz="2400" dirty="0"/>
              <a:t>a gazdasági tevékenységet folytatók általános, együttes érdekeinek érvényre juttatása</a:t>
            </a:r>
          </a:p>
          <a:p>
            <a:pPr marL="623888">
              <a:defRPr/>
            </a:pPr>
            <a:r>
              <a:rPr lang="hu-HU" sz="2400" dirty="0"/>
              <a:t>az üzleti forgalom biztonságának és a piaci magatartás tisztességének megteremtése</a:t>
            </a:r>
          </a:p>
          <a:p>
            <a:pPr marL="623888">
              <a:defRPr/>
            </a:pPr>
            <a:r>
              <a:rPr lang="hu-HU" sz="2400" dirty="0"/>
              <a:t>közigazgatási feladatok</a:t>
            </a:r>
          </a:p>
          <a:p>
            <a:pPr marL="623888">
              <a:defRPr/>
            </a:pPr>
            <a:r>
              <a:rPr lang="hu-HU" sz="2400" dirty="0"/>
              <a:t>piacszervezés</a:t>
            </a:r>
          </a:p>
          <a:p>
            <a:pPr marL="623888">
              <a:defRPr/>
            </a:pPr>
            <a:r>
              <a:rPr lang="hu-HU" sz="2400" dirty="0"/>
              <a:t>tájékoztatás, tanácsadás</a:t>
            </a:r>
          </a:p>
        </p:txBody>
      </p:sp>
    </p:spTree>
    <p:extLst>
      <p:ext uri="{BB962C8B-B14F-4D97-AF65-F5344CB8AC3E}">
        <p14:creationId xmlns:p14="http://schemas.microsoft.com/office/powerpoint/2010/main" val="24102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 bwMode="auto">
          <a:xfrm>
            <a:off x="1524000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3600" b="1" dirty="0">
                <a:solidFill>
                  <a:srgbClr val="C00000"/>
                </a:solidFill>
                <a:latin typeface="+mj-lt"/>
              </a:rPr>
              <a:t>2.3. A gazdasági kamarák (2)</a:t>
            </a:r>
          </a:p>
        </p:txBody>
      </p:sp>
      <p:sp>
        <p:nvSpPr>
          <p:cNvPr id="4" name="Téglalap 3"/>
          <p:cNvSpPr/>
          <p:nvPr/>
        </p:nvSpPr>
        <p:spPr>
          <a:xfrm>
            <a:off x="2315580" y="1484784"/>
            <a:ext cx="756084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dirty="0"/>
              <a:t>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Köztestületi jelleg: </a:t>
            </a:r>
          </a:p>
          <a:p>
            <a:pPr>
              <a:defRPr/>
            </a:pPr>
            <a:endParaRPr lang="hu-HU" sz="1000" dirty="0"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külön törvény hozza létre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önkormányzati jogkörök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jogszabályban meghatározottak szerinti közfeladatot látnak el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speciális közhatalmi jogkörök (közérdekű kereset indítási jog, etikai szabályok, kamarai választott bíróság)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szolgáltatási tevékenységet végeznek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tárgyalópartnerei a Kormánynak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nyilvántartás (tagi, gazdaság szerkezeti)</a:t>
            </a:r>
          </a:p>
        </p:txBody>
      </p:sp>
    </p:spTree>
    <p:extLst>
      <p:ext uri="{BB962C8B-B14F-4D97-AF65-F5344CB8AC3E}">
        <p14:creationId xmlns:p14="http://schemas.microsoft.com/office/powerpoint/2010/main" val="84044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 bwMode="auto">
          <a:xfrm>
            <a:off x="1524000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3600" b="1" dirty="0">
                <a:solidFill>
                  <a:srgbClr val="C00000"/>
                </a:solidFill>
                <a:latin typeface="+mj-lt"/>
              </a:rPr>
              <a:t>2.3. A gazdasági kamarák (3)</a:t>
            </a:r>
          </a:p>
        </p:txBody>
      </p:sp>
      <p:sp>
        <p:nvSpPr>
          <p:cNvPr id="3" name="Téglalap 2"/>
          <p:cNvSpPr/>
          <p:nvPr/>
        </p:nvSpPr>
        <p:spPr>
          <a:xfrm>
            <a:off x="2063552" y="1484784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>
                <a:latin typeface="+mj-lt"/>
                <a:cs typeface="Times New Roman" panose="02020603050405020304" pitchFamily="18" charset="0"/>
              </a:rPr>
              <a:t>Gazdasági kamara:</a:t>
            </a:r>
          </a:p>
          <a:p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a kereskedelmi és iparkamara területi és országos szervezetei (Magyar Kereskedelmi és Iparkamara) - önkéntes tagság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az agrárkamara (Magyar Agrár-,Élelmiszergazdasági és Vidékfejlesztési Kamara) - agrárgazdasági tevékenységet folytatók kötelező tagsága</a:t>
            </a:r>
          </a:p>
        </p:txBody>
      </p:sp>
    </p:spTree>
    <p:extLst>
      <p:ext uri="{BB962C8B-B14F-4D97-AF65-F5344CB8AC3E}">
        <p14:creationId xmlns:p14="http://schemas.microsoft.com/office/powerpoint/2010/main" val="297395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ím 1"/>
          <p:cNvSpPr>
            <a:spLocks noGrp="1"/>
          </p:cNvSpPr>
          <p:nvPr>
            <p:ph type="title" idx="4294967295"/>
          </p:nvPr>
        </p:nvSpPr>
        <p:spPr>
          <a:xfrm>
            <a:off x="1524000" y="2740"/>
            <a:ext cx="9144000" cy="1338028"/>
          </a:xfrm>
        </p:spPr>
        <p:txBody>
          <a:bodyPr/>
          <a:lstStyle/>
          <a:p>
            <a:pPr algn="ctr" eaLnBrk="1" hangingPunct="1"/>
            <a:r>
              <a:rPr lang="hu-HU" altLang="hu-HU" sz="3200" dirty="0">
                <a:solidFill>
                  <a:srgbClr val="C00000"/>
                </a:solidFill>
              </a:rPr>
              <a:t>2.4. A gazdasági érdekegyeztetés </a:t>
            </a:r>
            <a:br>
              <a:rPr lang="hu-HU" altLang="hu-HU" sz="3200" dirty="0">
                <a:solidFill>
                  <a:srgbClr val="C00000"/>
                </a:solidFill>
              </a:rPr>
            </a:br>
            <a:r>
              <a:rPr lang="hu-HU" altLang="hu-HU" sz="3200" dirty="0">
                <a:solidFill>
                  <a:srgbClr val="C00000"/>
                </a:solidFill>
              </a:rPr>
              <a:t>rendje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524000" y="1223656"/>
            <a:ext cx="8928992" cy="561657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2000" dirty="0"/>
              <a:t>1989: </a:t>
            </a:r>
            <a:r>
              <a:rPr lang="hu-HU" sz="2000" b="1" dirty="0"/>
              <a:t>Országos Érdekegyeztető Tanács - </a:t>
            </a:r>
            <a:r>
              <a:rPr lang="hu-HU" sz="2000" b="1" dirty="0" err="1"/>
              <a:t>tripartit</a:t>
            </a:r>
            <a:r>
              <a:rPr lang="hu-HU" sz="2000" b="1" dirty="0"/>
              <a:t> rendszer</a:t>
            </a:r>
            <a:r>
              <a:rPr lang="hu-HU" sz="2000" dirty="0"/>
              <a:t> – </a:t>
            </a:r>
            <a:r>
              <a:rPr lang="hu-HU" sz="2000" dirty="0" err="1"/>
              <a:t>munkaadó-munkavállaló-Kormány</a:t>
            </a:r>
            <a:r>
              <a:rPr lang="hu-HU" sz="2000" dirty="0"/>
              <a:t> (minimálbér tárgyalások kizárólagos fóruma)</a:t>
            </a:r>
          </a:p>
          <a:p>
            <a:pPr>
              <a:defRPr/>
            </a:pPr>
            <a:r>
              <a:rPr lang="hu-HU" sz="2000" dirty="0"/>
              <a:t>2004-től: </a:t>
            </a:r>
            <a:r>
              <a:rPr lang="hu-HU" sz="2000" b="1" dirty="0"/>
              <a:t>duális</a:t>
            </a:r>
            <a:r>
              <a:rPr lang="hu-HU" sz="2000" dirty="0"/>
              <a:t> rendszer Kormány </a:t>
            </a:r>
            <a:r>
              <a:rPr lang="hu-HU" sz="2000" b="1" dirty="0"/>
              <a:t>tanácskozási </a:t>
            </a:r>
            <a:r>
              <a:rPr lang="hu-HU" sz="2000" dirty="0"/>
              <a:t>joggal vesz részt.</a:t>
            </a:r>
          </a:p>
          <a:p>
            <a:pPr>
              <a:defRPr/>
            </a:pPr>
            <a:r>
              <a:rPr lang="hu-HU" sz="2000" dirty="0"/>
              <a:t>2012-től a </a:t>
            </a:r>
            <a:r>
              <a:rPr lang="hu-HU" sz="2000" b="1" dirty="0"/>
              <a:t>Nemzeti Gazdasági és Társadalmi Tanács</a:t>
            </a:r>
            <a:r>
              <a:rPr lang="hu-HU" sz="2000" dirty="0"/>
              <a:t>:</a:t>
            </a:r>
          </a:p>
          <a:p>
            <a:pPr>
              <a:defRPr/>
            </a:pPr>
            <a:r>
              <a:rPr lang="hu-HU" sz="2000" dirty="0"/>
              <a:t>az Országgyűléstől és a Kormánytól </a:t>
            </a:r>
            <a:r>
              <a:rPr lang="hu-HU" sz="2000" b="1" dirty="0"/>
              <a:t>független</a:t>
            </a:r>
            <a:r>
              <a:rPr lang="hu-HU" sz="2000" dirty="0"/>
              <a:t> testület</a:t>
            </a:r>
          </a:p>
          <a:p>
            <a:pPr>
              <a:defRPr/>
            </a:pPr>
            <a:r>
              <a:rPr lang="hu-HU" sz="2000" b="1" dirty="0"/>
              <a:t>Tagjai:</a:t>
            </a:r>
            <a:r>
              <a:rPr lang="hu-HU" sz="2000" dirty="0"/>
              <a:t> a munkaadói és munkavállaló érdek-képviseleti szervezetek, a gazdasági kamarák, a nemzetpolitika területén tevékenykedő civil szervezetek, a tudomány hazai és határon túli képviselői, valamint a bevett egyházak </a:t>
            </a:r>
          </a:p>
          <a:p>
            <a:pPr>
              <a:defRPr/>
            </a:pPr>
            <a:r>
              <a:rPr lang="hu-HU" sz="2000" b="1" dirty="0"/>
              <a:t>Feladata:</a:t>
            </a:r>
            <a:r>
              <a:rPr lang="hu-HU" sz="2000" dirty="0"/>
              <a:t> konzultáció, javaslattétel,  tanácsadás</a:t>
            </a:r>
          </a:p>
          <a:p>
            <a:pPr>
              <a:defRPr/>
            </a:pPr>
            <a:r>
              <a:rPr lang="hu-HU" sz="2000" dirty="0"/>
              <a:t>A Tanács plenáris ülésén </a:t>
            </a:r>
            <a:r>
              <a:rPr lang="hu-HU" sz="2000" b="1" dirty="0"/>
              <a:t>állandó meghívottként</a:t>
            </a:r>
            <a:r>
              <a:rPr lang="hu-HU" sz="2000" dirty="0"/>
              <a:t> a miniszterek vagy az általuk kijelölt állami vezetők tanácskozási joggal vesznek részt. A Tanács plenáris ülésén meghívottként tanácskozási joggal vesz részt a Gazdasági Versenyhivatal és a Központi Statisztikai Hivatal képviselője</a:t>
            </a:r>
          </a:p>
        </p:txBody>
      </p:sp>
    </p:spTree>
    <p:extLst>
      <p:ext uri="{BB962C8B-B14F-4D97-AF65-F5344CB8AC3E}">
        <p14:creationId xmlns:p14="http://schemas.microsoft.com/office/powerpoint/2010/main" val="86571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1514164" y="-1"/>
            <a:ext cx="9153836" cy="1340769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1.1. A gazdasági közigazgatás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fogalma (1)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063552" y="2204864"/>
            <a:ext cx="7776864" cy="3528392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sz="2400" b="1" dirty="0"/>
              <a:t>A gazdasági közigazgatásnak két fogalma is használatos:</a:t>
            </a:r>
          </a:p>
          <a:p>
            <a:pPr>
              <a:lnSpc>
                <a:spcPct val="110000"/>
              </a:lnSpc>
              <a:buClr>
                <a:schemeClr val="tx1"/>
              </a:buClr>
              <a:defRPr/>
            </a:pPr>
            <a:r>
              <a:rPr lang="hu-HU" sz="2400" dirty="0"/>
              <a:t>A nemzetgazdaság eseményeinek és folyamatainak (gazdálkodás) közérdekből megvalósuló befolyásolása.</a:t>
            </a:r>
          </a:p>
          <a:p>
            <a:pPr>
              <a:lnSpc>
                <a:spcPct val="110000"/>
              </a:lnSpc>
              <a:buClr>
                <a:schemeClr val="tx1"/>
              </a:buClr>
              <a:defRPr/>
            </a:pPr>
            <a:r>
              <a:rPr lang="hu-HU" sz="2400" dirty="0"/>
              <a:t>A közigazgatási szervek azon tevékenységeinek az összességét foglalja magában, amelyek a nemzetgazdaság szereplő gazdasági aktivitásának - állam által történő - közérdekű befolyásolását valósítják meg. </a:t>
            </a:r>
          </a:p>
        </p:txBody>
      </p:sp>
      <p:sp>
        <p:nvSpPr>
          <p:cNvPr id="29701" name="AutoShape 6"/>
          <p:cNvSpPr>
            <a:spLocks noChangeArrowheads="1"/>
          </p:cNvSpPr>
          <p:nvPr/>
        </p:nvSpPr>
        <p:spPr bwMode="auto">
          <a:xfrm>
            <a:off x="6096000" y="5013325"/>
            <a:ext cx="71438" cy="714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1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9702" name="AutoShape 7"/>
          <p:cNvSpPr>
            <a:spLocks noChangeArrowheads="1"/>
          </p:cNvSpPr>
          <p:nvPr/>
        </p:nvSpPr>
        <p:spPr bwMode="auto">
          <a:xfrm>
            <a:off x="6240463" y="5084764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778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4" y="1737360"/>
            <a:ext cx="10324011" cy="3568859"/>
          </a:xfrm>
        </p:spPr>
        <p:txBody>
          <a:bodyPr rtlCol="0">
            <a:noAutofit/>
          </a:bodyPr>
          <a:lstStyle/>
          <a:p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3. fejezet</a:t>
            </a:r>
            <a:b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Az állam gazdaságszervező </a:t>
            </a:r>
            <a:b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és szabályozó tevékenysége, </a:t>
            </a:r>
            <a:b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annak eszközei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47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19536" y="125760"/>
            <a:ext cx="8229600" cy="1143000"/>
          </a:xfrm>
        </p:spPr>
        <p:txBody>
          <a:bodyPr/>
          <a:lstStyle/>
          <a:p>
            <a:pPr algn="ctr"/>
            <a:r>
              <a:rPr lang="hu-HU" sz="3900" dirty="0">
                <a:solidFill>
                  <a:srgbClr val="C00000"/>
                </a:solidFill>
              </a:rPr>
              <a:t>Célkitűzés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b="1" dirty="0"/>
              <a:t>A hallgató ismerje meg:</a:t>
            </a:r>
          </a:p>
          <a:p>
            <a:pPr marL="0" indent="0">
              <a:buNone/>
            </a:pPr>
            <a:r>
              <a:rPr lang="hu-HU" sz="2400" dirty="0"/>
              <a:t>	a) </a:t>
            </a:r>
            <a:r>
              <a:rPr lang="hu-HU" sz="2400" dirty="0" err="1"/>
              <a:t>a</a:t>
            </a:r>
            <a:r>
              <a:rPr lang="hu-HU" sz="2400" dirty="0"/>
              <a:t> gazdaságpolitikai célképzés és tervezés rendszerét</a:t>
            </a:r>
          </a:p>
          <a:p>
            <a:pPr marL="0" indent="0">
              <a:buNone/>
            </a:pPr>
            <a:r>
              <a:rPr lang="hu-HU" sz="2400" dirty="0"/>
              <a:t>	b) a fiskális és a monetáris politika eszközrendszerét</a:t>
            </a:r>
          </a:p>
          <a:p>
            <a:pPr marL="0" indent="0">
              <a:buNone/>
            </a:pPr>
            <a:r>
              <a:rPr lang="hu-HU" sz="2400" dirty="0"/>
              <a:t>	c) az állami támogatáspolitika fő eszközeit, korlátait</a:t>
            </a:r>
          </a:p>
          <a:p>
            <a:pPr marL="0" indent="0">
              <a:buNone/>
            </a:pPr>
            <a:r>
              <a:rPr lang="hu-HU" sz="2400" dirty="0"/>
              <a:t>	d) a fogyasztóvédelemre vonatkozó szabályokat</a:t>
            </a:r>
          </a:p>
          <a:p>
            <a:pPr marL="0" indent="0">
              <a:buNone/>
            </a:pPr>
            <a:r>
              <a:rPr lang="hu-HU" sz="2400" dirty="0"/>
              <a:t>	e) a gazdasági verseny szabályozási és felügyeleti rendjét</a:t>
            </a:r>
          </a:p>
          <a:p>
            <a:pPr marL="0" indent="0">
              <a:buNone/>
            </a:pPr>
            <a:r>
              <a:rPr lang="hu-HU" sz="2400" dirty="0"/>
              <a:t>	f) a koncesszió szabályrendszerét</a:t>
            </a:r>
          </a:p>
          <a:p>
            <a:pPr marL="0" indent="0">
              <a:buNone/>
            </a:pPr>
            <a:r>
              <a:rPr lang="hu-HU" sz="2400" dirty="0"/>
              <a:t>	g) a közbeszerzés szabályrendszerét</a:t>
            </a:r>
          </a:p>
          <a:p>
            <a:pPr marL="0" indent="0">
              <a:buNone/>
            </a:pPr>
            <a:r>
              <a:rPr lang="hu-HU" sz="2400" dirty="0"/>
              <a:t>	h) az agrártermékek sajátos piacszabályozási és</a:t>
            </a:r>
          </a:p>
          <a:p>
            <a:pPr marL="0" indent="0">
              <a:buNone/>
            </a:pPr>
            <a:r>
              <a:rPr lang="hu-HU" sz="2400" dirty="0"/>
              <a:t>                 intézményi rendjét.</a:t>
            </a:r>
          </a:p>
        </p:txBody>
      </p:sp>
    </p:spTree>
    <p:extLst>
      <p:ext uri="{BB962C8B-B14F-4D97-AF65-F5344CB8AC3E}">
        <p14:creationId xmlns:p14="http://schemas.microsoft.com/office/powerpoint/2010/main" val="309963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Cím 1"/>
          <p:cNvSpPr>
            <a:spLocks noGrp="1"/>
          </p:cNvSpPr>
          <p:nvPr>
            <p:ph type="title" idx="4294967295"/>
          </p:nvPr>
        </p:nvSpPr>
        <p:spPr>
          <a:xfrm>
            <a:off x="1524000" y="316248"/>
            <a:ext cx="9144000" cy="133802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u-HU" altLang="hu-HU" sz="3200" dirty="0">
                <a:solidFill>
                  <a:srgbClr val="C00000"/>
                </a:solidFill>
              </a:rPr>
              <a:t>3.1. A gazdaságpolitikai </a:t>
            </a:r>
            <a:br>
              <a:rPr lang="hu-HU" altLang="hu-HU" sz="3200" dirty="0">
                <a:solidFill>
                  <a:srgbClr val="C00000"/>
                </a:solidFill>
              </a:rPr>
            </a:br>
            <a:r>
              <a:rPr lang="hu-HU" altLang="hu-HU" sz="3200" dirty="0">
                <a:solidFill>
                  <a:srgbClr val="C00000"/>
                </a:solidFill>
              </a:rPr>
              <a:t>célképzés és tervezés (1)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631504" y="1477765"/>
            <a:ext cx="9036496" cy="511256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sz="1800" b="1" dirty="0"/>
              <a:t>Gazdaságpolitika fogalma: 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sz="1800" dirty="0"/>
              <a:t>A gazdasági növekedés érdekében a rendelkezésre álló anyagi és szellemi erőforrások számbavétele, felhasználása, a legfőbb célok, és módszerek kijelölése. Nagy hangsúlyt helyez a szükségletek helyes felmérésén túlmenően azok kielégítési módjára és csoportosítására is, méltányos jövedelem eloszlást, növekvő életszínvonalat biztosít.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sz="1800" b="1" dirty="0"/>
              <a:t>Eszköztára:</a:t>
            </a:r>
            <a:r>
              <a:rPr lang="hu-HU" sz="1800" dirty="0"/>
              <a:t> gazdaságirányítási rendszer (szabályozók, pénzügypolitika, ágazati politikák, fiskális és monetáris mechanizmusok)</a:t>
            </a:r>
            <a:endParaRPr lang="hu-HU" sz="1800" b="1" dirty="0"/>
          </a:p>
          <a:p>
            <a:pPr marL="0" indent="0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sz="1800" b="1" dirty="0"/>
              <a:t>A gazdaságpolitikai célképzés és tervezés: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/>
              <a:t>Célok meghatározása és rendszere,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/>
              <a:t>Nemzetgazdasági tervezés felértékelődése (nem várt, ad hoc jelenségek „sűrűsödése”), 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/>
              <a:t>Nemzetgazdasági statisztikai rendszer jelentősége</a:t>
            </a:r>
            <a:r>
              <a:rPr lang="hu-HU" sz="2000" dirty="0"/>
              <a:t>.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sz="2100" dirty="0"/>
          </a:p>
        </p:txBody>
      </p:sp>
    </p:spTree>
    <p:extLst>
      <p:ext uri="{BB962C8B-B14F-4D97-AF65-F5344CB8AC3E}">
        <p14:creationId xmlns:p14="http://schemas.microsoft.com/office/powerpoint/2010/main" val="384001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Cím 1"/>
          <p:cNvSpPr>
            <a:spLocks noGrp="1"/>
          </p:cNvSpPr>
          <p:nvPr>
            <p:ph type="title" idx="4294967295"/>
          </p:nvPr>
        </p:nvSpPr>
        <p:spPr>
          <a:xfrm>
            <a:off x="1589314" y="173896"/>
            <a:ext cx="9144000" cy="1277743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rgbClr val="C00000"/>
                </a:solidFill>
              </a:rPr>
              <a:t>3.1. A gazdaságpolitikai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célképzés és tervezés (2)</a:t>
            </a:r>
          </a:p>
        </p:txBody>
      </p:sp>
      <p:sp>
        <p:nvSpPr>
          <p:cNvPr id="67587" name="Tartalom helye 2"/>
          <p:cNvSpPr>
            <a:spLocks noGrp="1"/>
          </p:cNvSpPr>
          <p:nvPr>
            <p:ph idx="4294967295"/>
          </p:nvPr>
        </p:nvSpPr>
        <p:spPr>
          <a:xfrm>
            <a:off x="1847528" y="1556793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altLang="hu-HU" sz="2400" b="1" dirty="0"/>
              <a:t>A gazdaságpolitika célkitűzései:</a:t>
            </a:r>
          </a:p>
          <a:p>
            <a:pPr eaLnBrk="1" hangingPunct="1"/>
            <a:r>
              <a:rPr lang="hu-HU" altLang="hu-HU" sz="2400" dirty="0"/>
              <a:t>A gazdasági növekedés elősegítése,</a:t>
            </a:r>
          </a:p>
          <a:p>
            <a:pPr eaLnBrk="1" hangingPunct="1"/>
            <a:r>
              <a:rPr lang="hu-HU" altLang="hu-HU" sz="2400" dirty="0"/>
              <a:t>a költségvetési és külgazdasági egyensúly megteremtése, és fenntartása,</a:t>
            </a:r>
          </a:p>
          <a:p>
            <a:pPr eaLnBrk="1" hangingPunct="1"/>
            <a:r>
              <a:rPr lang="hu-HU" altLang="hu-HU" sz="2400" dirty="0"/>
              <a:t>az infláció kezelhető tartományban tartása,</a:t>
            </a:r>
          </a:p>
          <a:p>
            <a:pPr eaLnBrk="1" hangingPunct="1"/>
            <a:r>
              <a:rPr lang="hu-HU" altLang="hu-HU" sz="2400" dirty="0"/>
              <a:t>a gazdaság és a társadalom modernizációjának elősegítése.</a:t>
            </a:r>
          </a:p>
          <a:p>
            <a:pPr eaLnBrk="1" hangingPunct="1"/>
            <a:r>
              <a:rPr lang="hu-HU" altLang="hu-HU" sz="2400" dirty="0"/>
              <a:t>Megvalósítása összehangolt, a világgazdaság változásaihoz is igazodó fiskális és monetáris politikával lehetséges.</a:t>
            </a:r>
          </a:p>
          <a:p>
            <a:pPr eaLnBrk="1" hangingPunct="1"/>
            <a:r>
              <a:rPr lang="hu-HU" altLang="hu-HU" sz="2400" dirty="0"/>
              <a:t>A nemzetgazdasági tervezés és kormányprogramok vonalába illeszkedő költségvetési törvényjavaslatok, törvények megalkotása. </a:t>
            </a:r>
          </a:p>
          <a:p>
            <a:pPr eaLnBrk="1" hangingPunct="1"/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17224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ím 1"/>
          <p:cNvSpPr>
            <a:spLocks noGrp="1"/>
          </p:cNvSpPr>
          <p:nvPr>
            <p:ph type="title" idx="4294967295"/>
          </p:nvPr>
        </p:nvSpPr>
        <p:spPr>
          <a:xfrm>
            <a:off x="1655694" y="146313"/>
            <a:ext cx="9129872" cy="1340768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rgbClr val="C00000"/>
                </a:solidFill>
              </a:rPr>
              <a:t>3.1. A gazdaságpolitikai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célképzés és tervezés (3)</a:t>
            </a:r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2107360" y="1439893"/>
            <a:ext cx="8560641" cy="5151208"/>
            <a:chOff x="1331913" y="1628775"/>
            <a:chExt cx="10278" cy="7132"/>
          </a:xfrm>
        </p:grpSpPr>
        <p:sp>
          <p:nvSpPr>
            <p:cNvPr id="68613" name="AutoShape 5"/>
            <p:cNvSpPr>
              <a:spLocks noChangeAspect="1" noChangeArrowheads="1"/>
            </p:cNvSpPr>
            <p:nvPr/>
          </p:nvSpPr>
          <p:spPr bwMode="auto">
            <a:xfrm>
              <a:off x="1331913" y="1628775"/>
              <a:ext cx="10278" cy="7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hu-HU" altLang="hu-HU" sz="1400">
                <a:latin typeface="Arial" charset="0"/>
              </a:endParaRPr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1331913" y="1630694"/>
              <a:ext cx="9163" cy="4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67666" tIns="33833" rIns="67666" bIns="33833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FFFFFF"/>
                  </a:solidFill>
                  <a:latin typeface="+mj-lt"/>
                  <a:cs typeface="Times New Roman" panose="02020603050405020304" pitchFamily="18" charset="0"/>
                </a:rPr>
                <a:t>Összehangolt fiskális és monetáris politika</a:t>
              </a:r>
              <a:endParaRPr lang="hu-HU" altLang="hu-HU" sz="1600" dirty="0">
                <a:latin typeface="+mj-lt"/>
                <a:cs typeface="Times New Roman" pitchFamily="18" charset="0"/>
              </a:endParaRPr>
            </a:p>
          </p:txBody>
        </p:sp>
        <p:sp>
          <p:nvSpPr>
            <p:cNvPr id="68615" name="AutoShape 7"/>
            <p:cNvSpPr>
              <a:spLocks noChangeArrowheads="1"/>
            </p:cNvSpPr>
            <p:nvPr/>
          </p:nvSpPr>
          <p:spPr bwMode="auto">
            <a:xfrm>
              <a:off x="1331913" y="1628775"/>
              <a:ext cx="9163" cy="1657"/>
            </a:xfrm>
            <a:prstGeom prst="triangle">
              <a:avLst>
                <a:gd name="adj" fmla="val 50000"/>
              </a:avLst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7666" tIns="33833" rIns="67666" bIns="33833" anchor="ctr"/>
            <a:lstStyle>
              <a:lvl1pPr marL="45720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algn="ctr">
                <a:spcBef>
                  <a:spcPct val="0"/>
                </a:spcBef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Magyarország új típusú</a:t>
              </a:r>
              <a:endParaRPr lang="hu-HU" altLang="hu-HU" sz="1600" dirty="0">
                <a:latin typeface="+mj-lt"/>
                <a:cs typeface="Times New Roman" pitchFamily="18" charset="0"/>
              </a:endParaRPr>
            </a:p>
            <a:p>
              <a:pPr marL="0" algn="ctr">
                <a:spcBef>
                  <a:spcPct val="0"/>
                </a:spcBef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versenyképességi tényezői</a:t>
              </a:r>
              <a:endParaRPr lang="hu-HU" altLang="hu-HU" sz="1600" dirty="0">
                <a:latin typeface="+mj-lt"/>
                <a:cs typeface="Times New Roman" pitchFamily="18" charset="0"/>
              </a:endParaRPr>
            </a:p>
          </p:txBody>
        </p:sp>
        <p:sp>
          <p:nvSpPr>
            <p:cNvPr id="68616" name="Rectangle 8"/>
            <p:cNvSpPr>
              <a:spLocks noChangeArrowheads="1"/>
            </p:cNvSpPr>
            <p:nvPr/>
          </p:nvSpPr>
          <p:spPr bwMode="auto">
            <a:xfrm>
              <a:off x="1331944" y="1631460"/>
              <a:ext cx="1846" cy="444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7666" tIns="33833" rIns="67666" bIns="33833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Stabil </a:t>
              </a:r>
              <a:endParaRPr lang="hu-HU" altLang="hu-HU" sz="1600" dirty="0">
                <a:latin typeface="+mj-lt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 err="1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ÁHT-i</a:t>
              </a:r>
              <a:endParaRPr lang="hu-HU" altLang="hu-HU" sz="1600" dirty="0">
                <a:latin typeface="+mj-lt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pénzügyi </a:t>
              </a:r>
              <a:endParaRPr lang="hu-HU" altLang="hu-HU" sz="1600" dirty="0">
                <a:latin typeface="+mj-lt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környezet</a:t>
              </a:r>
              <a:endParaRPr lang="hu-HU" altLang="hu-HU" sz="1600" dirty="0">
                <a:latin typeface="+mj-lt"/>
                <a:cs typeface="Times New Roman" pitchFamily="18" charset="0"/>
              </a:endParaRPr>
            </a:p>
          </p:txBody>
        </p:sp>
        <p:sp>
          <p:nvSpPr>
            <p:cNvPr id="68617" name="Rectangle 9"/>
            <p:cNvSpPr>
              <a:spLocks noChangeArrowheads="1"/>
            </p:cNvSpPr>
            <p:nvPr/>
          </p:nvSpPr>
          <p:spPr bwMode="auto">
            <a:xfrm>
              <a:off x="1334936" y="1631460"/>
              <a:ext cx="2487" cy="444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7666" tIns="33833" rIns="67666" bIns="33833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Csúcs-</a:t>
              </a:r>
              <a:endParaRPr lang="hu-HU" altLang="hu-HU" sz="1600" dirty="0">
                <a:latin typeface="+mj-lt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technológiára</a:t>
              </a:r>
              <a:endParaRPr lang="hu-HU" altLang="hu-HU" sz="1600" dirty="0">
                <a:latin typeface="+mj-lt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képzett </a:t>
              </a:r>
              <a:endParaRPr lang="hu-HU" altLang="hu-HU" sz="1600" dirty="0">
                <a:latin typeface="+mj-lt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szakemberek</a:t>
              </a:r>
              <a:endParaRPr lang="hu-HU" altLang="hu-HU" sz="1600" dirty="0">
                <a:latin typeface="+mj-lt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Megfelelő</a:t>
              </a:r>
              <a:endParaRPr lang="hu-HU" altLang="hu-HU" sz="1600" dirty="0">
                <a:latin typeface="+mj-lt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oktatási </a:t>
              </a:r>
              <a:endParaRPr lang="hu-HU" altLang="hu-HU" sz="1600" dirty="0">
                <a:latin typeface="+mj-lt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rendszer</a:t>
              </a:r>
              <a:endParaRPr lang="hu-HU" altLang="hu-HU" sz="1600" dirty="0">
                <a:latin typeface="+mj-lt"/>
                <a:cs typeface="Times New Roman" pitchFamily="18" charset="0"/>
              </a:endParaRPr>
            </a:p>
          </p:txBody>
        </p:sp>
        <p:sp>
          <p:nvSpPr>
            <p:cNvPr id="68618" name="Rectangle 10"/>
            <p:cNvSpPr>
              <a:spLocks noChangeArrowheads="1"/>
            </p:cNvSpPr>
            <p:nvPr/>
          </p:nvSpPr>
          <p:spPr bwMode="auto">
            <a:xfrm>
              <a:off x="1338569" y="1631460"/>
              <a:ext cx="2507" cy="444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7666" tIns="33833" rIns="67666" bIns="33833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Egészséges</a:t>
              </a:r>
              <a:endParaRPr lang="hu-HU" altLang="hu-HU" sz="1600" dirty="0">
                <a:latin typeface="+mj-lt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munkaerő </a:t>
              </a:r>
              <a:endParaRPr lang="hu-HU" altLang="hu-HU" sz="1600" dirty="0">
                <a:latin typeface="+mj-lt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és </a:t>
              </a:r>
              <a:endParaRPr lang="hu-HU" altLang="hu-HU" sz="1600" dirty="0">
                <a:latin typeface="+mj-lt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„egészséges” </a:t>
              </a:r>
              <a:endParaRPr lang="hu-HU" altLang="hu-HU" sz="1600" dirty="0">
                <a:latin typeface="+mj-lt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TB ellátó </a:t>
              </a:r>
              <a:endParaRPr lang="hu-HU" altLang="hu-HU" sz="1600" dirty="0">
                <a:latin typeface="+mj-lt"/>
                <a:cs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600" dirty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rendszer</a:t>
              </a:r>
              <a:endParaRPr lang="hu-HU" altLang="hu-HU" sz="1600" dirty="0">
                <a:latin typeface="+mj-lt"/>
                <a:cs typeface="Times New Roman" pitchFamily="18" charset="0"/>
              </a:endParaRPr>
            </a:p>
          </p:txBody>
        </p:sp>
        <p:cxnSp>
          <p:nvCxnSpPr>
            <p:cNvPr id="68619" name="Line 11"/>
            <p:cNvCxnSpPr>
              <a:cxnSpLocks noChangeShapeType="1"/>
            </p:cNvCxnSpPr>
            <p:nvPr/>
          </p:nvCxnSpPr>
          <p:spPr bwMode="auto">
            <a:xfrm>
              <a:off x="1336180" y="1633311"/>
              <a:ext cx="0" cy="99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4370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Cím 1"/>
          <p:cNvSpPr>
            <a:spLocks noGrp="1"/>
          </p:cNvSpPr>
          <p:nvPr>
            <p:ph type="title" idx="4294967295"/>
          </p:nvPr>
        </p:nvSpPr>
        <p:spPr>
          <a:xfrm>
            <a:off x="1524000" y="130628"/>
            <a:ext cx="9144000" cy="1340768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rgbClr val="C00000"/>
                </a:solidFill>
              </a:rPr>
              <a:t>3.1. A gazdaságpolitikai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célképzés és tervezés (4)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03512" y="1340768"/>
            <a:ext cx="8784976" cy="540060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hu-HU" sz="2000" b="1" dirty="0"/>
              <a:t>A nemzetgazdasági tervezés legfontosabb célkitűzései:</a:t>
            </a:r>
          </a:p>
          <a:p>
            <a:pPr eaLnBrk="1" hangingPunct="1">
              <a:defRPr/>
            </a:pPr>
            <a:r>
              <a:rPr lang="hu-HU" sz="2000" dirty="0"/>
              <a:t>erősíteni indokolt az államháztartás finanszírozásában a belső források szerepét</a:t>
            </a:r>
          </a:p>
          <a:p>
            <a:pPr eaLnBrk="1" hangingPunct="1">
              <a:defRPr/>
            </a:pPr>
            <a:r>
              <a:rPr lang="hu-HU" sz="2000" dirty="0"/>
              <a:t>az államadósság mértékének csökkentését,</a:t>
            </a:r>
          </a:p>
          <a:p>
            <a:pPr eaLnBrk="1" hangingPunct="1">
              <a:defRPr/>
            </a:pPr>
            <a:r>
              <a:rPr lang="hu-HU" sz="2000" dirty="0"/>
              <a:t>teljesítményre ösztönző adórendszer</a:t>
            </a:r>
          </a:p>
          <a:p>
            <a:pPr eaLnBrk="1" hangingPunct="1">
              <a:defRPr/>
            </a:pPr>
            <a:r>
              <a:rPr lang="hu-HU" sz="2000" dirty="0"/>
              <a:t>energiabiztonság megszervezése, olcsó természeti erőforrások biztosítása lakossági és vállalati felhasználóknak</a:t>
            </a:r>
          </a:p>
          <a:p>
            <a:pPr eaLnBrk="1" hangingPunct="1">
              <a:defRPr/>
            </a:pPr>
            <a:r>
              <a:rPr lang="hu-HU" sz="2000" dirty="0"/>
              <a:t>a magyar tulajdonú vállalatok nemzetgazdaságon belüli arányát, számát, belső és külső piacokon való érvényesülését</a:t>
            </a:r>
          </a:p>
          <a:p>
            <a:pPr eaLnBrk="1" hangingPunct="1">
              <a:defRPr/>
            </a:pPr>
            <a:r>
              <a:rPr lang="hu-HU" sz="2000" dirty="0"/>
              <a:t>nemzetközi vállalatok „honosítása”</a:t>
            </a:r>
          </a:p>
          <a:p>
            <a:pPr eaLnBrk="1" hangingPunct="1">
              <a:defRPr/>
            </a:pPr>
            <a:r>
              <a:rPr lang="hu-HU" sz="2000" dirty="0"/>
              <a:t>a gazdasági szereplők által felhasználható nemzeti rendelkezésű finanszírozási források körét és értékét</a:t>
            </a:r>
          </a:p>
          <a:p>
            <a:pPr eaLnBrk="1" hangingPunct="1">
              <a:defRPr/>
            </a:pPr>
            <a:r>
              <a:rPr lang="hu-HU" sz="2000" dirty="0"/>
              <a:t>az állam pedig segítse a munkaerőpiacon a társadalom integrációból kiszakadt tagjainak megjelenését</a:t>
            </a:r>
          </a:p>
          <a:p>
            <a:pPr eaLnBrk="1" hangingPunct="1"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77473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Cím 1"/>
          <p:cNvSpPr>
            <a:spLocks noGrp="1"/>
          </p:cNvSpPr>
          <p:nvPr>
            <p:ph type="title" idx="4294967295"/>
          </p:nvPr>
        </p:nvSpPr>
        <p:spPr>
          <a:xfrm>
            <a:off x="1631504" y="156755"/>
            <a:ext cx="9144000" cy="1340768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rgbClr val="C00000"/>
                </a:solidFill>
              </a:rPr>
              <a:t>3.2. A fiskális és monetáris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politika (1)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631504" y="1340768"/>
            <a:ext cx="8712968" cy="5112568"/>
          </a:xfrm>
        </p:spPr>
        <p:txBody>
          <a:bodyPr>
            <a:noAutofit/>
          </a:bodyPr>
          <a:lstStyle/>
          <a:p>
            <a:pPr marL="12700" indent="0">
              <a:buClr>
                <a:schemeClr val="tx1"/>
              </a:buClr>
              <a:buNone/>
              <a:defRPr/>
            </a:pPr>
            <a:r>
              <a:rPr lang="hu-HU" sz="2000" b="1" dirty="0"/>
              <a:t>A gazdasági folyamatok közgazdasági, közigazgatási befolyásolására szolgáló eszközök:</a:t>
            </a:r>
          </a:p>
          <a:p>
            <a:pPr marL="450850" lvl="3">
              <a:buClr>
                <a:schemeClr val="tx1"/>
              </a:buClr>
              <a:defRPr/>
            </a:pPr>
            <a:r>
              <a:rPr lang="hu-HU" sz="2000" dirty="0"/>
              <a:t>költségvetési politika,</a:t>
            </a:r>
          </a:p>
          <a:p>
            <a:pPr marL="450850" lvl="3">
              <a:buClr>
                <a:schemeClr val="tx1"/>
              </a:buClr>
              <a:defRPr/>
            </a:pPr>
            <a:r>
              <a:rPr lang="hu-HU" sz="2000" dirty="0"/>
              <a:t>monetáris politika,</a:t>
            </a:r>
          </a:p>
          <a:p>
            <a:pPr marL="450850" lvl="3">
              <a:buClr>
                <a:schemeClr val="tx1"/>
              </a:buClr>
              <a:defRPr/>
            </a:pPr>
            <a:r>
              <a:rPr lang="hu-HU" sz="2000" dirty="0"/>
              <a:t>fejlesztés politika.</a:t>
            </a:r>
          </a:p>
          <a:p>
            <a:pPr marL="12700" indent="0">
              <a:spcBef>
                <a:spcPts val="2400"/>
              </a:spcBef>
              <a:buClr>
                <a:schemeClr val="tx1"/>
              </a:buClr>
              <a:buNone/>
              <a:defRPr/>
            </a:pPr>
            <a:r>
              <a:rPr lang="hu-HU" sz="2000" b="1" dirty="0"/>
              <a:t>Az állam gazdasági funkciói:</a:t>
            </a:r>
          </a:p>
          <a:p>
            <a:pPr marL="450850" lvl="3">
              <a:buClr>
                <a:schemeClr val="tx1"/>
              </a:buClr>
              <a:defRPr/>
            </a:pPr>
            <a:r>
              <a:rPr lang="hu-HU" sz="2000" dirty="0"/>
              <a:t>stabilitás,</a:t>
            </a:r>
          </a:p>
          <a:p>
            <a:pPr marL="450850" lvl="3">
              <a:buClr>
                <a:schemeClr val="tx1"/>
              </a:buClr>
              <a:defRPr/>
            </a:pPr>
            <a:r>
              <a:rPr lang="hu-HU" sz="2000" dirty="0"/>
              <a:t>egyensúly fenntartása,</a:t>
            </a:r>
          </a:p>
          <a:p>
            <a:pPr marL="450850" lvl="3">
              <a:buClr>
                <a:schemeClr val="tx1"/>
              </a:buClr>
              <a:defRPr/>
            </a:pPr>
            <a:r>
              <a:rPr lang="hu-HU" sz="2000" dirty="0"/>
              <a:t>jövedelem újraelosztás „igazságos” megvalósítása – a közjó megvalósítása</a:t>
            </a:r>
          </a:p>
          <a:p>
            <a:pPr marL="450850" lvl="3">
              <a:buClr>
                <a:schemeClr val="tx1"/>
              </a:buClr>
              <a:defRPr/>
            </a:pPr>
            <a:r>
              <a:rPr lang="hu-HU" sz="2000" dirty="0"/>
              <a:t>a nemzetgazdaság egy-egy belső piaci szegmensének befolyásolására irányuló allokáció,</a:t>
            </a:r>
          </a:p>
          <a:p>
            <a:pPr marL="450850" lvl="3">
              <a:buClr>
                <a:schemeClr val="tx1"/>
              </a:buClr>
              <a:defRPr/>
            </a:pPr>
            <a:r>
              <a:rPr lang="hu-HU" sz="2000" dirty="0"/>
              <a:t>2008-tól válságkezelés – 2013-ra konszolidált, növekedésre képes gazdaság</a:t>
            </a:r>
            <a:r>
              <a:rPr lang="hu-HU" sz="2000" dirty="0" smtClean="0"/>
              <a:t>.</a:t>
            </a:r>
          </a:p>
          <a:p>
            <a:pPr marL="450850" lvl="3">
              <a:buClr>
                <a:schemeClr val="tx1"/>
              </a:buClr>
              <a:defRPr/>
            </a:pPr>
            <a:r>
              <a:rPr lang="hu-HU" sz="2000" dirty="0" smtClean="0"/>
              <a:t>2020-2021-től a COVID 19  járvány elleni küzdelem </a:t>
            </a:r>
          </a:p>
          <a:p>
            <a:pPr marL="450850" lvl="3">
              <a:buClr>
                <a:schemeClr val="tx1"/>
              </a:buClr>
              <a:defRPr/>
            </a:pPr>
            <a:r>
              <a:rPr lang="hu-HU" sz="2000" dirty="0" smtClean="0"/>
              <a:t>2022-től kezdve  </a:t>
            </a:r>
            <a:r>
              <a:rPr lang="hu-HU" sz="2000" dirty="0" smtClean="0"/>
              <a:t>háború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1568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ím 1"/>
          <p:cNvSpPr>
            <a:spLocks noGrp="1"/>
          </p:cNvSpPr>
          <p:nvPr>
            <p:ph type="title" idx="4294967295"/>
          </p:nvPr>
        </p:nvSpPr>
        <p:spPr>
          <a:xfrm>
            <a:off x="1576251" y="216025"/>
            <a:ext cx="9144000" cy="1268760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rgbClr val="C00000"/>
                </a:solidFill>
              </a:rPr>
              <a:t>3.2. A fiskális és monetáris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politika (2)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19536" y="148478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Fiskális politika: </a:t>
            </a:r>
            <a:r>
              <a:rPr lang="hu-HU" sz="2400" dirty="0"/>
              <a:t>a költségvetés bevételeinek és kiadásainak szabályozása.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hu-HU" sz="800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Költségvetési  bevételek: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/>
              <a:t>adójellegű bevételek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/>
              <a:t>nem adójellegű bevételek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/>
              <a:t>állami vagyonhoz kapcsolódó bevételek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/>
              <a:t>egyéb </a:t>
            </a:r>
            <a:r>
              <a:rPr lang="hu-HU" dirty="0" smtClean="0"/>
              <a:t>bevételek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hu-HU" sz="800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 Költségvetési  kiadások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Felhalmozási célú</a:t>
            </a:r>
            <a:endParaRPr lang="hu-HU" dirty="0"/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Működési célú.</a:t>
            </a:r>
          </a:p>
          <a:p>
            <a:pPr marL="914400" lvl="2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hu-HU" b="1" dirty="0"/>
              <a:t>	</a:t>
            </a:r>
            <a:r>
              <a:rPr lang="hu-HU" dirty="0"/>
              <a:t>	</a:t>
            </a:r>
            <a:r>
              <a:rPr lang="hu-HU" b="1" dirty="0"/>
              <a:t>	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 Államháztartás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15387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Cím 1"/>
          <p:cNvSpPr>
            <a:spLocks noGrp="1"/>
          </p:cNvSpPr>
          <p:nvPr>
            <p:ph type="title" idx="4294967295"/>
          </p:nvPr>
        </p:nvSpPr>
        <p:spPr>
          <a:xfrm>
            <a:off x="1560004" y="0"/>
            <a:ext cx="9144000" cy="1340768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rgbClr val="C00000"/>
                </a:solidFill>
              </a:rPr>
              <a:t>3.2. A fiskális és monetáris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politika (3)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75520" y="1268760"/>
            <a:ext cx="8712968" cy="5589240"/>
          </a:xfrm>
        </p:spPr>
        <p:txBody>
          <a:bodyPr>
            <a:noAutofit/>
          </a:bodyPr>
          <a:lstStyle/>
          <a:p>
            <a:pPr marL="4763" indent="-4763">
              <a:buNone/>
              <a:defRPr/>
            </a:pPr>
            <a:r>
              <a:rPr lang="hu-HU" sz="2300" b="1" dirty="0"/>
              <a:t>A monetáris politika megvalósításának eszközei:</a:t>
            </a:r>
          </a:p>
          <a:p>
            <a:pPr marL="4763" lvl="2" indent="-4763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hu-HU" sz="2300" b="1" dirty="0"/>
              <a:t>Az MNB szerepe:</a:t>
            </a:r>
          </a:p>
          <a:p>
            <a:pPr marL="342900" lvl="2" indent="-342900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300" dirty="0"/>
              <a:t>Jegybanki eszköztár: árfolyam-politika; kamatpolitika; monetáris szabályozás, devizatartalék kezelése, kereskedelmi bankok tartalék szabályozása, </a:t>
            </a:r>
          </a:p>
          <a:p>
            <a:pPr marL="342900" lvl="2" indent="-342900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300" dirty="0"/>
              <a:t>MNB önfinanszírozási program – eladósodottság csökkentése, belső finanszírozási arány növelése, külső kitettség csökkentése,  </a:t>
            </a:r>
          </a:p>
          <a:p>
            <a:pPr marL="342900" lvl="2" indent="-342900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300" dirty="0"/>
              <a:t>Mikro- és </a:t>
            </a:r>
            <a:r>
              <a:rPr lang="hu-HU" sz="2300" dirty="0" err="1"/>
              <a:t>makroprudenciális</a:t>
            </a:r>
            <a:r>
              <a:rPr lang="hu-HU" sz="2300" dirty="0"/>
              <a:t> feladatkör érvényesítése,</a:t>
            </a:r>
          </a:p>
          <a:p>
            <a:pPr marL="342900" lvl="2" indent="-342900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300" dirty="0"/>
              <a:t>Növekedési Hitelprogram (reálszektor refinanszírozó funkció visszaállítása)</a:t>
            </a:r>
          </a:p>
          <a:p>
            <a:pPr marL="342900" lvl="2" indent="-342900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300" dirty="0"/>
              <a:t>MNB társadalmi felelősségvállalási programja – lakossági és vállalati devizahitel kitettség megszüntetése, jegybanki CSR </a:t>
            </a:r>
          </a:p>
        </p:txBody>
      </p:sp>
    </p:spTree>
    <p:extLst>
      <p:ext uri="{BB962C8B-B14F-4D97-AF65-F5344CB8AC3E}">
        <p14:creationId xmlns:p14="http://schemas.microsoft.com/office/powerpoint/2010/main" val="342361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Cím 1"/>
          <p:cNvSpPr>
            <a:spLocks noGrp="1"/>
          </p:cNvSpPr>
          <p:nvPr>
            <p:ph type="title" idx="4294967295"/>
          </p:nvPr>
        </p:nvSpPr>
        <p:spPr>
          <a:xfrm>
            <a:off x="1563189" y="144017"/>
            <a:ext cx="9144000" cy="1340768"/>
          </a:xfrm>
        </p:spPr>
        <p:txBody>
          <a:bodyPr/>
          <a:lstStyle/>
          <a:p>
            <a:pPr algn="ctr" eaLnBrk="1" hangingPunct="1"/>
            <a:r>
              <a:rPr lang="hu-HU" altLang="hu-HU" sz="3000" dirty="0">
                <a:solidFill>
                  <a:srgbClr val="C00000"/>
                </a:solidFill>
              </a:rPr>
              <a:t>3.3. Az állami támogatáspolitika </a:t>
            </a:r>
            <a:br>
              <a:rPr lang="hu-HU" altLang="hu-HU" sz="3000" dirty="0">
                <a:solidFill>
                  <a:srgbClr val="C00000"/>
                </a:solidFill>
              </a:rPr>
            </a:br>
            <a:r>
              <a:rPr lang="hu-HU" altLang="hu-HU" sz="3000" dirty="0">
                <a:solidFill>
                  <a:srgbClr val="C00000"/>
                </a:solidFill>
              </a:rPr>
              <a:t>fő eszközei és korlátai (1)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847528" y="1484785"/>
            <a:ext cx="8229600" cy="4525963"/>
          </a:xfrm>
        </p:spPr>
        <p:txBody>
          <a:bodyPr/>
          <a:lstStyle/>
          <a:p>
            <a:pPr marL="0" indent="0">
              <a:buClr>
                <a:srgbClr val="FF9900"/>
              </a:buClr>
              <a:buNone/>
              <a:defRPr/>
            </a:pPr>
            <a:r>
              <a:rPr lang="hu-HU" sz="2400" b="1" dirty="0"/>
              <a:t>Szakpolitikák összessége</a:t>
            </a:r>
          </a:p>
          <a:p>
            <a:pPr marL="0" indent="0">
              <a:buClr>
                <a:srgbClr val="FF9900"/>
              </a:buClr>
              <a:buNone/>
              <a:defRPr/>
            </a:pPr>
            <a:r>
              <a:rPr lang="hu-HU" sz="2400" b="1" dirty="0"/>
              <a:t>Meghatározzák:</a:t>
            </a:r>
          </a:p>
          <a:p>
            <a:pPr marL="890588" lvl="1" indent="-355600">
              <a:buClr>
                <a:schemeClr val="tx1"/>
              </a:buClr>
              <a:defRPr/>
            </a:pPr>
            <a:r>
              <a:rPr lang="hu-HU" dirty="0"/>
              <a:t>a célokat</a:t>
            </a:r>
          </a:p>
          <a:p>
            <a:pPr marL="890588" lvl="1" indent="-355600">
              <a:buClr>
                <a:schemeClr val="tx1"/>
              </a:buClr>
              <a:defRPr/>
            </a:pPr>
            <a:r>
              <a:rPr lang="hu-HU" dirty="0"/>
              <a:t>a prioritásokat</a:t>
            </a:r>
          </a:p>
          <a:p>
            <a:pPr marL="890588" lvl="1" indent="-355600">
              <a:buClr>
                <a:schemeClr val="tx1"/>
              </a:buClr>
              <a:defRPr/>
            </a:pPr>
            <a:r>
              <a:rPr lang="hu-HU" dirty="0"/>
              <a:t>és az eszközöket.</a:t>
            </a:r>
          </a:p>
          <a:p>
            <a:pPr marL="0" indent="0">
              <a:buClr>
                <a:srgbClr val="FF9900"/>
              </a:buClr>
              <a:buNone/>
              <a:defRPr/>
            </a:pPr>
            <a:r>
              <a:rPr lang="hu-HU" sz="2400" b="1" dirty="0"/>
              <a:t>A támogatáspolitika céljai:</a:t>
            </a:r>
          </a:p>
          <a:p>
            <a:pPr marL="890588" lvl="1" indent="-355600">
              <a:buClr>
                <a:schemeClr val="tx1"/>
              </a:buClr>
              <a:defRPr/>
            </a:pPr>
            <a:r>
              <a:rPr lang="hu-HU" dirty="0"/>
              <a:t>Az Európai Unió közösségi politikái és a nemzeti támogatáspolitikai célok;</a:t>
            </a:r>
          </a:p>
          <a:p>
            <a:pPr marL="890588" lvl="1" indent="-355600">
              <a:buClr>
                <a:schemeClr val="tx1"/>
              </a:buClr>
              <a:defRPr/>
            </a:pPr>
            <a:r>
              <a:rPr lang="hu-HU" dirty="0"/>
              <a:t>EU működéséről szóló szerződés 107. cikke.</a:t>
            </a:r>
          </a:p>
          <a:p>
            <a:pPr marL="534988" lvl="1" indent="0">
              <a:buClr>
                <a:schemeClr val="tx1"/>
              </a:buClr>
              <a:buNone/>
              <a:defRPr/>
            </a:pPr>
            <a:endParaRPr lang="hu-HU" sz="800" b="1" dirty="0"/>
          </a:p>
          <a:p>
            <a:pPr marL="0" lvl="1" indent="0">
              <a:buClr>
                <a:schemeClr val="tx1"/>
              </a:buClr>
              <a:buNone/>
              <a:defRPr/>
            </a:pPr>
            <a:r>
              <a:rPr lang="hu-HU" b="1" dirty="0"/>
              <a:t>A támogatáspolitika eszközei</a:t>
            </a:r>
          </a:p>
          <a:p>
            <a:pPr eaLnBrk="1" hangingPunct="1"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68315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1524000" y="-12322"/>
            <a:ext cx="9144000" cy="1357312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1.1. A gazdasági közigazgatás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fogalma (2)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19536" y="1988840"/>
            <a:ext cx="7992888" cy="4392488"/>
          </a:xfrm>
        </p:spPr>
        <p:txBody>
          <a:bodyPr rtlCol="0">
            <a:normAutofit fontScale="85000" lnSpcReduction="10000"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defRPr/>
            </a:pPr>
            <a:r>
              <a:rPr lang="hu-HU" sz="2400" dirty="0"/>
              <a:t>Az állam gazdasági funkciói a történelem során változtak.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None/>
              <a:defRPr/>
            </a:pPr>
            <a:endParaRPr lang="hu-HU" sz="1000" dirty="0"/>
          </a:p>
          <a:p>
            <a:pPr>
              <a:lnSpc>
                <a:spcPct val="110000"/>
              </a:lnSpc>
              <a:buClr>
                <a:schemeClr val="tx1"/>
              </a:buClr>
              <a:defRPr/>
            </a:pPr>
            <a:r>
              <a:rPr lang="hu-HU" sz="2400" dirty="0"/>
              <a:t>A 2008-as gazdasági válság hatásai: az állam megváltozott szerepe, nemzeti, illetve nemzetek feletti  eszközökkel megvalósuló válságkezelés.</a:t>
            </a:r>
          </a:p>
          <a:p>
            <a:pPr>
              <a:lnSpc>
                <a:spcPct val="110000"/>
              </a:lnSpc>
              <a:buClr>
                <a:schemeClr val="tx1"/>
              </a:buClr>
              <a:defRPr/>
            </a:pPr>
            <a:r>
              <a:rPr lang="hu-HU" sz="2400" dirty="0"/>
              <a:t>2017-2018-tól világgazdasági átrendeződés kezdete</a:t>
            </a:r>
          </a:p>
          <a:p>
            <a:pPr>
              <a:lnSpc>
                <a:spcPct val="110000"/>
              </a:lnSpc>
              <a:buClr>
                <a:schemeClr val="tx1"/>
              </a:buClr>
              <a:defRPr/>
            </a:pPr>
            <a:r>
              <a:rPr lang="hu-HU" sz="2400" b="1" dirty="0" smtClean="0"/>
              <a:t>2020- </a:t>
            </a:r>
            <a:r>
              <a:rPr lang="hu-HU" sz="2400" b="1" dirty="0" err="1" smtClean="0"/>
              <a:t>tól</a:t>
            </a:r>
            <a:r>
              <a:rPr lang="hu-HU" sz="2400" b="1" dirty="0" smtClean="0"/>
              <a:t> kezdve COVID 19 járvány elleni </a:t>
            </a:r>
            <a:r>
              <a:rPr lang="hu-HU" sz="2400" b="1" dirty="0" err="1" smtClean="0"/>
              <a:t>külzelem</a:t>
            </a:r>
            <a:endParaRPr lang="hu-HU" sz="2400" b="1" dirty="0" smtClean="0"/>
          </a:p>
          <a:p>
            <a:pPr>
              <a:lnSpc>
                <a:spcPct val="110000"/>
              </a:lnSpc>
              <a:buClr>
                <a:schemeClr val="tx1"/>
              </a:buClr>
              <a:defRPr/>
            </a:pPr>
            <a:r>
              <a:rPr lang="hu-HU" sz="2400" b="1" dirty="0" smtClean="0"/>
              <a:t>2022-től kezdve: orosz ukrán háború</a:t>
            </a:r>
            <a:endParaRPr lang="hu-HU" sz="2400" b="1" dirty="0"/>
          </a:p>
          <a:p>
            <a:pPr marL="0" indent="0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sz="2400" b="1" dirty="0"/>
              <a:t>Az állam funkciói:</a:t>
            </a:r>
          </a:p>
          <a:p>
            <a:pPr lvl="2">
              <a:lnSpc>
                <a:spcPct val="110000"/>
              </a:lnSpc>
              <a:buClr>
                <a:schemeClr val="tx1"/>
              </a:buClr>
              <a:defRPr/>
            </a:pPr>
            <a:r>
              <a:rPr lang="hu-HU" dirty="0" smtClean="0"/>
              <a:t>klasszikus (külső védelem, belső rend)</a:t>
            </a:r>
          </a:p>
          <a:p>
            <a:pPr lvl="2">
              <a:lnSpc>
                <a:spcPct val="110000"/>
              </a:lnSpc>
              <a:buClr>
                <a:schemeClr val="tx1"/>
              </a:buClr>
              <a:defRPr/>
            </a:pPr>
            <a:r>
              <a:rPr lang="hu-HU" dirty="0" smtClean="0"/>
              <a:t>társadalomigazgatási (szociális-kulturális, gazdasági)</a:t>
            </a:r>
          </a:p>
        </p:txBody>
      </p:sp>
      <p:sp>
        <p:nvSpPr>
          <p:cNvPr id="30725" name="AutoShape 6"/>
          <p:cNvSpPr>
            <a:spLocks noChangeArrowheads="1"/>
          </p:cNvSpPr>
          <p:nvPr/>
        </p:nvSpPr>
        <p:spPr bwMode="auto">
          <a:xfrm>
            <a:off x="6096000" y="5013325"/>
            <a:ext cx="71438" cy="714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1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0726" name="AutoShape 7"/>
          <p:cNvSpPr>
            <a:spLocks noChangeArrowheads="1"/>
          </p:cNvSpPr>
          <p:nvPr/>
        </p:nvSpPr>
        <p:spPr bwMode="auto">
          <a:xfrm>
            <a:off x="6240463" y="5084764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597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Cím 1"/>
          <p:cNvSpPr>
            <a:spLocks noGrp="1"/>
          </p:cNvSpPr>
          <p:nvPr>
            <p:ph type="title" idx="4294967295"/>
          </p:nvPr>
        </p:nvSpPr>
        <p:spPr>
          <a:xfrm>
            <a:off x="1563189" y="288033"/>
            <a:ext cx="9144000" cy="1340768"/>
          </a:xfrm>
        </p:spPr>
        <p:txBody>
          <a:bodyPr/>
          <a:lstStyle/>
          <a:p>
            <a:pPr algn="ctr" eaLnBrk="1" hangingPunct="1"/>
            <a:r>
              <a:rPr lang="hu-HU" altLang="hu-HU" sz="3000" dirty="0">
                <a:solidFill>
                  <a:srgbClr val="C00000"/>
                </a:solidFill>
              </a:rPr>
              <a:t>3.3. Az állami támogatáspolitika </a:t>
            </a:r>
            <a:br>
              <a:rPr lang="hu-HU" altLang="hu-HU" sz="3000" dirty="0">
                <a:solidFill>
                  <a:srgbClr val="C00000"/>
                </a:solidFill>
              </a:rPr>
            </a:br>
            <a:r>
              <a:rPr lang="hu-HU" altLang="hu-HU" sz="3000" dirty="0">
                <a:solidFill>
                  <a:srgbClr val="C00000"/>
                </a:solidFill>
              </a:rPr>
              <a:t>fő eszközei és korlátai (2)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19536" y="1628801"/>
            <a:ext cx="8640960" cy="4525963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Átfogó </a:t>
            </a:r>
            <a:r>
              <a:rPr lang="hu-HU" sz="2400" dirty="0"/>
              <a:t>az EU jogelvekkel összehangolt </a:t>
            </a:r>
            <a:r>
              <a:rPr lang="hu-HU" sz="2400" b="1" dirty="0"/>
              <a:t>gazdasági stratégia </a:t>
            </a:r>
            <a:r>
              <a:rPr lang="hu-HU" sz="2400" dirty="0"/>
              <a:t>szükségessége 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/>
              <a:t>EU belső piaccal összeegyeztethető </a:t>
            </a:r>
            <a:r>
              <a:rPr lang="hu-HU" sz="2400" b="1" dirty="0"/>
              <a:t>állami és EU forrásból finanszírozott támogatások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A nemzeti támogatáspolitika direkt és indirekt korlátai 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b="1" dirty="0" err="1"/>
              <a:t>Notifikáció</a:t>
            </a:r>
            <a:endParaRPr lang="hu-HU" sz="2400" b="1" dirty="0"/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/>
              <a:t>Gazdaságpolitikai célokat szolgáló </a:t>
            </a:r>
            <a:r>
              <a:rPr lang="hu-HU" sz="2400" b="1" dirty="0"/>
              <a:t>támogatási rendszerek:</a:t>
            </a:r>
          </a:p>
          <a:p>
            <a:pPr lvl="1" eaLnBrk="1" hangingPunct="1"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agrártámogatások;</a:t>
            </a:r>
          </a:p>
          <a:p>
            <a:pPr lvl="1" eaLnBrk="1" hangingPunct="1"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területfejlesztési támogatások.</a:t>
            </a:r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553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207568" y="332656"/>
            <a:ext cx="7618412" cy="5651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900" dirty="0">
                <a:solidFill>
                  <a:srgbClr val="C00000"/>
                </a:solidFill>
              </a:rPr>
              <a:t>3.4. A fogyasztóvédelem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1412006"/>
            <a:ext cx="8642350" cy="5113338"/>
          </a:xfrm>
        </p:spPr>
        <p:txBody>
          <a:bodyPr rtlCol="0">
            <a:normAutofit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hu-HU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A fogyasztóvédelmi politika céljai: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dirty="0">
                <a:cs typeface="Times New Roman" panose="02020603050405020304" pitchFamily="18" charset="0"/>
              </a:rPr>
              <a:t>fogyasztói alapjogok ( ENSZ, OECD, EU);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dirty="0">
                <a:cs typeface="Times New Roman" panose="02020603050405020304" pitchFamily="18" charset="0"/>
              </a:rPr>
              <a:t>a fogyasztóvédelmi politika céljai (biztonságosság, együttműködés stb.)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hu-HU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A fogyasztóvédelem szabályozási rendje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dirty="0">
                <a:cs typeface="Times New Roman" panose="02020603050405020304" pitchFamily="18" charset="0"/>
              </a:rPr>
              <a:t>Jogi alap:  1997. évi CLV. törvény, 2008. évi XLVII.  törvény, Ptk.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hu-HU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A fogyasztóvédelem intézményrendszere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dirty="0">
                <a:cs typeface="Times New Roman" panose="02020603050405020304" pitchFamily="18" charset="0"/>
              </a:rPr>
              <a:t>állami fogyasztóvédelem;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dirty="0">
                <a:cs typeface="Times New Roman" panose="02020603050405020304" pitchFamily="18" charset="0"/>
              </a:rPr>
              <a:t>a fogyasztóvédelmi civil szervezetek;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dirty="0">
                <a:cs typeface="Times New Roman" panose="02020603050405020304" pitchFamily="18" charset="0"/>
              </a:rPr>
              <a:t>gazdasági kamarák;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dirty="0">
                <a:cs typeface="Times New Roman" panose="02020603050405020304" pitchFamily="18" charset="0"/>
              </a:rPr>
              <a:t>önkormányzatok;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u-HU" dirty="0">
                <a:cs typeface="Times New Roman" panose="02020603050405020304" pitchFamily="18" charset="0"/>
              </a:rPr>
              <a:t>fogyasztói jogok érvényesítése.</a:t>
            </a:r>
          </a:p>
          <a:p>
            <a:pPr lvl="1">
              <a:buClr>
                <a:schemeClr val="tx1"/>
              </a:buClr>
              <a:buFont typeface="Tahoma" pitchFamily="34" charset="0"/>
              <a:buChar char="―"/>
              <a:defRPr/>
            </a:pPr>
            <a:endParaRPr lang="hu-HU" b="1" dirty="0">
              <a:solidFill>
                <a:srgbClr val="FFFF00"/>
              </a:solidFill>
            </a:endParaRPr>
          </a:p>
        </p:txBody>
      </p:sp>
      <p:sp>
        <p:nvSpPr>
          <p:cNvPr id="41988" name="Dia számának helye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2782888" y="6553200"/>
            <a:ext cx="7162800" cy="228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DC51192-9942-4F6A-9DC8-F83607692BDC}" type="slidenum">
              <a:rPr lang="hu-HU" altLang="hu-HU" b="0" smtClean="0">
                <a:solidFill>
                  <a:schemeClr val="bg1"/>
                </a:solidFill>
                <a:latin typeface="Tahoma" pitchFamily="34" charset="0"/>
              </a:rPr>
              <a:pPr eaLnBrk="1" hangingPunct="1">
                <a:defRPr/>
              </a:pPr>
              <a:t>61</a:t>
            </a:fld>
            <a:endParaRPr lang="hu-HU" altLang="hu-HU" b="0" smtClean="0">
              <a:solidFill>
                <a:schemeClr val="bg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160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Cím 1"/>
          <p:cNvSpPr>
            <a:spLocks noGrp="1"/>
          </p:cNvSpPr>
          <p:nvPr>
            <p:ph type="title" idx="4294967295"/>
          </p:nvPr>
        </p:nvSpPr>
        <p:spPr>
          <a:xfrm>
            <a:off x="1563189" y="326571"/>
            <a:ext cx="9144000" cy="1340768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rgbClr val="C00000"/>
                </a:solidFill>
              </a:rPr>
              <a:t>3.5. A gazdasági verseny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szabályozása és felügyelete (1)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19536" y="1556793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endParaRPr lang="hu-HU" sz="2400" dirty="0"/>
          </a:p>
          <a:p>
            <a:pPr marL="0" indent="0">
              <a:buNone/>
              <a:defRPr/>
            </a:pPr>
            <a:r>
              <a:rPr lang="hu-HU" sz="2400" b="1" dirty="0"/>
              <a:t>Cél: </a:t>
            </a:r>
            <a:r>
              <a:rPr lang="hu-HU" sz="2400" dirty="0"/>
              <a:t>A közérdek miatt védeni kell a verseny fennmaradását, szabadságát és tisztaságát</a:t>
            </a:r>
          </a:p>
          <a:p>
            <a:pPr marL="0" indent="0">
              <a:buNone/>
              <a:defRPr/>
            </a:pPr>
            <a:endParaRPr lang="hu-HU" sz="2400" b="1" dirty="0"/>
          </a:p>
          <a:p>
            <a:pPr marL="0" indent="0">
              <a:buNone/>
              <a:defRPr/>
            </a:pPr>
            <a:r>
              <a:rPr lang="hu-HU" sz="2400" b="1" dirty="0"/>
              <a:t>Jogi alap: </a:t>
            </a:r>
            <a:r>
              <a:rPr lang="hu-HU" sz="2400" dirty="0"/>
              <a:t>1996. évi LVII. törvény a tisztességtelen piaci magatartás és a versenykorlátozások tilalmáról</a:t>
            </a:r>
          </a:p>
          <a:p>
            <a:pPr marL="0" indent="0">
              <a:buNone/>
              <a:defRPr/>
            </a:pPr>
            <a:endParaRPr lang="hu-HU" sz="2400" b="1" dirty="0"/>
          </a:p>
          <a:p>
            <a:pPr marL="0" indent="0">
              <a:buNone/>
              <a:defRPr/>
            </a:pPr>
            <a:r>
              <a:rPr lang="hu-HU" sz="2400" b="1" dirty="0"/>
              <a:t>Intézményi háttér</a:t>
            </a:r>
            <a:endParaRPr lang="hu-HU" sz="2400" dirty="0"/>
          </a:p>
          <a:p>
            <a:pPr marL="1588" indent="0">
              <a:buNone/>
              <a:defRPr/>
            </a:pPr>
            <a:r>
              <a:rPr lang="hu-HU" sz="2400" dirty="0"/>
              <a:t>Kódex-jellegű szabályozás</a:t>
            </a:r>
          </a:p>
          <a:p>
            <a:pPr marL="0" indent="0">
              <a:buNone/>
              <a:defRPr/>
            </a:pPr>
            <a:endParaRPr lang="hu-HU" sz="2400" b="1" dirty="0"/>
          </a:p>
          <a:p>
            <a:pPr marL="0" indent="0">
              <a:buNone/>
              <a:defRPr/>
            </a:pPr>
            <a:r>
              <a:rPr lang="hu-HU" sz="2400" b="1" dirty="0"/>
              <a:t>Hatály</a:t>
            </a:r>
            <a:endParaRPr lang="hu-HU" sz="2400" dirty="0"/>
          </a:p>
          <a:p>
            <a:pPr eaLnBrk="1" hangingPunct="1"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6516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artalom helye 2"/>
          <p:cNvSpPr>
            <a:spLocks noGrp="1"/>
          </p:cNvSpPr>
          <p:nvPr>
            <p:ph idx="4294967295"/>
          </p:nvPr>
        </p:nvSpPr>
        <p:spPr>
          <a:xfrm>
            <a:off x="1847528" y="1556793"/>
            <a:ext cx="8640960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u-HU" altLang="hu-HU" sz="2600" b="1" dirty="0">
                <a:solidFill>
                  <a:srgbClr val="C00000"/>
                </a:solidFill>
              </a:rPr>
              <a:t>A tisztességtelen verseny tilalma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altLang="hu-HU" sz="2400" b="1" dirty="0"/>
              <a:t>Generálklauzula</a:t>
            </a:r>
            <a:endParaRPr lang="hu-HU" altLang="hu-HU" sz="2400" dirty="0"/>
          </a:p>
          <a:p>
            <a:pPr marL="0" indent="0">
              <a:lnSpc>
                <a:spcPct val="150000"/>
              </a:lnSpc>
              <a:buNone/>
            </a:pPr>
            <a:r>
              <a:rPr lang="hu-HU" altLang="hu-HU" sz="2400" b="1" dirty="0"/>
              <a:t>Tiltott magatartások </a:t>
            </a:r>
            <a:r>
              <a:rPr lang="hu-HU" altLang="hu-HU" sz="2400" dirty="0"/>
              <a:t>(hírnévsértés, bojkott stb.)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altLang="hu-HU" sz="2400" b="1" dirty="0"/>
              <a:t>Bíróság versenyfelügyeleti eljárása</a:t>
            </a:r>
            <a:endParaRPr lang="hu-HU" altLang="hu-HU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hu-HU" altLang="hu-HU" sz="2600" b="1" dirty="0">
                <a:solidFill>
                  <a:srgbClr val="C00000"/>
                </a:solidFill>
              </a:rPr>
              <a:t>Az üzleti döntések tisztességtelen befolyásolásának tilalma</a:t>
            </a:r>
            <a:endParaRPr lang="hu-HU" altLang="hu-HU" sz="2600" dirty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u-HU" altLang="hu-HU" sz="2400" b="1" dirty="0"/>
              <a:t>Tiltott magatartások </a:t>
            </a:r>
            <a:endParaRPr lang="hu-HU" altLang="hu-HU" sz="24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tilos az üzletfeleket megtéveszteni </a:t>
            </a:r>
          </a:p>
          <a:p>
            <a:pPr marL="742950" indent="-285750"/>
            <a:r>
              <a:rPr lang="hu-HU" altLang="hu-HU" sz="2400" dirty="0"/>
              <a:t>tilos az üzletfél választási szabadságát indokolatlanul korlátozó üzleti módszerek alkalmazása </a:t>
            </a:r>
          </a:p>
          <a:p>
            <a:pPr eaLnBrk="1" hangingPunct="1"/>
            <a:endParaRPr lang="hu-HU" alt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596008" y="189899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3200" b="1" dirty="0">
                <a:solidFill>
                  <a:srgbClr val="C00000"/>
                </a:solidFill>
                <a:latin typeface="+mj-lt"/>
              </a:rPr>
              <a:t>3.5. A gazdasági verseny </a:t>
            </a:r>
            <a:br>
              <a:rPr lang="hu-HU" altLang="hu-HU" sz="3200" b="1" dirty="0">
                <a:solidFill>
                  <a:srgbClr val="C00000"/>
                </a:solidFill>
                <a:latin typeface="+mj-lt"/>
              </a:rPr>
            </a:br>
            <a:r>
              <a:rPr lang="hu-HU" altLang="hu-HU" sz="3200" b="1" dirty="0">
                <a:solidFill>
                  <a:srgbClr val="C00000"/>
                </a:solidFill>
                <a:latin typeface="+mj-lt"/>
              </a:rPr>
              <a:t>szabályozása és felügyelete (2)</a:t>
            </a:r>
          </a:p>
        </p:txBody>
      </p:sp>
    </p:spTree>
    <p:extLst>
      <p:ext uri="{BB962C8B-B14F-4D97-AF65-F5344CB8AC3E}">
        <p14:creationId xmlns:p14="http://schemas.microsoft.com/office/powerpoint/2010/main" val="308865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artalom helye 2"/>
          <p:cNvSpPr>
            <a:spLocks noGrp="1"/>
          </p:cNvSpPr>
          <p:nvPr>
            <p:ph idx="4294967295"/>
          </p:nvPr>
        </p:nvSpPr>
        <p:spPr>
          <a:xfrm>
            <a:off x="1981200" y="1484785"/>
            <a:ext cx="8579296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altLang="hu-HU" sz="2600" b="1" dirty="0">
                <a:solidFill>
                  <a:srgbClr val="C00000"/>
                </a:solidFill>
              </a:rPr>
              <a:t>A gazdasági versenyt korlátozó megállapodás tilalma</a:t>
            </a:r>
          </a:p>
          <a:p>
            <a:pPr eaLnBrk="1" hangingPunct="1"/>
            <a:r>
              <a:rPr lang="hu-HU" altLang="hu-HU" sz="2400" b="1" dirty="0"/>
              <a:t>Tiltott magatartások pl.:</a:t>
            </a:r>
            <a:endParaRPr lang="hu-HU" altLang="hu-HU" sz="2400" dirty="0"/>
          </a:p>
          <a:p>
            <a:pPr marL="620713" lvl="2" indent="-257175"/>
            <a:r>
              <a:rPr lang="hu-HU" altLang="hu-HU" dirty="0" smtClean="0"/>
              <a:t>ármegkötés</a:t>
            </a:r>
          </a:p>
          <a:p>
            <a:pPr marL="620713" lvl="2" indent="-257175"/>
            <a:r>
              <a:rPr lang="hu-HU" altLang="hu-HU" dirty="0" smtClean="0"/>
              <a:t>a piacra lépés akadályozása</a:t>
            </a:r>
          </a:p>
          <a:p>
            <a:pPr marL="620713" lvl="2" indent="-257175"/>
            <a:r>
              <a:rPr lang="hu-HU" altLang="hu-HU" dirty="0" smtClean="0"/>
              <a:t>diszkrimináció stb.</a:t>
            </a:r>
          </a:p>
          <a:p>
            <a:pPr eaLnBrk="1" hangingPunct="1"/>
            <a:r>
              <a:rPr lang="hu-HU" altLang="hu-HU" sz="2400" dirty="0"/>
              <a:t>Kivételek, mentességek, engedékenységi politika, informátori díj</a:t>
            </a:r>
          </a:p>
          <a:p>
            <a:pPr marL="0" indent="0" algn="ctr">
              <a:buNone/>
            </a:pPr>
            <a:endParaRPr lang="hu-HU" altLang="hu-HU" sz="1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hu-HU" altLang="hu-HU" sz="2600" b="1" dirty="0">
                <a:solidFill>
                  <a:srgbClr val="C00000"/>
                </a:solidFill>
              </a:rPr>
              <a:t>A gazdasági erőfölénnyel való visszaélés tilalma</a:t>
            </a:r>
            <a:endParaRPr lang="hu-HU" altLang="hu-HU" sz="2600" dirty="0">
              <a:solidFill>
                <a:srgbClr val="C00000"/>
              </a:solidFill>
            </a:endParaRPr>
          </a:p>
          <a:p>
            <a:pPr eaLnBrk="1" hangingPunct="1"/>
            <a:r>
              <a:rPr lang="hu-HU" altLang="hu-HU" sz="2400" b="1" dirty="0"/>
              <a:t>Tilos az erőfölénnyel visszaélni pl.:</a:t>
            </a:r>
            <a:endParaRPr lang="hu-HU" altLang="hu-HU" sz="2400" dirty="0"/>
          </a:p>
          <a:p>
            <a:pPr marL="623888"/>
            <a:r>
              <a:rPr lang="hu-HU" altLang="hu-HU" sz="2400" dirty="0"/>
              <a:t>árral kapcsolatos visszaélések</a:t>
            </a:r>
          </a:p>
          <a:p>
            <a:pPr marL="623888"/>
            <a:r>
              <a:rPr lang="hu-HU" altLang="hu-HU" sz="2400" dirty="0"/>
              <a:t>áruvisszatartás</a:t>
            </a:r>
          </a:p>
          <a:p>
            <a:pPr marL="623888"/>
            <a:r>
              <a:rPr lang="hu-HU" altLang="hu-HU" sz="2400" dirty="0"/>
              <a:t>indokolatlan előny, vagy hátrányokozás</a:t>
            </a:r>
          </a:p>
          <a:p>
            <a:pPr eaLnBrk="1" hangingPunct="1"/>
            <a:endParaRPr lang="hu-HU" altLang="hu-HU" dirty="0" smtClean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524000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3200" b="1" dirty="0">
                <a:solidFill>
                  <a:srgbClr val="C00000"/>
                </a:solidFill>
                <a:latin typeface="+mj-lt"/>
              </a:rPr>
              <a:t>3.5.A gazdasági verseny </a:t>
            </a:r>
            <a:br>
              <a:rPr lang="hu-HU" altLang="hu-HU" sz="3200" b="1" dirty="0">
                <a:solidFill>
                  <a:srgbClr val="C00000"/>
                </a:solidFill>
                <a:latin typeface="+mj-lt"/>
              </a:rPr>
            </a:br>
            <a:r>
              <a:rPr lang="hu-HU" altLang="hu-HU" sz="3200" dirty="0">
                <a:solidFill>
                  <a:srgbClr val="C00000"/>
                </a:solidFill>
                <a:latin typeface="+mj-lt"/>
              </a:rPr>
              <a:t>szabályozása</a:t>
            </a:r>
            <a:r>
              <a:rPr lang="hu-HU" altLang="hu-HU" sz="3200" b="1" dirty="0">
                <a:solidFill>
                  <a:srgbClr val="C00000"/>
                </a:solidFill>
                <a:latin typeface="+mj-lt"/>
              </a:rPr>
              <a:t> és felügyelete (3)</a:t>
            </a:r>
          </a:p>
        </p:txBody>
      </p:sp>
    </p:spTree>
    <p:extLst>
      <p:ext uri="{BB962C8B-B14F-4D97-AF65-F5344CB8AC3E}">
        <p14:creationId xmlns:p14="http://schemas.microsoft.com/office/powerpoint/2010/main" val="199259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Tartalom helye 2"/>
          <p:cNvSpPr>
            <a:spLocks noGrp="1"/>
          </p:cNvSpPr>
          <p:nvPr>
            <p:ph idx="4294967295"/>
          </p:nvPr>
        </p:nvSpPr>
        <p:spPr>
          <a:xfrm>
            <a:off x="1981200" y="1700809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2600" b="1" dirty="0">
                <a:solidFill>
                  <a:srgbClr val="C00000"/>
                </a:solidFill>
              </a:rPr>
              <a:t>A vállalkozások összefonódásának ellenőrzése</a:t>
            </a:r>
          </a:p>
          <a:p>
            <a:pPr marL="0" indent="0" algn="ctr">
              <a:buNone/>
            </a:pPr>
            <a:endParaRPr lang="hu-HU" altLang="hu-HU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altLang="hu-HU" sz="2400" b="1" dirty="0"/>
              <a:t>Cél: </a:t>
            </a:r>
            <a:r>
              <a:rPr lang="hu-HU" altLang="hu-HU" sz="2400" dirty="0"/>
              <a:t>versenyt korlátozó vállalat-összefonódások ne jöhessenek létre.</a:t>
            </a:r>
          </a:p>
          <a:p>
            <a:pPr marL="0" indent="0">
              <a:buNone/>
            </a:pPr>
            <a:endParaRPr lang="hu-HU" altLang="hu-HU" sz="2400" dirty="0"/>
          </a:p>
          <a:p>
            <a:pPr marL="0" indent="0">
              <a:buNone/>
            </a:pPr>
            <a:r>
              <a:rPr lang="hu-HU" altLang="hu-HU" sz="2400" b="1" dirty="0"/>
              <a:t>Az összefonódások fajtái pl.</a:t>
            </a:r>
            <a:endParaRPr lang="hu-HU" altLang="hu-HU" sz="2400" dirty="0"/>
          </a:p>
          <a:p>
            <a:pPr marL="450850" lvl="3"/>
            <a:r>
              <a:rPr lang="hu-HU" altLang="hu-HU" sz="2400" dirty="0"/>
              <a:t>beolvadás;</a:t>
            </a:r>
          </a:p>
          <a:p>
            <a:pPr marL="450850" lvl="3"/>
            <a:r>
              <a:rPr lang="hu-HU" altLang="hu-HU" sz="2400" dirty="0"/>
              <a:t>irányításszerzés;</a:t>
            </a:r>
          </a:p>
          <a:p>
            <a:pPr marL="450850" lvl="3"/>
            <a:r>
              <a:rPr lang="hu-HU" altLang="hu-HU" sz="2400" dirty="0"/>
              <a:t>tevékenységegyesítő közös vállalat létrehozása. </a:t>
            </a:r>
          </a:p>
          <a:p>
            <a:pPr marL="222250" lvl="3" indent="0">
              <a:buNone/>
            </a:pPr>
            <a:endParaRPr lang="hu-HU" altLang="hu-HU" sz="2400" dirty="0"/>
          </a:p>
          <a:p>
            <a:pPr eaLnBrk="1" hangingPunct="1"/>
            <a:endParaRPr lang="hu-HU" alt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524000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3200" b="1" dirty="0">
                <a:solidFill>
                  <a:srgbClr val="C00000"/>
                </a:solidFill>
                <a:latin typeface="+mj-lt"/>
              </a:rPr>
              <a:t>3.5. A gazdasági verseny </a:t>
            </a:r>
            <a:br>
              <a:rPr lang="hu-HU" altLang="hu-HU" sz="3200" b="1" dirty="0">
                <a:solidFill>
                  <a:srgbClr val="C00000"/>
                </a:solidFill>
                <a:latin typeface="+mj-lt"/>
              </a:rPr>
            </a:br>
            <a:r>
              <a:rPr lang="hu-HU" altLang="hu-HU" sz="3200" dirty="0">
                <a:solidFill>
                  <a:srgbClr val="C00000"/>
                </a:solidFill>
                <a:latin typeface="+mj-lt"/>
              </a:rPr>
              <a:t>szabályozása</a:t>
            </a:r>
            <a:r>
              <a:rPr lang="hu-HU" altLang="hu-HU" sz="3200" b="1" dirty="0">
                <a:solidFill>
                  <a:srgbClr val="C00000"/>
                </a:solidFill>
                <a:latin typeface="+mj-lt"/>
              </a:rPr>
              <a:t> és felügyelete (4)</a:t>
            </a:r>
          </a:p>
        </p:txBody>
      </p:sp>
    </p:spTree>
    <p:extLst>
      <p:ext uri="{BB962C8B-B14F-4D97-AF65-F5344CB8AC3E}">
        <p14:creationId xmlns:p14="http://schemas.microsoft.com/office/powerpoint/2010/main" val="76358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artalom helye 2"/>
          <p:cNvSpPr>
            <a:spLocks noGrp="1"/>
          </p:cNvSpPr>
          <p:nvPr>
            <p:ph idx="4294967295"/>
          </p:nvPr>
        </p:nvSpPr>
        <p:spPr>
          <a:xfrm>
            <a:off x="1981200" y="1700809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hu-HU" altLang="hu-HU" sz="2600" b="1" dirty="0">
                <a:solidFill>
                  <a:srgbClr val="C00000"/>
                </a:solidFill>
              </a:rPr>
              <a:t>Gazdasági Versenyhivatal</a:t>
            </a:r>
          </a:p>
          <a:p>
            <a:pPr marL="0" indent="0">
              <a:buNone/>
            </a:pPr>
            <a:r>
              <a:rPr lang="hu-HU" altLang="hu-HU" sz="2400" b="1" dirty="0"/>
              <a:t>Autonóm államigazgatási szerv</a:t>
            </a:r>
            <a:endParaRPr lang="hu-HU" altLang="hu-HU" sz="2400" dirty="0"/>
          </a:p>
          <a:p>
            <a:pPr marL="0" indent="0">
              <a:buNone/>
            </a:pPr>
            <a:endParaRPr lang="hu-HU" altLang="hu-HU" sz="1200" b="1" dirty="0"/>
          </a:p>
          <a:p>
            <a:pPr marL="0" indent="0">
              <a:buNone/>
            </a:pPr>
            <a:r>
              <a:rPr lang="hu-HU" altLang="hu-HU" sz="2400" b="1" dirty="0"/>
              <a:t>A versenyfelügyeleti eljárás:</a:t>
            </a:r>
            <a:endParaRPr lang="hu-HU" altLang="hu-HU" sz="2400" dirty="0"/>
          </a:p>
          <a:p>
            <a:pPr marL="814388" lvl="2" indent="-368300"/>
            <a:r>
              <a:rPr lang="hu-HU" altLang="hu-HU" dirty="0" smtClean="0"/>
              <a:t>vizsgálat,</a:t>
            </a:r>
          </a:p>
          <a:p>
            <a:pPr marL="814388" lvl="2" indent="-368300"/>
            <a:r>
              <a:rPr lang="hu-HU" altLang="hu-HU" dirty="0" smtClean="0"/>
              <a:t>versenytanácsi eljárás  (határozat).</a:t>
            </a:r>
          </a:p>
          <a:p>
            <a:pPr marL="46038" lvl="1" indent="0">
              <a:buNone/>
            </a:pPr>
            <a:r>
              <a:rPr lang="hu-HU" altLang="hu-HU" b="1" dirty="0"/>
              <a:t>Ágazati vizsgálat, piacelemzés, bejelentés, panasz</a:t>
            </a:r>
          </a:p>
          <a:p>
            <a:pPr marL="0" indent="0">
              <a:buNone/>
            </a:pPr>
            <a:endParaRPr lang="hu-HU" altLang="hu-HU" sz="1200" dirty="0"/>
          </a:p>
          <a:p>
            <a:pPr marL="0" indent="0" algn="ctr">
              <a:buNone/>
            </a:pPr>
            <a:r>
              <a:rPr lang="hu-HU" altLang="hu-HU" sz="2600" b="1" dirty="0">
                <a:solidFill>
                  <a:srgbClr val="C00000"/>
                </a:solidFill>
              </a:rPr>
              <a:t>Az Európai Unió versenyjoga</a:t>
            </a:r>
          </a:p>
          <a:p>
            <a:pPr marL="812800"/>
            <a:r>
              <a:rPr lang="hu-HU" altLang="hu-HU" sz="2400" dirty="0"/>
              <a:t>kizárólagos hatáskör</a:t>
            </a:r>
          </a:p>
          <a:p>
            <a:pPr marL="812800"/>
            <a:r>
              <a:rPr lang="hu-HU" altLang="hu-HU" sz="2400" dirty="0"/>
              <a:t>vállalkozásokra és tagállamokra vonatkozó szabályok</a:t>
            </a:r>
          </a:p>
          <a:p>
            <a:pPr eaLnBrk="1" hangingPunct="1"/>
            <a:endParaRPr lang="hu-HU" alt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524000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3200" b="1" dirty="0">
                <a:solidFill>
                  <a:srgbClr val="C00000"/>
                </a:solidFill>
                <a:latin typeface="+mj-lt"/>
              </a:rPr>
              <a:t>3.5. A gazdasági verseny </a:t>
            </a:r>
            <a:br>
              <a:rPr lang="hu-HU" altLang="hu-HU" sz="3200" b="1" dirty="0">
                <a:solidFill>
                  <a:srgbClr val="C00000"/>
                </a:solidFill>
                <a:latin typeface="+mj-lt"/>
              </a:rPr>
            </a:br>
            <a:r>
              <a:rPr lang="hu-HU" altLang="hu-HU" sz="3200" dirty="0">
                <a:solidFill>
                  <a:srgbClr val="C00000"/>
                </a:solidFill>
                <a:latin typeface="+mj-lt"/>
              </a:rPr>
              <a:t>szabályozása</a:t>
            </a:r>
            <a:r>
              <a:rPr lang="hu-HU" altLang="hu-HU" sz="3200" b="1" dirty="0">
                <a:solidFill>
                  <a:srgbClr val="C00000"/>
                </a:solidFill>
                <a:latin typeface="+mj-lt"/>
              </a:rPr>
              <a:t> és felügyelete (5)</a:t>
            </a:r>
          </a:p>
        </p:txBody>
      </p:sp>
    </p:spTree>
    <p:extLst>
      <p:ext uri="{BB962C8B-B14F-4D97-AF65-F5344CB8AC3E}">
        <p14:creationId xmlns:p14="http://schemas.microsoft.com/office/powerpoint/2010/main" val="74395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2794"/>
            <a:ext cx="9144000" cy="1327974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sz="3900" dirty="0">
                <a:solidFill>
                  <a:srgbClr val="C00000"/>
                </a:solidFill>
              </a:rPr>
              <a:t>3.6. A Koncesszió (1)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47528" y="1484785"/>
            <a:ext cx="8229600" cy="45688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hu-HU" sz="2400" b="1" dirty="0"/>
              <a:t>Cél:</a:t>
            </a:r>
            <a:r>
              <a:rPr lang="hu-HU" sz="2400" dirty="0"/>
              <a:t> az állami monopóliumok lebontása, a közvagyon időszakos magánkézbe átengedése és piaci alapú működtetése koncessziós díj ellenében.</a:t>
            </a:r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sz="2400" b="1" dirty="0"/>
              <a:t>Koncesszió fogalma</a:t>
            </a:r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sz="2400" b="1" dirty="0"/>
              <a:t>Jogi alap: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dirty="0"/>
              <a:t>2011. évi </a:t>
            </a:r>
            <a:r>
              <a:rPr lang="hu-HU" dirty="0" err="1"/>
              <a:t>CXCVI</a:t>
            </a:r>
            <a:r>
              <a:rPr lang="hu-HU" dirty="0"/>
              <a:t>.  törvény a nemzeti vagyonról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dirty="0"/>
              <a:t>a koncesszióról szóló 1991. évi </a:t>
            </a:r>
            <a:r>
              <a:rPr lang="hu-HU" dirty="0" err="1"/>
              <a:t>XVI</a:t>
            </a:r>
            <a:r>
              <a:rPr lang="hu-HU" dirty="0"/>
              <a:t>. törvény,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dirty="0"/>
              <a:t>ágazati törvények</a:t>
            </a:r>
          </a:p>
          <a:p>
            <a:pPr marL="0">
              <a:spcBef>
                <a:spcPts val="1200"/>
              </a:spcBef>
              <a:buNone/>
              <a:defRPr/>
            </a:pPr>
            <a:r>
              <a:rPr lang="hu-HU" sz="2400" b="1" dirty="0"/>
              <a:t>Koncesszió köteles tevékenységek körét a Nemzeti vagyonról szóló törvény állapítja meg.</a:t>
            </a:r>
            <a:endParaRPr lang="en-US" sz="2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9243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Cím 1"/>
          <p:cNvSpPr>
            <a:spLocks noGrp="1"/>
          </p:cNvSpPr>
          <p:nvPr>
            <p:ph type="title" idx="4294967295"/>
          </p:nvPr>
        </p:nvSpPr>
        <p:spPr>
          <a:xfrm>
            <a:off x="1478831" y="100875"/>
            <a:ext cx="9162329" cy="1338028"/>
          </a:xfrm>
        </p:spPr>
        <p:txBody>
          <a:bodyPr/>
          <a:lstStyle/>
          <a:p>
            <a:pPr algn="ctr" eaLnBrk="1" hangingPunct="1"/>
            <a:r>
              <a:rPr lang="hu-HU" altLang="hu-HU" sz="3900" dirty="0">
                <a:solidFill>
                  <a:srgbClr val="C00000"/>
                </a:solidFill>
              </a:rPr>
              <a:t>3.6. A Koncesszió (2) </a:t>
            </a:r>
            <a:br>
              <a:rPr lang="hu-HU" altLang="hu-HU" sz="3900" dirty="0">
                <a:solidFill>
                  <a:srgbClr val="C00000"/>
                </a:solidFill>
              </a:rPr>
            </a:br>
            <a:r>
              <a:rPr lang="hu-HU" altLang="hu-HU" sz="3900" dirty="0">
                <a:solidFill>
                  <a:srgbClr val="C00000"/>
                </a:solidFill>
              </a:rPr>
              <a:t>Koncessziós eljárás I.</a:t>
            </a:r>
            <a:endParaRPr lang="en-GB" altLang="hu-HU" sz="3900" dirty="0">
              <a:solidFill>
                <a:srgbClr val="C0000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99379234"/>
              </p:ext>
            </p:extLst>
          </p:nvPr>
        </p:nvGraphicFramePr>
        <p:xfrm>
          <a:off x="1631504" y="1412777"/>
          <a:ext cx="8856984" cy="51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175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Cím 1"/>
          <p:cNvSpPr>
            <a:spLocks noGrp="1"/>
          </p:cNvSpPr>
          <p:nvPr>
            <p:ph type="title" idx="4294967295"/>
          </p:nvPr>
        </p:nvSpPr>
        <p:spPr>
          <a:xfrm>
            <a:off x="1537062" y="85072"/>
            <a:ext cx="9144000" cy="1340768"/>
          </a:xfrm>
        </p:spPr>
        <p:txBody>
          <a:bodyPr/>
          <a:lstStyle/>
          <a:p>
            <a:pPr algn="ctr" eaLnBrk="1" hangingPunct="1"/>
            <a:r>
              <a:rPr lang="hu-HU" altLang="hu-HU" sz="3900" dirty="0">
                <a:solidFill>
                  <a:srgbClr val="C00000"/>
                </a:solidFill>
              </a:rPr>
              <a:t>3.6. A Koncesszió (2) </a:t>
            </a:r>
            <a:br>
              <a:rPr lang="hu-HU" altLang="hu-HU" sz="3900" dirty="0">
                <a:solidFill>
                  <a:srgbClr val="C00000"/>
                </a:solidFill>
              </a:rPr>
            </a:br>
            <a:r>
              <a:rPr lang="hu-HU" altLang="hu-HU" sz="3900" dirty="0">
                <a:solidFill>
                  <a:srgbClr val="C00000"/>
                </a:solidFill>
              </a:rPr>
              <a:t>Koncessziós eljárás II.</a:t>
            </a:r>
            <a:endParaRPr lang="en-GB" altLang="hu-HU" sz="3900" dirty="0">
              <a:solidFill>
                <a:srgbClr val="C0000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56840757"/>
              </p:ext>
            </p:extLst>
          </p:nvPr>
        </p:nvGraphicFramePr>
        <p:xfrm>
          <a:off x="1631504" y="1412777"/>
          <a:ext cx="8712968" cy="5256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0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 idx="4294967295"/>
          </p:nvPr>
        </p:nvSpPr>
        <p:spPr>
          <a:xfrm>
            <a:off x="1606352" y="300445"/>
            <a:ext cx="9144000" cy="1340768"/>
          </a:xfrm>
          <a:ex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hu-HU" sz="3600" dirty="0">
                <a:solidFill>
                  <a:srgbClr val="C00000"/>
                </a:solidFill>
              </a:rPr>
              <a:t>1.2. A gazdasági közigazgatás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átalakulása</a:t>
            </a:r>
          </a:p>
        </p:txBody>
      </p:sp>
      <p:sp>
        <p:nvSpPr>
          <p:cNvPr id="31748" name="Tartalom helye 5"/>
          <p:cNvSpPr>
            <a:spLocks noGrp="1"/>
          </p:cNvSpPr>
          <p:nvPr>
            <p:ph idx="4294967295"/>
          </p:nvPr>
        </p:nvSpPr>
        <p:spPr>
          <a:xfrm>
            <a:off x="2063552" y="2636912"/>
            <a:ext cx="8229600" cy="30243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u-HU" altLang="hu-HU" sz="2400" b="1" dirty="0"/>
              <a:t>Globalizáció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u-HU" altLang="hu-HU" sz="2400" b="1" dirty="0"/>
              <a:t>Magyarország az államszocializmustól a globalizációig 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u-HU" altLang="hu-HU" sz="2400" b="1" dirty="0"/>
              <a:t>Magyarország válaszai a globális </a:t>
            </a:r>
            <a:r>
              <a:rPr lang="hu-HU" altLang="hu-HU" sz="2400" b="1" dirty="0" smtClean="0"/>
              <a:t>kihívásokra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u-HU" altLang="hu-HU" sz="2400" b="1" dirty="0" smtClean="0"/>
              <a:t>Magyarország válaszai a 2020-2022-es COVID 19 válságra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u-HU" altLang="hu-HU" sz="2400" b="1" dirty="0" smtClean="0"/>
              <a:t>Magyarország válaszai a 2022-es </a:t>
            </a:r>
            <a:r>
              <a:rPr lang="hu-HU" altLang="hu-HU" sz="2400" b="1" dirty="0" smtClean="0"/>
              <a:t>orosz-ukrán </a:t>
            </a:r>
            <a:r>
              <a:rPr lang="hu-HU" altLang="hu-HU" sz="2400" b="1" dirty="0" smtClean="0"/>
              <a:t>háborúra</a:t>
            </a:r>
            <a:endParaRPr lang="hu-HU" alt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1264276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Dia számának helye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D91B2233-D13F-4711-B82F-562298F8303F}" type="slidenum">
              <a:rPr lang="hu-HU" altLang="hu-HU" sz="1400">
                <a:solidFill>
                  <a:srgbClr val="FFFFFF"/>
                </a:solidFill>
                <a:latin typeface="Tahoma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70</a:t>
            </a:fld>
            <a:endParaRPr lang="hu-HU" altLang="hu-HU" sz="140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60419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1494022" y="-10652"/>
            <a:ext cx="9173979" cy="1351420"/>
          </a:xfrm>
        </p:spPr>
        <p:txBody>
          <a:bodyPr/>
          <a:lstStyle/>
          <a:p>
            <a:pPr algn="ctr">
              <a:defRPr/>
            </a:pPr>
            <a:r>
              <a:rPr lang="hu-HU" sz="3900" dirty="0">
                <a:solidFill>
                  <a:srgbClr val="C00000"/>
                </a:solidFill>
              </a:rPr>
              <a:t>3.7. A közbeszerzés (1)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29962" y="1257685"/>
            <a:ext cx="8499152" cy="5316537"/>
          </a:xfrm>
        </p:spPr>
        <p:txBody>
          <a:bodyPr rtlCol="0"/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hu-HU" sz="2400" b="1" dirty="0"/>
              <a:t>Célja: </a:t>
            </a:r>
            <a:r>
              <a:rPr lang="hu-HU" sz="2400" dirty="0"/>
              <a:t>átláthatóság garantálása, ajánlatkérők számára a legjobb beszerzési eredmények elérése, eljárás egyszerűsítése, gyorsítása, adminisztratív terhek csökkentése, kis- és középvállalkozások szerepének növelése.</a:t>
            </a:r>
          </a:p>
          <a:p>
            <a:pPr>
              <a:buClr>
                <a:schemeClr val="tx1"/>
              </a:buClr>
              <a:defRPr/>
            </a:pPr>
            <a:endParaRPr lang="hu-HU" sz="2400" dirty="0"/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400" b="1" dirty="0"/>
              <a:t>Az eljárás alanyai:</a:t>
            </a:r>
          </a:p>
          <a:p>
            <a:pPr marL="266700" indent="-266700" algn="ctr">
              <a:buClr>
                <a:schemeClr val="tx1"/>
              </a:buClr>
              <a:buNone/>
              <a:defRPr/>
            </a:pPr>
            <a:endParaRPr lang="hu-HU" sz="2400" b="1" dirty="0"/>
          </a:p>
          <a:p>
            <a:pPr marL="266700" indent="-266700">
              <a:buClr>
                <a:schemeClr val="tx1"/>
              </a:buClr>
              <a:buNone/>
              <a:defRPr/>
            </a:pPr>
            <a:r>
              <a:rPr lang="hu-HU" sz="2400" b="1" dirty="0"/>
              <a:t>	</a:t>
            </a:r>
          </a:p>
          <a:p>
            <a:pPr marL="266700" indent="-266700">
              <a:buClr>
                <a:schemeClr val="tx1"/>
              </a:buClr>
              <a:buNone/>
              <a:defRPr/>
            </a:pPr>
            <a:endParaRPr lang="hu-HU" sz="2400" b="1" dirty="0"/>
          </a:p>
          <a:p>
            <a:pPr marL="266700" indent="-266700">
              <a:buClr>
                <a:schemeClr val="tx1"/>
              </a:buClr>
              <a:buNone/>
              <a:defRPr/>
            </a:pPr>
            <a:endParaRPr lang="hu-HU" sz="2400" b="1" dirty="0"/>
          </a:p>
          <a:p>
            <a:pPr lvl="4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400" b="1" dirty="0"/>
          </a:p>
          <a:p>
            <a:pPr marL="266700" indent="-266700">
              <a:buClr>
                <a:schemeClr val="tx1"/>
              </a:buClr>
              <a:buFont typeface="Arial" pitchFamily="34" charset="0"/>
              <a:buChar char="»"/>
              <a:defRPr/>
            </a:pPr>
            <a:endParaRPr lang="hu-HU" sz="2400" b="1" dirty="0"/>
          </a:p>
          <a:p>
            <a:pPr marL="266700" indent="-266700">
              <a:buFont typeface="Arial" pitchFamily="34" charset="0"/>
              <a:buChar char="»"/>
              <a:defRPr/>
            </a:pPr>
            <a:endParaRPr lang="hu-HU" sz="2400" dirty="0">
              <a:solidFill>
                <a:srgbClr val="FFFF00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151313" y="3933825"/>
            <a:ext cx="30480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Eljáró személyek</a:t>
            </a: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2640013" y="5707063"/>
            <a:ext cx="2303462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Ajánlatkérő</a:t>
            </a:r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6175375" y="5683250"/>
            <a:ext cx="2514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Ajánlattevő</a:t>
            </a:r>
          </a:p>
        </p:txBody>
      </p:sp>
      <p:sp>
        <p:nvSpPr>
          <p:cNvPr id="83976" name="Line 7"/>
          <p:cNvSpPr>
            <a:spLocks noChangeShapeType="1"/>
          </p:cNvSpPr>
          <p:nvPr/>
        </p:nvSpPr>
        <p:spPr bwMode="auto">
          <a:xfrm flipH="1">
            <a:off x="4314825" y="4654551"/>
            <a:ext cx="825500" cy="8429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hu-HU"/>
          </a:p>
        </p:txBody>
      </p:sp>
      <p:sp>
        <p:nvSpPr>
          <p:cNvPr id="83977" name="Line 8"/>
          <p:cNvSpPr>
            <a:spLocks noChangeShapeType="1"/>
          </p:cNvSpPr>
          <p:nvPr/>
        </p:nvSpPr>
        <p:spPr bwMode="auto">
          <a:xfrm>
            <a:off x="6353175" y="4667251"/>
            <a:ext cx="935038" cy="7921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5186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1524000" y="260649"/>
            <a:ext cx="9144000" cy="1340767"/>
          </a:xfrm>
        </p:spPr>
        <p:txBody>
          <a:bodyPr/>
          <a:lstStyle/>
          <a:p>
            <a:pPr algn="ctr">
              <a:defRPr/>
            </a:pPr>
            <a:r>
              <a:rPr lang="hu-HU" sz="3900" dirty="0">
                <a:solidFill>
                  <a:srgbClr val="C00000"/>
                </a:solidFill>
              </a:rPr>
              <a:t>3.7. A közbeszerzés (2) </a:t>
            </a:r>
            <a:br>
              <a:rPr lang="hu-HU" sz="3900" dirty="0">
                <a:solidFill>
                  <a:srgbClr val="C00000"/>
                </a:solidFill>
              </a:rPr>
            </a:br>
            <a:endParaRPr lang="hu-HU" sz="3900" dirty="0">
              <a:solidFill>
                <a:srgbClr val="C0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24000" y="2133600"/>
            <a:ext cx="8229600" cy="3455988"/>
          </a:xfrm>
        </p:spPr>
        <p:txBody>
          <a:bodyPr/>
          <a:lstStyle/>
          <a:p>
            <a:pPr marL="609600" indent="-609600">
              <a:buNone/>
            </a:pPr>
            <a:endParaRPr lang="hu-HU" altLang="hu-HU" smtClean="0"/>
          </a:p>
          <a:p>
            <a:pPr marL="1371600" lvl="2" indent="-457200">
              <a:buNone/>
            </a:pPr>
            <a:endParaRPr lang="hu-HU" altLang="hu-HU" smtClean="0"/>
          </a:p>
        </p:txBody>
      </p:sp>
      <p:sp>
        <p:nvSpPr>
          <p:cNvPr id="71685" name="Oval 4"/>
          <p:cNvSpPr>
            <a:spLocks noChangeArrowheads="1"/>
          </p:cNvSpPr>
          <p:nvPr/>
        </p:nvSpPr>
        <p:spPr bwMode="auto">
          <a:xfrm>
            <a:off x="3359150" y="1600200"/>
            <a:ext cx="5638800" cy="1066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közbeszerzés tárgyai</a:t>
            </a:r>
          </a:p>
        </p:txBody>
      </p:sp>
      <p:sp>
        <p:nvSpPr>
          <p:cNvPr id="71686" name="Rectangle 5"/>
          <p:cNvSpPr>
            <a:spLocks noChangeArrowheads="1"/>
          </p:cNvSpPr>
          <p:nvPr/>
        </p:nvSpPr>
        <p:spPr bwMode="auto">
          <a:xfrm>
            <a:off x="1847850" y="3149600"/>
            <a:ext cx="2057400" cy="152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Árubeszerzés</a:t>
            </a:r>
          </a:p>
        </p:txBody>
      </p:sp>
      <p:sp>
        <p:nvSpPr>
          <p:cNvPr id="71687" name="Rectangle 6"/>
          <p:cNvSpPr>
            <a:spLocks noChangeArrowheads="1"/>
          </p:cNvSpPr>
          <p:nvPr/>
        </p:nvSpPr>
        <p:spPr bwMode="auto">
          <a:xfrm>
            <a:off x="4079875" y="3141663"/>
            <a:ext cx="1727200" cy="1511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Építési </a:t>
            </a:r>
          </a:p>
          <a:p>
            <a:pPr algn="ctr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beruházás</a:t>
            </a:r>
          </a:p>
        </p:txBody>
      </p:sp>
      <p:sp>
        <p:nvSpPr>
          <p:cNvPr id="71688" name="Rectangle 7"/>
          <p:cNvSpPr>
            <a:spLocks noChangeArrowheads="1"/>
          </p:cNvSpPr>
          <p:nvPr/>
        </p:nvSpPr>
        <p:spPr bwMode="auto">
          <a:xfrm>
            <a:off x="5951538" y="3141663"/>
            <a:ext cx="2303462" cy="152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hu-HU" sz="2400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Szolgáltatások</a:t>
            </a:r>
          </a:p>
          <a:p>
            <a:pPr algn="ctr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beszerzése</a:t>
            </a:r>
          </a:p>
          <a:p>
            <a:pPr>
              <a:defRPr/>
            </a:pPr>
            <a:endParaRPr lang="hu-HU" sz="2400" dirty="0">
              <a:solidFill>
                <a:srgbClr val="000000"/>
              </a:solidFill>
            </a:endParaRPr>
          </a:p>
        </p:txBody>
      </p:sp>
      <p:sp>
        <p:nvSpPr>
          <p:cNvPr id="71689" name="Rectangle 8"/>
          <p:cNvSpPr>
            <a:spLocks noChangeArrowheads="1"/>
          </p:cNvSpPr>
          <p:nvPr/>
        </p:nvSpPr>
        <p:spPr bwMode="auto">
          <a:xfrm>
            <a:off x="8472488" y="3141663"/>
            <a:ext cx="1943100" cy="1511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Szolgáltatási</a:t>
            </a:r>
          </a:p>
          <a:p>
            <a:pPr algn="ctr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és építési </a:t>
            </a:r>
          </a:p>
          <a:p>
            <a:pPr algn="ctr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koncesszió</a:t>
            </a:r>
          </a:p>
        </p:txBody>
      </p:sp>
      <p:sp>
        <p:nvSpPr>
          <p:cNvPr id="86027" name="Line 10"/>
          <p:cNvSpPr>
            <a:spLocks noChangeShapeType="1"/>
          </p:cNvSpPr>
          <p:nvPr/>
        </p:nvSpPr>
        <p:spPr bwMode="auto">
          <a:xfrm flipH="1">
            <a:off x="2927351" y="2420938"/>
            <a:ext cx="7207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6028" name="Line 11"/>
          <p:cNvSpPr>
            <a:spLocks noChangeShapeType="1"/>
          </p:cNvSpPr>
          <p:nvPr/>
        </p:nvSpPr>
        <p:spPr bwMode="auto">
          <a:xfrm flipH="1">
            <a:off x="4872038" y="2667001"/>
            <a:ext cx="0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6029" name="Line 12"/>
          <p:cNvSpPr>
            <a:spLocks noChangeShapeType="1"/>
          </p:cNvSpPr>
          <p:nvPr/>
        </p:nvSpPr>
        <p:spPr bwMode="auto">
          <a:xfrm>
            <a:off x="7032625" y="2667001"/>
            <a:ext cx="1588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6030" name="Line 13"/>
          <p:cNvSpPr>
            <a:spLocks noChangeShapeType="1"/>
          </p:cNvSpPr>
          <p:nvPr/>
        </p:nvSpPr>
        <p:spPr bwMode="auto">
          <a:xfrm>
            <a:off x="8674100" y="2466975"/>
            <a:ext cx="64770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7276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1524001" y="288032"/>
            <a:ext cx="9144000" cy="1340768"/>
          </a:xfrm>
        </p:spPr>
        <p:txBody>
          <a:bodyPr/>
          <a:lstStyle/>
          <a:p>
            <a:pPr algn="ctr">
              <a:defRPr/>
            </a:pPr>
            <a:r>
              <a:rPr lang="hu-HU" sz="3900" dirty="0">
                <a:solidFill>
                  <a:srgbClr val="C00000"/>
                </a:solidFill>
              </a:rPr>
              <a:t>3.7. A közbeszerzés (3)</a:t>
            </a:r>
            <a:br>
              <a:rPr lang="hu-HU" sz="3900" dirty="0">
                <a:solidFill>
                  <a:srgbClr val="C00000"/>
                </a:solidFill>
              </a:rPr>
            </a:br>
            <a:r>
              <a:rPr lang="hu-HU" sz="39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03512" y="1556792"/>
            <a:ext cx="8712968" cy="4824536"/>
          </a:xfrm>
        </p:spPr>
        <p:txBody>
          <a:bodyPr rtlCol="0">
            <a:normAutofit lnSpcReduction="10000"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/>
              <a:t>Értékhatárok: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400" b="1" dirty="0"/>
              <a:t>Uniós értékhatárok: 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r>
              <a:rPr lang="en-US" sz="2000" dirty="0"/>
              <a:t>2014/24/EU </a:t>
            </a:r>
            <a:r>
              <a:rPr lang="en-US" sz="2000" dirty="0" err="1"/>
              <a:t>európai</a:t>
            </a:r>
            <a:r>
              <a:rPr lang="en-US" sz="2000" dirty="0"/>
              <a:t> </a:t>
            </a:r>
            <a:r>
              <a:rPr lang="en-US" sz="2000" dirty="0" err="1"/>
              <a:t>parlamenti</a:t>
            </a:r>
            <a:r>
              <a:rPr lang="en-US" sz="2000" dirty="0"/>
              <a:t> </a:t>
            </a:r>
            <a:r>
              <a:rPr lang="en-US" sz="2000" dirty="0" err="1"/>
              <a:t>és</a:t>
            </a:r>
            <a:r>
              <a:rPr lang="en-US" sz="2000" dirty="0"/>
              <a:t> </a:t>
            </a:r>
            <a:r>
              <a:rPr lang="en-US" sz="2000" dirty="0" err="1"/>
              <a:t>tanácsi</a:t>
            </a:r>
            <a:r>
              <a:rPr lang="en-US" sz="2000" dirty="0"/>
              <a:t> </a:t>
            </a:r>
            <a:r>
              <a:rPr lang="en-US" sz="2000" dirty="0" err="1"/>
              <a:t>irányelvnek</a:t>
            </a:r>
            <a:r>
              <a:rPr lang="en-US" sz="2000" dirty="0"/>
              <a:t> a </a:t>
            </a:r>
            <a:r>
              <a:rPr lang="en-US" sz="2000" dirty="0" err="1"/>
              <a:t>közbeszerzési</a:t>
            </a:r>
            <a:r>
              <a:rPr lang="hu-HU" sz="2000" dirty="0"/>
              <a:t> </a:t>
            </a:r>
            <a:r>
              <a:rPr lang="en-US" sz="2000" dirty="0" err="1"/>
              <a:t>eljárásokra</a:t>
            </a:r>
            <a:r>
              <a:rPr lang="en-US" sz="2000" dirty="0"/>
              <a:t> </a:t>
            </a:r>
            <a:r>
              <a:rPr lang="en-US" sz="2000" dirty="0" err="1"/>
              <a:t>irányadó</a:t>
            </a:r>
            <a:r>
              <a:rPr lang="en-US" sz="2000" dirty="0"/>
              <a:t> </a:t>
            </a:r>
            <a:r>
              <a:rPr lang="en-US" sz="2000" dirty="0" err="1"/>
              <a:t>értékhatárok</a:t>
            </a:r>
            <a:r>
              <a:rPr lang="en-US" sz="2000" dirty="0"/>
              <a:t> </a:t>
            </a:r>
            <a:r>
              <a:rPr lang="en-US" sz="2000" dirty="0" err="1"/>
              <a:t>tekintetében</a:t>
            </a:r>
            <a:r>
              <a:rPr lang="en-US" sz="2000" dirty="0"/>
              <a:t> </a:t>
            </a:r>
            <a:r>
              <a:rPr lang="en-US" sz="2000" dirty="0" err="1"/>
              <a:t>történő</a:t>
            </a:r>
            <a:r>
              <a:rPr lang="en-US" sz="2000" dirty="0"/>
              <a:t> </a:t>
            </a:r>
            <a:r>
              <a:rPr lang="en-US" sz="2000" dirty="0" err="1"/>
              <a:t>módosításáról</a:t>
            </a:r>
            <a:r>
              <a:rPr lang="en-US" sz="2000" dirty="0"/>
              <a:t> </a:t>
            </a:r>
            <a:r>
              <a:rPr lang="en-US" sz="2000" dirty="0" err="1"/>
              <a:t>szóló</a:t>
            </a:r>
            <a:r>
              <a:rPr lang="en-US" sz="2000" dirty="0"/>
              <a:t> 2015/2170/EU </a:t>
            </a:r>
            <a:r>
              <a:rPr lang="en-US" sz="2000" dirty="0" err="1"/>
              <a:t>bizottsági</a:t>
            </a:r>
            <a:r>
              <a:rPr lang="en-US" sz="2000" dirty="0"/>
              <a:t> </a:t>
            </a:r>
            <a:r>
              <a:rPr lang="en-US" sz="2000" dirty="0" err="1"/>
              <a:t>rendelet</a:t>
            </a:r>
            <a:r>
              <a:rPr lang="en-US" sz="2000" dirty="0"/>
              <a:t>; a 2014/25/EU </a:t>
            </a:r>
            <a:r>
              <a:rPr lang="en-US" sz="2000" dirty="0" err="1"/>
              <a:t>európai</a:t>
            </a:r>
            <a:r>
              <a:rPr lang="en-US" sz="2000" dirty="0"/>
              <a:t> </a:t>
            </a:r>
            <a:r>
              <a:rPr lang="en-US" sz="2000" dirty="0" err="1"/>
              <a:t>parlamenti</a:t>
            </a:r>
            <a:r>
              <a:rPr lang="en-US" sz="2000" dirty="0"/>
              <a:t> </a:t>
            </a:r>
            <a:r>
              <a:rPr lang="en-US" sz="2000" dirty="0" err="1"/>
              <a:t>és</a:t>
            </a:r>
            <a:r>
              <a:rPr lang="en-US" sz="2000" dirty="0"/>
              <a:t> </a:t>
            </a:r>
            <a:r>
              <a:rPr lang="en-US" sz="2000" dirty="0" err="1"/>
              <a:t>tanácsi</a:t>
            </a:r>
            <a:r>
              <a:rPr lang="en-US" sz="2000" dirty="0"/>
              <a:t> </a:t>
            </a:r>
            <a:r>
              <a:rPr lang="en-US" sz="2000" dirty="0" err="1"/>
              <a:t>irányelvnek</a:t>
            </a:r>
            <a:r>
              <a:rPr lang="en-US" sz="2000" dirty="0"/>
              <a:t> a </a:t>
            </a:r>
            <a:r>
              <a:rPr lang="en-US" sz="2000" dirty="0" err="1"/>
              <a:t>közbeszerzési</a:t>
            </a:r>
            <a:r>
              <a:rPr lang="en-US" sz="2000" dirty="0"/>
              <a:t> </a:t>
            </a:r>
            <a:r>
              <a:rPr lang="en-US" sz="2000" dirty="0" err="1"/>
              <a:t>eljárásokra</a:t>
            </a:r>
            <a:r>
              <a:rPr lang="en-US" sz="2000" dirty="0"/>
              <a:t> </a:t>
            </a:r>
            <a:r>
              <a:rPr lang="en-US" sz="2000" dirty="0" err="1"/>
              <a:t>irányadó</a:t>
            </a:r>
            <a:r>
              <a:rPr lang="en-US" sz="2000" dirty="0"/>
              <a:t> </a:t>
            </a:r>
            <a:r>
              <a:rPr lang="en-US" sz="2000" dirty="0" err="1"/>
              <a:t>értékhatárok</a:t>
            </a:r>
            <a:r>
              <a:rPr lang="en-US" sz="2000" dirty="0"/>
              <a:t> </a:t>
            </a:r>
            <a:r>
              <a:rPr lang="en-US" sz="2000" dirty="0" err="1"/>
              <a:t>tekintetében</a:t>
            </a:r>
            <a:r>
              <a:rPr lang="en-US" sz="2000" dirty="0"/>
              <a:t> </a:t>
            </a:r>
            <a:r>
              <a:rPr lang="en-US" sz="2000" dirty="0" err="1"/>
              <a:t>történő</a:t>
            </a:r>
            <a:r>
              <a:rPr lang="en-US" sz="2000" dirty="0"/>
              <a:t> </a:t>
            </a:r>
            <a:r>
              <a:rPr lang="en-US" sz="2000" dirty="0" err="1"/>
              <a:t>módosításáról</a:t>
            </a:r>
            <a:r>
              <a:rPr lang="en-US" sz="2000" dirty="0"/>
              <a:t> </a:t>
            </a:r>
            <a:r>
              <a:rPr lang="en-US" sz="2000" dirty="0" err="1"/>
              <a:t>szóló</a:t>
            </a:r>
            <a:r>
              <a:rPr lang="en-US" sz="2000" dirty="0"/>
              <a:t> 2015/2171/EU </a:t>
            </a:r>
            <a:r>
              <a:rPr lang="en-US" sz="2000" dirty="0" err="1"/>
              <a:t>bizottsági</a:t>
            </a:r>
            <a:r>
              <a:rPr lang="en-US" sz="2000" dirty="0"/>
              <a:t> </a:t>
            </a:r>
            <a:r>
              <a:rPr lang="en-US" sz="2000" dirty="0" err="1"/>
              <a:t>rendelet</a:t>
            </a:r>
            <a:r>
              <a:rPr lang="en-US" sz="2000" dirty="0"/>
              <a:t>, </a:t>
            </a:r>
            <a:r>
              <a:rPr lang="en-US" sz="2000" dirty="0" err="1"/>
              <a:t>valamint</a:t>
            </a:r>
            <a:r>
              <a:rPr lang="en-US" sz="2000" dirty="0"/>
              <a:t> a 2014/23/EU </a:t>
            </a:r>
            <a:r>
              <a:rPr lang="en-US" sz="2000" dirty="0" err="1"/>
              <a:t>európai</a:t>
            </a:r>
            <a:r>
              <a:rPr lang="en-US" sz="2000" dirty="0"/>
              <a:t> </a:t>
            </a:r>
            <a:r>
              <a:rPr lang="en-US" sz="2000" dirty="0" err="1"/>
              <a:t>parlamenti</a:t>
            </a:r>
            <a:r>
              <a:rPr lang="en-US" sz="2000" dirty="0"/>
              <a:t> </a:t>
            </a:r>
            <a:r>
              <a:rPr lang="en-US" sz="2000" dirty="0" err="1"/>
              <a:t>és</a:t>
            </a:r>
            <a:r>
              <a:rPr lang="en-US" sz="2000" dirty="0"/>
              <a:t> </a:t>
            </a:r>
            <a:r>
              <a:rPr lang="en-US" sz="2000" dirty="0" err="1"/>
              <a:t>tanácsi</a:t>
            </a:r>
            <a:r>
              <a:rPr lang="en-US" sz="2000" dirty="0"/>
              <a:t> </a:t>
            </a:r>
            <a:r>
              <a:rPr lang="en-US" sz="2000" dirty="0" err="1"/>
              <a:t>irányelvnek</a:t>
            </a:r>
            <a:r>
              <a:rPr lang="en-US" sz="2000" dirty="0"/>
              <a:t> a </a:t>
            </a:r>
            <a:r>
              <a:rPr lang="en-US" sz="2000" dirty="0" err="1"/>
              <a:t>közbeszerzési</a:t>
            </a:r>
            <a:r>
              <a:rPr lang="en-US" sz="2000" dirty="0"/>
              <a:t> </a:t>
            </a:r>
            <a:r>
              <a:rPr lang="en-US" sz="2000" dirty="0" err="1"/>
              <a:t>eljárásokra</a:t>
            </a:r>
            <a:r>
              <a:rPr lang="en-US" sz="2000" dirty="0"/>
              <a:t> </a:t>
            </a:r>
            <a:r>
              <a:rPr lang="en-US" sz="2000" dirty="0" err="1"/>
              <a:t>irányadó</a:t>
            </a:r>
            <a:r>
              <a:rPr lang="en-US" sz="2000" dirty="0"/>
              <a:t> </a:t>
            </a:r>
            <a:r>
              <a:rPr lang="en-US" sz="2000" dirty="0" err="1"/>
              <a:t>értékhatárok</a:t>
            </a:r>
            <a:r>
              <a:rPr lang="en-US" sz="2000" dirty="0"/>
              <a:t> </a:t>
            </a:r>
            <a:r>
              <a:rPr lang="en-US" sz="2000" dirty="0" err="1"/>
              <a:t>tekintetében</a:t>
            </a:r>
            <a:r>
              <a:rPr lang="en-US" sz="2000" dirty="0"/>
              <a:t> </a:t>
            </a:r>
            <a:r>
              <a:rPr lang="en-US" sz="2000" dirty="0" err="1"/>
              <a:t>történő</a:t>
            </a:r>
            <a:r>
              <a:rPr lang="en-US" sz="2000" dirty="0"/>
              <a:t> </a:t>
            </a:r>
            <a:r>
              <a:rPr lang="en-US" sz="2000" dirty="0" err="1"/>
              <a:t>módosításáról</a:t>
            </a:r>
            <a:r>
              <a:rPr lang="en-US" sz="2000" dirty="0"/>
              <a:t> </a:t>
            </a:r>
            <a:r>
              <a:rPr lang="en-US" sz="2000" dirty="0" err="1"/>
              <a:t>szóló</a:t>
            </a:r>
            <a:r>
              <a:rPr lang="en-US" sz="2000" dirty="0"/>
              <a:t> 2015/2172/EU </a:t>
            </a:r>
            <a:r>
              <a:rPr lang="hu-HU" sz="2000" dirty="0"/>
              <a:t>bizottsági rendelet. </a:t>
            </a:r>
            <a:endParaRPr lang="hu-HU" sz="2000" b="1" dirty="0"/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400" b="1" dirty="0"/>
              <a:t>Nemzeti közbeszerzési értékhatárok: 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r>
              <a:rPr lang="hu-HU" sz="2000" dirty="0"/>
              <a:t>költségvetési törvényben meghatározott értékhatárok Lásd: </a:t>
            </a:r>
            <a:r>
              <a:rPr lang="hu-HU" sz="2000" dirty="0" smtClean="0"/>
              <a:t>2022</a:t>
            </a:r>
            <a:r>
              <a:rPr lang="hu-HU" sz="2000" dirty="0"/>
              <a:t>. évi XXV. törvény Magyarország 2023. évi központi </a:t>
            </a:r>
            <a:r>
              <a:rPr lang="hu-HU" sz="2000" dirty="0" smtClean="0"/>
              <a:t>költségvetéséről 77. §</a:t>
            </a:r>
            <a:endParaRPr lang="hu-HU" sz="2000" strike="sngStrike" dirty="0"/>
          </a:p>
        </p:txBody>
      </p:sp>
    </p:spTree>
    <p:extLst>
      <p:ext uri="{BB962C8B-B14F-4D97-AF65-F5344CB8AC3E}">
        <p14:creationId xmlns:p14="http://schemas.microsoft.com/office/powerpoint/2010/main" val="3065238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Dia számának helye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3D9E40AC-A8A3-4A13-BCCD-D99FD99E56CF}" type="slidenum">
              <a:rPr lang="hu-HU" altLang="hu-HU" sz="1400">
                <a:solidFill>
                  <a:srgbClr val="FFFFFF"/>
                </a:solidFill>
                <a:latin typeface="Tahoma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73</a:t>
            </a:fld>
            <a:endParaRPr lang="hu-HU" altLang="hu-HU" sz="140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59395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1524000" y="270918"/>
            <a:ext cx="9144000" cy="1285875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3.7. A közbeszerzés (4)</a:t>
            </a:r>
            <a:br>
              <a:rPr lang="hu-HU" sz="3600" dirty="0">
                <a:solidFill>
                  <a:srgbClr val="C00000"/>
                </a:solidFill>
              </a:rPr>
            </a:br>
            <a:endParaRPr lang="hu-HU" sz="3600" dirty="0">
              <a:solidFill>
                <a:srgbClr val="C00000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47528" y="1484784"/>
            <a:ext cx="8551862" cy="4608512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/>
              <a:t>Közbeszerzések jogának  jogforrásai: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400" b="1" dirty="0"/>
              <a:t>Nemzetközi jogforrások: 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400" dirty="0"/>
              <a:t>WTO- Megállapodás a kormányzati beszerzésről (GPA).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hu-HU" sz="800" b="1" dirty="0"/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400" b="1" dirty="0"/>
              <a:t>Uniós jogforrások: 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400" dirty="0"/>
              <a:t>elsődleges jogforrások, másodlagos jogforrások, Európai Unió Bíróság közbeszerzési tárgyú esetjoga, 2014/24/EU európai parlamenti és tanácsi irányelv, valamint egyéb irányelvek.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hu-HU" sz="800" b="1" dirty="0"/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400" b="1" dirty="0"/>
              <a:t>Nemzeti vagy hazai jogforrások: 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400" dirty="0"/>
              <a:t>2015. évi CXLIII. törvény (Kbt.) , valamint alacsonyabb szintű jogszabályok speciális közbeszerzési eljárásokra vagy speciális közbeszerzési tárgyakra vonatkozóan.</a:t>
            </a:r>
          </a:p>
        </p:txBody>
      </p:sp>
    </p:spTree>
    <p:extLst>
      <p:ext uri="{BB962C8B-B14F-4D97-AF65-F5344CB8AC3E}">
        <p14:creationId xmlns:p14="http://schemas.microsoft.com/office/powerpoint/2010/main" val="2678280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Dia számának helye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218E8B4A-545B-4333-8D59-CE14CF756E58}" type="slidenum">
              <a:rPr lang="hu-HU" altLang="hu-HU" sz="1400">
                <a:solidFill>
                  <a:srgbClr val="FFFFFF"/>
                </a:solidFill>
                <a:latin typeface="Tahoma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74</a:t>
            </a:fld>
            <a:endParaRPr lang="hu-HU" altLang="hu-HU" sz="140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62467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1394756" y="196295"/>
            <a:ext cx="9165740" cy="134076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3.7. A közbeszerzés (5)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A közbeszerzési eljárás menete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5164138" y="1600200"/>
            <a:ext cx="192405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Ajánlattétel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2286000" y="1600200"/>
            <a:ext cx="16764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Ajánlati</a:t>
            </a:r>
          </a:p>
          <a:p>
            <a:pPr algn="ctr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felhívás</a:t>
            </a:r>
          </a:p>
        </p:txBody>
      </p:sp>
      <p:sp>
        <p:nvSpPr>
          <p:cNvPr id="72710" name="Rectangle 9"/>
          <p:cNvSpPr>
            <a:spLocks noChangeArrowheads="1"/>
          </p:cNvSpPr>
          <p:nvPr/>
        </p:nvSpPr>
        <p:spPr bwMode="auto">
          <a:xfrm>
            <a:off x="7543800" y="2276475"/>
            <a:ext cx="3016696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hu-HU" sz="2400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Ajánlatok bontása,</a:t>
            </a:r>
          </a:p>
          <a:p>
            <a:pPr algn="ctr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elbírálása</a:t>
            </a:r>
          </a:p>
          <a:p>
            <a:pPr>
              <a:defRPr/>
            </a:pPr>
            <a:endParaRPr lang="hu-HU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2712" name="Rectangle 11"/>
          <p:cNvSpPr>
            <a:spLocks noChangeArrowheads="1"/>
          </p:cNvSpPr>
          <p:nvPr/>
        </p:nvSpPr>
        <p:spPr bwMode="auto">
          <a:xfrm>
            <a:off x="1919288" y="4191000"/>
            <a:ext cx="2305050" cy="1295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Szerződéskötés</a:t>
            </a:r>
            <a:r>
              <a:rPr lang="hu-HU" sz="2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2713" name="Rectangle 12"/>
          <p:cNvSpPr>
            <a:spLocks noChangeArrowheads="1"/>
          </p:cNvSpPr>
          <p:nvPr/>
        </p:nvSpPr>
        <p:spPr bwMode="auto">
          <a:xfrm>
            <a:off x="4367214" y="5562600"/>
            <a:ext cx="2109787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Eredmény</a:t>
            </a:r>
          </a:p>
          <a:p>
            <a:pPr algn="ctr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közzététele</a:t>
            </a:r>
          </a:p>
        </p:txBody>
      </p:sp>
      <p:sp>
        <p:nvSpPr>
          <p:cNvPr id="72714" name="Rectangle 13"/>
          <p:cNvSpPr>
            <a:spLocks noChangeArrowheads="1"/>
          </p:cNvSpPr>
          <p:nvPr/>
        </p:nvSpPr>
        <p:spPr bwMode="auto">
          <a:xfrm>
            <a:off x="7319964" y="5029200"/>
            <a:ext cx="2814637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Eredményhirdetés</a:t>
            </a:r>
          </a:p>
        </p:txBody>
      </p:sp>
      <p:sp>
        <p:nvSpPr>
          <p:cNvPr id="88075" name="Line 14"/>
          <p:cNvSpPr>
            <a:spLocks noChangeShapeType="1"/>
          </p:cNvSpPr>
          <p:nvPr/>
        </p:nvSpPr>
        <p:spPr bwMode="auto">
          <a:xfrm flipV="1">
            <a:off x="3124200" y="2809875"/>
            <a:ext cx="0" cy="1123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8076" name="Line 15"/>
          <p:cNvSpPr>
            <a:spLocks noChangeShapeType="1"/>
          </p:cNvSpPr>
          <p:nvPr/>
        </p:nvSpPr>
        <p:spPr bwMode="auto">
          <a:xfrm>
            <a:off x="4038600" y="1905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8077" name="Line 16"/>
          <p:cNvSpPr>
            <a:spLocks noChangeShapeType="1"/>
          </p:cNvSpPr>
          <p:nvPr/>
        </p:nvSpPr>
        <p:spPr bwMode="auto">
          <a:xfrm>
            <a:off x="7175501" y="1916114"/>
            <a:ext cx="10080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8078" name="Line 17"/>
          <p:cNvSpPr>
            <a:spLocks noChangeShapeType="1"/>
          </p:cNvSpPr>
          <p:nvPr/>
        </p:nvSpPr>
        <p:spPr bwMode="auto">
          <a:xfrm flipH="1">
            <a:off x="8974138" y="3405189"/>
            <a:ext cx="0" cy="157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8079" name="Line 18"/>
          <p:cNvSpPr>
            <a:spLocks noChangeShapeType="1"/>
          </p:cNvSpPr>
          <p:nvPr/>
        </p:nvSpPr>
        <p:spPr bwMode="auto">
          <a:xfrm flipH="1">
            <a:off x="6527800" y="58039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8080" name="Line 19"/>
          <p:cNvSpPr>
            <a:spLocks noChangeShapeType="1"/>
          </p:cNvSpPr>
          <p:nvPr/>
        </p:nvSpPr>
        <p:spPr bwMode="auto">
          <a:xfrm flipH="1" flipV="1">
            <a:off x="3359150" y="5562600"/>
            <a:ext cx="865188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519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1524000" y="0"/>
            <a:ext cx="9144000" cy="134076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900" dirty="0">
                <a:solidFill>
                  <a:srgbClr val="C00000"/>
                </a:solidFill>
              </a:rPr>
              <a:t/>
            </a:r>
            <a:br>
              <a:rPr lang="hu-HU" sz="3900" dirty="0">
                <a:solidFill>
                  <a:srgbClr val="C00000"/>
                </a:solidFill>
              </a:rPr>
            </a:br>
            <a:r>
              <a:rPr lang="hu-HU" sz="3900" dirty="0">
                <a:solidFill>
                  <a:srgbClr val="C00000"/>
                </a:solidFill>
              </a:rPr>
              <a:t>3.7. A közbeszerzés (6) </a:t>
            </a:r>
            <a:br>
              <a:rPr lang="hu-HU" sz="3900" dirty="0">
                <a:solidFill>
                  <a:srgbClr val="C00000"/>
                </a:solidFill>
              </a:rPr>
            </a:br>
            <a:endParaRPr lang="hu-HU" sz="3900" dirty="0">
              <a:solidFill>
                <a:srgbClr val="C00000"/>
              </a:solidFill>
            </a:endParaRPr>
          </a:p>
        </p:txBody>
      </p:sp>
      <p:sp>
        <p:nvSpPr>
          <p:cNvPr id="89091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2423592" y="1628800"/>
            <a:ext cx="7696200" cy="4337050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hu-HU" b="1" dirty="0"/>
              <a:t>Eljárástípusok:</a:t>
            </a:r>
            <a:endParaRPr lang="hu-HU" altLang="hu-HU" b="1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b="1" dirty="0"/>
              <a:t>Nyílt eljárás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b="1" dirty="0"/>
              <a:t>Meghívásos eljárás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b="1" dirty="0"/>
              <a:t>Tárgyalásos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Char char="-"/>
            </a:pPr>
            <a:r>
              <a:rPr lang="hu-HU" altLang="hu-HU" dirty="0"/>
              <a:t>Hirdetmény közzétételével induló tárgyalásos eljárás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Char char="-"/>
            </a:pPr>
            <a:r>
              <a:rPr lang="hu-HU" altLang="hu-HU" dirty="0"/>
              <a:t>Hirdetmény nélküli tárgyalásos eljárás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b="1" dirty="0"/>
              <a:t>Versenypárbeszéd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sz="2400" b="1" dirty="0"/>
              <a:t>Innovációs partnerség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b="1" dirty="0" err="1"/>
              <a:t>Keretmegállapodás</a:t>
            </a:r>
            <a:r>
              <a:rPr lang="hu-HU" altLang="hu-HU" sz="2400" b="1" dirty="0"/>
              <a:t> útján megvalósuló közbeszerzés</a:t>
            </a:r>
          </a:p>
        </p:txBody>
      </p:sp>
    </p:spTree>
    <p:extLst>
      <p:ext uri="{BB962C8B-B14F-4D97-AF65-F5344CB8AC3E}">
        <p14:creationId xmlns:p14="http://schemas.microsoft.com/office/powerpoint/2010/main" val="3098116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ia számának helye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351FA287-7998-4816-A50C-BACE098A39FD}" type="slidenum">
              <a:rPr lang="hu-HU" altLang="hu-HU" sz="1400">
                <a:solidFill>
                  <a:srgbClr val="FFFFFF"/>
                </a:solidFill>
                <a:latin typeface="Tahoma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76</a:t>
            </a:fld>
            <a:endParaRPr lang="hu-HU" altLang="hu-HU" sz="140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75781" name="Rectangle 4"/>
          <p:cNvSpPr>
            <a:spLocks noChangeAspect="1" noChangeArrowheads="1"/>
          </p:cNvSpPr>
          <p:nvPr/>
        </p:nvSpPr>
        <p:spPr bwMode="auto">
          <a:xfrm>
            <a:off x="1524001" y="1"/>
            <a:ext cx="9144001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3.7. A közbeszerzés (7)</a:t>
            </a:r>
          </a:p>
        </p:txBody>
      </p:sp>
      <p:sp>
        <p:nvSpPr>
          <p:cNvPr id="75782" name="Rectangle 5"/>
          <p:cNvSpPr>
            <a:spLocks noChangeArrowheads="1"/>
          </p:cNvSpPr>
          <p:nvPr/>
        </p:nvSpPr>
        <p:spPr bwMode="auto">
          <a:xfrm>
            <a:off x="1982290" y="1113202"/>
            <a:ext cx="8545513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buClr>
                <a:srgbClr val="000000"/>
              </a:buClr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közbeszerzések intézményrendszere: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közbeszerzésekért felelős miniszter (Miniszterelnökséget vezető miniszter)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Közbeszerzési Hatóság: Tanács, Döntőbizottság, Titkárság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Közbeszerzési és Ellátási Főigazgatóság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Nemzeti Kommunikációs Hivatal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Egyéb, a közbeszerzések vonatkozásában hatáskörrel rendelkező szervek.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Érdekképviseleti szervek.</a:t>
            </a:r>
          </a:p>
        </p:txBody>
      </p:sp>
    </p:spTree>
    <p:extLst>
      <p:ext uri="{BB962C8B-B14F-4D97-AF65-F5344CB8AC3E}">
        <p14:creationId xmlns:p14="http://schemas.microsoft.com/office/powerpoint/2010/main" val="4033302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Dia számának helye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4A7DF8DD-E864-4523-9DE6-9D8F5262ECB4}" type="slidenum">
              <a:rPr lang="hu-HU" altLang="hu-HU" sz="1400">
                <a:solidFill>
                  <a:srgbClr val="FFFFFF"/>
                </a:solidFill>
                <a:latin typeface="Tahoma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77</a:t>
            </a:fld>
            <a:endParaRPr lang="hu-HU" altLang="hu-HU" sz="140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81201" y="1628800"/>
            <a:ext cx="8229600" cy="4824412"/>
          </a:xfrm>
        </p:spPr>
        <p:txBody>
          <a:bodyPr rtlCol="0">
            <a:normAutofit fontScale="92500" lnSpcReduction="20000"/>
          </a:bodyPr>
          <a:lstStyle/>
          <a:p>
            <a:pPr marL="0" indent="0" algn="just">
              <a:buNone/>
              <a:defRPr/>
            </a:pPr>
            <a:r>
              <a:rPr lang="hu-HU" b="1" dirty="0"/>
              <a:t>A közbeszerzési jogorvoslatok fajtái: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hu-HU" sz="2400" b="1" dirty="0">
              <a:cs typeface="Times New Roman" pitchFamily="18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400" b="1" dirty="0">
                <a:cs typeface="Times New Roman" pitchFamily="18" charset="0"/>
              </a:rPr>
              <a:t>Közigazgatási hatósági, illetve erre épülő bírósági felülvizsgálat: 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400" dirty="0">
                <a:cs typeface="Times New Roman" pitchFamily="18" charset="0"/>
              </a:rPr>
              <a:t>Döntőbizottsági eljárás a Kbt. és az </a:t>
            </a:r>
            <a:r>
              <a:rPr lang="hu-HU" sz="2400" dirty="0" err="1">
                <a:cs typeface="Times New Roman" pitchFamily="18" charset="0"/>
              </a:rPr>
              <a:t>Ákr</a:t>
            </a:r>
            <a:r>
              <a:rPr lang="hu-HU" sz="2400" dirty="0">
                <a:cs typeface="Times New Roman" pitchFamily="18" charset="0"/>
              </a:rPr>
              <a:t>. alapján, kérelemre vagy hivatalból indult eljárásban.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hu-HU" sz="2400" b="1" dirty="0">
              <a:cs typeface="Times New Roman" pitchFamily="18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400" b="1" dirty="0">
                <a:cs typeface="Times New Roman" pitchFamily="18" charset="0"/>
              </a:rPr>
              <a:t>Polgári jogi jogvitákat eldöntő eljárás: 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400" dirty="0">
                <a:cs typeface="Times New Roman" pitchFamily="18" charset="0"/>
              </a:rPr>
              <a:t>Közbeszerzési jogsértés miatti érvénytelenség megállapítása esetén.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hu-HU" sz="2400" b="1" dirty="0">
              <a:cs typeface="Times New Roman" pitchFamily="18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400" b="1" dirty="0">
                <a:cs typeface="Times New Roman" pitchFamily="18" charset="0"/>
              </a:rPr>
              <a:t>Az uniós szervek által lefolytatott jogorvoslati eljárások: </a:t>
            </a:r>
            <a:r>
              <a:rPr lang="hu-HU" sz="2400" dirty="0">
                <a:cs typeface="Times New Roman" pitchFamily="18" charset="0"/>
              </a:rPr>
              <a:t>Európai Bizottság speciális jogorvoslati hatáskörei.</a:t>
            </a:r>
          </a:p>
        </p:txBody>
      </p:sp>
      <p:sp>
        <p:nvSpPr>
          <p:cNvPr id="75781" name="Rectangle 4"/>
          <p:cNvSpPr>
            <a:spLocks noChangeAspect="1" noChangeArrowheads="1"/>
          </p:cNvSpPr>
          <p:nvPr/>
        </p:nvSpPr>
        <p:spPr bwMode="auto">
          <a:xfrm>
            <a:off x="1524001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hu-HU" sz="39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3.7. A közbeszerzés (8)</a:t>
            </a:r>
          </a:p>
        </p:txBody>
      </p:sp>
    </p:spTree>
    <p:extLst>
      <p:ext uri="{BB962C8B-B14F-4D97-AF65-F5344CB8AC3E}">
        <p14:creationId xmlns:p14="http://schemas.microsoft.com/office/powerpoint/2010/main" val="62778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ia számának helye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41E08C80-3B66-45BB-A8BD-97E6696FBD1E}" type="slidenum">
              <a:rPr lang="hu-HU" altLang="hu-HU" sz="1400">
                <a:solidFill>
                  <a:srgbClr val="FFFFFF"/>
                </a:solidFill>
                <a:latin typeface="Tahoma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78</a:t>
            </a:fld>
            <a:endParaRPr lang="hu-HU" altLang="hu-HU" sz="140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75781" name="Rectangle 4"/>
          <p:cNvSpPr>
            <a:spLocks noChangeAspect="1" noChangeArrowheads="1"/>
          </p:cNvSpPr>
          <p:nvPr/>
        </p:nvSpPr>
        <p:spPr bwMode="auto">
          <a:xfrm>
            <a:off x="1524001" y="0"/>
            <a:ext cx="9144001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hu-HU" sz="39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3.7. A  közbeszerzés (9) </a:t>
            </a:r>
          </a:p>
        </p:txBody>
      </p:sp>
      <p:sp>
        <p:nvSpPr>
          <p:cNvPr id="75782" name="Rectangle 5"/>
          <p:cNvSpPr>
            <a:spLocks noChangeArrowheads="1"/>
          </p:cNvSpPr>
          <p:nvPr/>
        </p:nvSpPr>
        <p:spPr bwMode="auto">
          <a:xfrm>
            <a:off x="1943101" y="1557339"/>
            <a:ext cx="8545513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defRPr/>
            </a:pPr>
            <a:r>
              <a:rPr lang="hu-HU" sz="2800" dirty="0">
                <a:latin typeface="+mj-lt"/>
              </a:rPr>
              <a:t>Ellenőrzés a közbeszerzések területén:</a:t>
            </a:r>
          </a:p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endParaRPr lang="hu-HU" sz="2200" dirty="0">
              <a:latin typeface="+mj-lt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Uniós támogatásból megvalósuló ellenőrzés: </a:t>
            </a:r>
          </a:p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folyamatba épített </a:t>
            </a:r>
            <a:r>
              <a:rPr lang="hu-HU" sz="2200" dirty="0" smtClean="0">
                <a:latin typeface="+mj-lt"/>
                <a:cs typeface="Times New Roman" panose="02020603050405020304" pitchFamily="18" charset="0"/>
              </a:rPr>
              <a:t>ellenőrzés (belső kontroll)/ </a:t>
            </a:r>
            <a:r>
              <a:rPr lang="hu-HU" sz="2200" dirty="0">
                <a:latin typeface="+mj-lt"/>
                <a:cs typeface="Times New Roman" panose="02020603050405020304" pitchFamily="18" charset="0"/>
              </a:rPr>
              <a:t>utóellenőrzés. </a:t>
            </a:r>
          </a:p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Központi ellenőrzés: közbeszerzésekért felelős miniszter feladata.</a:t>
            </a:r>
          </a:p>
          <a:p>
            <a:r>
              <a:rPr lang="hu-HU" sz="2200" dirty="0">
                <a:latin typeface="+mj-lt"/>
                <a:cs typeface="Times New Roman" panose="02020603050405020304" pitchFamily="18" charset="0"/>
              </a:rPr>
              <a:t>Hirdetményellenőrzés: 44/2015. (XI. 2.) </a:t>
            </a:r>
            <a:r>
              <a:rPr lang="hu-HU" sz="2200" dirty="0" err="1">
                <a:latin typeface="+mj-lt"/>
                <a:cs typeface="Times New Roman" panose="02020603050405020304" pitchFamily="18" charset="0"/>
              </a:rPr>
              <a:t>MvM</a:t>
            </a:r>
            <a:r>
              <a:rPr lang="hu-HU" sz="2200" dirty="0">
                <a:latin typeface="+mj-lt"/>
                <a:cs typeface="Times New Roman" panose="02020603050405020304" pitchFamily="18" charset="0"/>
              </a:rPr>
              <a:t> rendelet</a:t>
            </a:r>
          </a:p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valamint a Kbt. rendelkezései alapján.</a:t>
            </a:r>
          </a:p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Kommunikációs természetű közbeszerzések ellenőrzése </a:t>
            </a:r>
          </a:p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(Nemzeti Kommunikációs Hivatal).</a:t>
            </a:r>
          </a:p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Pénzügyi ellenőrző szervek által végzett ellenőrzések.</a:t>
            </a:r>
          </a:p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4212652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87488" y="-27384"/>
            <a:ext cx="9144000" cy="134076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sz="2800" dirty="0">
                <a:solidFill>
                  <a:srgbClr val="C00000"/>
                </a:solidFill>
              </a:rPr>
              <a:t>3.8. Az agrártermékek sajátos </a:t>
            </a:r>
            <a:br>
              <a:rPr lang="hu-HU" sz="2800" dirty="0">
                <a:solidFill>
                  <a:srgbClr val="C00000"/>
                </a:solidFill>
              </a:rPr>
            </a:br>
            <a:r>
              <a:rPr lang="hu-HU" sz="2800" dirty="0">
                <a:solidFill>
                  <a:srgbClr val="C00000"/>
                </a:solidFill>
              </a:rPr>
              <a:t>piacszabályozási rendje, intézményei (1)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03004" y="1184339"/>
            <a:ext cx="8712968" cy="499745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hu-HU" sz="2100" b="1" dirty="0"/>
              <a:t>Jogi alap: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100" dirty="0"/>
              <a:t>Európai Parlament és a Tanács 1308/2013/EU rendelete a mezőgazdasági termékpiacok közös szervezésének létrehozásáról – </a:t>
            </a:r>
            <a:r>
              <a:rPr lang="hu-HU" sz="2100" b="1" dirty="0"/>
              <a:t>egységes piacszabályozás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100" dirty="0"/>
              <a:t>Európai Parlament és a Tanács 1306/2013/EU rendelete –  </a:t>
            </a:r>
            <a:r>
              <a:rPr lang="hu-HU" sz="2100" b="1" dirty="0"/>
              <a:t>finanszírozási rend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100" dirty="0"/>
              <a:t>A mezőgazdasági termékpiacok szervezésének egyes kérdéseiről, a termelői és a szakmaközi szervezetekről szóló 2015. évi XCVII. Törvény – </a:t>
            </a:r>
            <a:r>
              <a:rPr lang="hu-HU" sz="2100" b="1" dirty="0"/>
              <a:t>a  közösségi szabályozáshoz kapcsolódó </a:t>
            </a:r>
            <a:r>
              <a:rPr lang="hu-HU" sz="2100" b="1" dirty="0" smtClean="0"/>
              <a:t>végrehajtási </a:t>
            </a:r>
            <a:r>
              <a:rPr lang="hu-HU" sz="2100" b="1" dirty="0"/>
              <a:t>előírások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100" dirty="0"/>
              <a:t>a beszállítókkal szemben alkalmazott tisztességtelen forgalmazói magatartás tilalmáról szóló </a:t>
            </a:r>
            <a:r>
              <a:rPr lang="hu-HU" sz="2100" dirty="0">
                <a:hlinkClick r:id="rId3"/>
              </a:rPr>
              <a:t>2009. évi XCV. törvény</a:t>
            </a:r>
            <a:r>
              <a:rPr lang="hu-HU" sz="2100" dirty="0"/>
              <a:t> – </a:t>
            </a:r>
            <a:r>
              <a:rPr lang="hu-HU" sz="2100" b="1" dirty="0"/>
              <a:t>sajátos versenyjogi szabályok</a:t>
            </a:r>
            <a:r>
              <a:rPr lang="hu-HU" sz="2100" dirty="0"/>
              <a:t> </a:t>
            </a:r>
          </a:p>
          <a:p>
            <a:pPr marL="0" indent="0">
              <a:buNone/>
              <a:defRPr/>
            </a:pPr>
            <a:r>
              <a:rPr lang="hu-HU" sz="2100" dirty="0"/>
              <a:t>Az agrárpiaci beavatkozások pénzügyi forrásait az </a:t>
            </a:r>
            <a:r>
              <a:rPr lang="hu-HU" sz="2100" b="1" dirty="0"/>
              <a:t>Európai Mezőgazdasági Garancia Alap (EMGA)</a:t>
            </a:r>
            <a:r>
              <a:rPr lang="hu-HU" sz="2100" dirty="0"/>
              <a:t> biztosítja.</a:t>
            </a:r>
          </a:p>
          <a:p>
            <a:pPr marL="0" indent="0">
              <a:buNone/>
              <a:defRPr/>
            </a:pPr>
            <a:r>
              <a:rPr lang="hu-HU" sz="2100" b="1" dirty="0"/>
              <a:t>Támogatás kifizetése: </a:t>
            </a:r>
            <a:r>
              <a:rPr lang="hu-HU" sz="2100" dirty="0"/>
              <a:t>MÁK mint kifizető ügynökség</a:t>
            </a:r>
          </a:p>
          <a:p>
            <a:pPr marL="0" indent="0">
              <a:buNone/>
              <a:defRPr/>
            </a:pPr>
            <a:r>
              <a:rPr lang="hu-HU" sz="2100" dirty="0"/>
              <a:t> </a:t>
            </a:r>
          </a:p>
          <a:p>
            <a:pPr eaLnBrk="1" hangingPunct="1">
              <a:defRPr/>
            </a:pPr>
            <a:endParaRPr lang="hu-HU" sz="2100" dirty="0"/>
          </a:p>
        </p:txBody>
      </p:sp>
    </p:spTree>
    <p:extLst>
      <p:ext uri="{BB962C8B-B14F-4D97-AF65-F5344CB8AC3E}">
        <p14:creationId xmlns:p14="http://schemas.microsoft.com/office/powerpoint/2010/main" val="288959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1524000" y="1"/>
            <a:ext cx="9144000" cy="1268413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1.2.1. Globalizáció (1)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47529" y="1700808"/>
            <a:ext cx="8245673" cy="4176464"/>
          </a:xfrm>
        </p:spPr>
        <p:txBody>
          <a:bodyPr rtlCol="0">
            <a:noAutofit/>
          </a:bodyPr>
          <a:lstStyle/>
          <a:p>
            <a:pPr marL="0" indent="0">
              <a:lnSpc>
                <a:spcPct val="120000"/>
              </a:lnSpc>
              <a:buClr>
                <a:schemeClr val="tx1"/>
              </a:buClr>
              <a:buNone/>
              <a:defRPr/>
            </a:pPr>
            <a:r>
              <a:rPr lang="hu-HU" sz="2400" dirty="0"/>
              <a:t>A globalizáció jelentősen átalakította az állam gazdasági funkcióit és ezzel összefüggésben a gazdasági közigazgatás feladatait, szervezetét, személyzetét és eljárásait.</a:t>
            </a: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  <a:defRPr/>
            </a:pPr>
            <a:endParaRPr lang="hu-HU" sz="2400" b="1" i="1" dirty="0"/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  <a:defRPr/>
            </a:pPr>
            <a:r>
              <a:rPr lang="hu-HU" sz="2400" b="1" i="1" dirty="0"/>
              <a:t>A globalizáció hatására:</a:t>
            </a:r>
          </a:p>
          <a:p>
            <a:pPr>
              <a:lnSpc>
                <a:spcPct val="120000"/>
              </a:lnSpc>
              <a:buClr>
                <a:schemeClr val="tx1"/>
              </a:buClr>
              <a:defRPr/>
            </a:pPr>
            <a:r>
              <a:rPr lang="hu-HU" sz="2400" dirty="0"/>
              <a:t>új állami szerepkörök keletkeztek, ugyanakkor</a:t>
            </a:r>
          </a:p>
          <a:p>
            <a:pPr>
              <a:lnSpc>
                <a:spcPct val="120000"/>
              </a:lnSpc>
              <a:buClr>
                <a:schemeClr val="tx1"/>
              </a:buClr>
              <a:defRPr/>
            </a:pPr>
            <a:r>
              <a:rPr lang="hu-HU" sz="2400" dirty="0"/>
              <a:t>a hagyományos állami teendők minőségben lényegesen átalakultak, mennyiségben megsokszorozódtak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400" b="1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6080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artalom helye 2"/>
          <p:cNvSpPr>
            <a:spLocks noGrp="1"/>
          </p:cNvSpPr>
          <p:nvPr>
            <p:ph idx="4294967295"/>
          </p:nvPr>
        </p:nvSpPr>
        <p:spPr>
          <a:xfrm>
            <a:off x="1981200" y="1700809"/>
            <a:ext cx="8229600" cy="4525963"/>
          </a:xfrm>
        </p:spPr>
        <p:txBody>
          <a:bodyPr/>
          <a:lstStyle/>
          <a:p>
            <a:pPr eaLnBrk="1" hangingPunct="1"/>
            <a:r>
              <a:rPr lang="hu-HU" altLang="hu-HU" sz="2400" dirty="0"/>
              <a:t>EU egységes piacára alkalmazható eszközök</a:t>
            </a:r>
          </a:p>
          <a:p>
            <a:pPr eaLnBrk="1" hangingPunct="1"/>
            <a:r>
              <a:rPr lang="hu-HU" altLang="hu-HU" sz="2400" dirty="0"/>
              <a:t>Kiviteli-, illetve behozatali engedély – 2017. január 1-től Budapest Főváros Kormányhivatal</a:t>
            </a:r>
          </a:p>
          <a:p>
            <a:pPr eaLnBrk="1" hangingPunct="1"/>
            <a:r>
              <a:rPr lang="hu-HU" altLang="hu-HU" sz="2400" dirty="0" err="1"/>
              <a:t>védintézkedés</a:t>
            </a:r>
            <a:r>
              <a:rPr lang="hu-HU" altLang="hu-HU" sz="2400" dirty="0"/>
              <a:t> - Bizottság</a:t>
            </a:r>
          </a:p>
          <a:p>
            <a:pPr eaLnBrk="1" hangingPunct="1"/>
            <a:r>
              <a:rPr lang="hu-HU" altLang="hu-HU" sz="2400" dirty="0"/>
              <a:t>export visszatérítési rendszer</a:t>
            </a:r>
          </a:p>
          <a:p>
            <a:pPr eaLnBrk="1" hangingPunct="1"/>
            <a:r>
              <a:rPr lang="hu-HU" altLang="hu-HU" sz="2400" dirty="0"/>
              <a:t>sajátos versenyjogi szabályok (lehetőség a szabályozott belső megállapodásokra)</a:t>
            </a:r>
          </a:p>
          <a:p>
            <a:pPr eaLnBrk="1" hangingPunct="1"/>
            <a:r>
              <a:rPr lang="hu-HU" altLang="hu-HU" sz="2400" dirty="0"/>
              <a:t>Termelői, szervezetek, szakmaközi szervezetek sajátos piacszabályozási jogosítványai</a:t>
            </a:r>
          </a:p>
          <a:p>
            <a:pPr eaLnBrk="1" hangingPunct="1"/>
            <a:r>
              <a:rPr lang="hu-HU" altLang="hu-HU" sz="2400" dirty="0"/>
              <a:t>Egyes termékpályákon (pl. tej, meggy, alma) sajátos szerződéskötési szabályok</a:t>
            </a:r>
          </a:p>
          <a:p>
            <a:pPr marL="0" indent="0">
              <a:buNone/>
            </a:pPr>
            <a:endParaRPr lang="hu-HU" altLang="hu-HU" sz="2400" dirty="0"/>
          </a:p>
          <a:p>
            <a:pPr eaLnBrk="1" hangingPunct="1"/>
            <a:endParaRPr lang="hu-HU" alt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415480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hu-HU" sz="2800" b="1" dirty="0">
                <a:solidFill>
                  <a:srgbClr val="C00000"/>
                </a:solidFill>
                <a:latin typeface="+mj-lt"/>
              </a:rPr>
              <a:t>3.8. Az agrártermékek sajátos </a:t>
            </a:r>
          </a:p>
          <a:p>
            <a:pPr eaLnBrk="1" hangingPunct="1">
              <a:defRPr/>
            </a:pPr>
            <a:r>
              <a:rPr lang="hu-HU" sz="2800" b="1" dirty="0">
                <a:solidFill>
                  <a:srgbClr val="C00000"/>
                </a:solidFill>
                <a:latin typeface="+mj-lt"/>
              </a:rPr>
              <a:t>piacszabályozási rendje, intézményei (2) </a:t>
            </a:r>
          </a:p>
        </p:txBody>
      </p:sp>
    </p:spTree>
    <p:extLst>
      <p:ext uri="{BB962C8B-B14F-4D97-AF65-F5344CB8AC3E}">
        <p14:creationId xmlns:p14="http://schemas.microsoft.com/office/powerpoint/2010/main" val="16299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16048" y="1249652"/>
            <a:ext cx="8964488" cy="511256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hu-HU" sz="2200" b="1" dirty="0"/>
              <a:t>Belpiaci beavatkozási eszközök közösségi jog alapján: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200" b="1" dirty="0"/>
              <a:t>állami intervenció</a:t>
            </a:r>
            <a:r>
              <a:rPr lang="hu-HU" sz="2200" dirty="0"/>
              <a:t> (referencia küszöbérték, intervenciós időszak)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200" dirty="0"/>
              <a:t>a </a:t>
            </a:r>
            <a:r>
              <a:rPr lang="hu-HU" sz="2200" b="1" dirty="0"/>
              <a:t>magántárolási támogatás</a:t>
            </a:r>
            <a:r>
              <a:rPr lang="hu-HU" sz="2200" dirty="0"/>
              <a:t>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200" dirty="0"/>
              <a:t>a</a:t>
            </a:r>
            <a:r>
              <a:rPr lang="hu-HU" sz="2200" b="1" dirty="0"/>
              <a:t> támogatási programok</a:t>
            </a:r>
            <a:r>
              <a:rPr lang="hu-HU" sz="2200" dirty="0"/>
              <a:t> (iskolagyümölcs, iskolazöldség, iskolatej)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200" dirty="0"/>
              <a:t>a </a:t>
            </a:r>
            <a:r>
              <a:rPr lang="hu-HU" sz="2200" b="1" dirty="0"/>
              <a:t>speciális,</a:t>
            </a:r>
            <a:r>
              <a:rPr lang="hu-HU" sz="2200" dirty="0"/>
              <a:t> fogyasztást ösztönző, minőséget, feldolgozottságot javító, termelők közötti együttműködést, szerkezetátalakítást, kockázatkezelést segítő támogatási programok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200" b="1" dirty="0"/>
              <a:t>Ágazati-szakmaközi önszabályozás</a:t>
            </a:r>
            <a:r>
              <a:rPr lang="hu-HU" sz="2200" dirty="0"/>
              <a:t> sajátos piacszabályozási jogosítványokkal: </a:t>
            </a:r>
          </a:p>
          <a:p>
            <a:pPr marL="987425">
              <a:spcBef>
                <a:spcPts val="0"/>
              </a:spcBef>
              <a:buFont typeface="Times New Roman" panose="02020603050405020304" pitchFamily="18" charset="0"/>
              <a:buChar char="-"/>
              <a:defRPr/>
            </a:pPr>
            <a:r>
              <a:rPr lang="hu-HU" sz="2200" dirty="0"/>
              <a:t>szakmaközi szervezetek</a:t>
            </a:r>
          </a:p>
          <a:p>
            <a:pPr marL="987425">
              <a:spcBef>
                <a:spcPts val="0"/>
              </a:spcBef>
              <a:buFont typeface="Times New Roman" panose="02020603050405020304" pitchFamily="18" charset="0"/>
              <a:buChar char="-"/>
              <a:defRPr/>
            </a:pPr>
            <a:r>
              <a:rPr lang="hu-HU" sz="2200" dirty="0"/>
              <a:t>termelői csoportok</a:t>
            </a:r>
          </a:p>
          <a:p>
            <a:pPr marL="987425">
              <a:spcBef>
                <a:spcPts val="0"/>
              </a:spcBef>
              <a:buFont typeface="Times New Roman" panose="02020603050405020304" pitchFamily="18" charset="0"/>
              <a:buChar char="-"/>
              <a:defRPr/>
            </a:pPr>
            <a:r>
              <a:rPr lang="hu-HU" sz="2200" dirty="0"/>
              <a:t>termelői szervezetek</a:t>
            </a:r>
          </a:p>
          <a:p>
            <a:pPr eaLnBrk="1" hangingPunct="1">
              <a:defRPr/>
            </a:pPr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536536" y="9144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hu-HU" sz="2800" b="1" dirty="0">
                <a:solidFill>
                  <a:srgbClr val="C00000"/>
                </a:solidFill>
                <a:latin typeface="+mj-lt"/>
              </a:rPr>
              <a:t>3.8. Az agrártermékek sajátos </a:t>
            </a:r>
          </a:p>
          <a:p>
            <a:pPr eaLnBrk="1" hangingPunct="1">
              <a:defRPr/>
            </a:pPr>
            <a:r>
              <a:rPr lang="hu-HU" sz="2800" b="1" dirty="0">
                <a:solidFill>
                  <a:srgbClr val="C00000"/>
                </a:solidFill>
                <a:latin typeface="+mj-lt"/>
              </a:rPr>
              <a:t>piacszabályozási rendje, intézményei (3)</a:t>
            </a:r>
          </a:p>
        </p:txBody>
      </p:sp>
    </p:spTree>
    <p:extLst>
      <p:ext uri="{BB962C8B-B14F-4D97-AF65-F5344CB8AC3E}">
        <p14:creationId xmlns:p14="http://schemas.microsoft.com/office/powerpoint/2010/main" val="16991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667508" y="1321660"/>
            <a:ext cx="8856984" cy="5445125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hu-HU" sz="2200" b="1" dirty="0"/>
              <a:t>Belpiaci szabályozási eszközök nemzeti jog alapján</a:t>
            </a:r>
            <a:r>
              <a:rPr lang="hu-HU" sz="2200" dirty="0"/>
              <a:t>: 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/>
              <a:t>a mezőgazdasági és élelmiszeripari termékek az áru ellenértéke kifizetési határidejének a törvényi rögzítése;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/>
              <a:t>az egyes termények megvásárlásra kötött un. határidős szerződésekre vonatkozó sajátos szabályok megállapítása;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/>
              <a:t>a tejágazatban alkalmazandó kötelező szerződése feltételek megállapítása;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/>
              <a:t>a mezőgazdasági adatbázisok rendszerének a felállítása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/>
              <a:t>az egyes jogszabályban meghatározottak szerinti fajú állatok levágása során történő kötelező minősítése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/>
              <a:t>Meggy, alma felvásárlásakor kötelező a szerződés.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hu-HU" sz="2200" b="1" dirty="0"/>
              <a:t>Magyar Agrár-, élelmiszergazdasági és Vidékfejlesztési Kamara részére biztosított sajátos önszabályozási, illetve közhatalmi jogosítványok: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/>
              <a:t>Üzleti Etikai Szabályzat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/>
              <a:t>jószolgálati eljárás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/>
              <a:t>etikai eljárás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sz="1800" dirty="0"/>
              <a:t>közérdekű keresetindítási jog</a:t>
            </a:r>
          </a:p>
          <a:p>
            <a:pPr eaLnBrk="1" hangingPunct="1">
              <a:defRPr/>
            </a:pPr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524000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hu-HU" sz="2800" b="1" dirty="0">
                <a:solidFill>
                  <a:srgbClr val="C00000"/>
                </a:solidFill>
                <a:latin typeface="+mj-lt"/>
              </a:rPr>
              <a:t>3.8. Az agrártermékek sajátos </a:t>
            </a:r>
          </a:p>
          <a:p>
            <a:pPr eaLnBrk="1" hangingPunct="1">
              <a:defRPr/>
            </a:pPr>
            <a:r>
              <a:rPr lang="hu-HU" sz="2800" b="1" dirty="0">
                <a:solidFill>
                  <a:srgbClr val="C00000"/>
                </a:solidFill>
                <a:latin typeface="+mj-lt"/>
              </a:rPr>
              <a:t>piacszabályozási rendje, intézményei (4) </a:t>
            </a:r>
          </a:p>
        </p:txBody>
      </p:sp>
    </p:spTree>
    <p:extLst>
      <p:ext uri="{BB962C8B-B14F-4D97-AF65-F5344CB8AC3E}">
        <p14:creationId xmlns:p14="http://schemas.microsoft.com/office/powerpoint/2010/main" val="198424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4" y="1737360"/>
            <a:ext cx="10324011" cy="3568859"/>
          </a:xfrm>
        </p:spPr>
        <p:txBody>
          <a:bodyPr rtlCol="0">
            <a:noAutofit/>
          </a:bodyPr>
          <a:lstStyle/>
          <a:p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4. fejezet</a:t>
            </a:r>
            <a:b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 gazdasági igazgatás egyes </a:t>
            </a:r>
            <a:b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szakmai területei </a:t>
            </a:r>
            <a:b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és szervezetrendszere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54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900" dirty="0">
                <a:solidFill>
                  <a:srgbClr val="C00000"/>
                </a:solidFill>
              </a:rPr>
              <a:t>Célkitűzés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/>
              <a:t>A hallgató ismerje meg: </a:t>
            </a:r>
          </a:p>
          <a:p>
            <a:pPr marL="0" indent="0">
              <a:buNone/>
            </a:pPr>
            <a:r>
              <a:rPr lang="hu-HU" sz="2400" dirty="0"/>
              <a:t>	a) az iparigazgatásra,</a:t>
            </a:r>
          </a:p>
          <a:p>
            <a:pPr marL="0" indent="0">
              <a:buNone/>
            </a:pPr>
            <a:r>
              <a:rPr lang="hu-HU" sz="2400" dirty="0"/>
              <a:t>	b) a kereskedelem és a szolgáltatások igazgatására,</a:t>
            </a:r>
          </a:p>
          <a:p>
            <a:pPr marL="0" indent="0">
              <a:buNone/>
            </a:pPr>
            <a:r>
              <a:rPr lang="hu-HU" sz="2400" dirty="0"/>
              <a:t>	c) a munkaerőpiac igazgatására,</a:t>
            </a:r>
          </a:p>
          <a:p>
            <a:pPr marL="0" indent="0">
              <a:buNone/>
            </a:pPr>
            <a:r>
              <a:rPr lang="hu-HU" sz="2400" dirty="0"/>
              <a:t>	d) az energiaszektor igazgatására,</a:t>
            </a:r>
          </a:p>
          <a:p>
            <a:pPr marL="0" indent="0">
              <a:buNone/>
            </a:pPr>
            <a:r>
              <a:rPr lang="hu-HU" sz="2400" dirty="0"/>
              <a:t>	e) a bányászat igazgatására,</a:t>
            </a:r>
          </a:p>
          <a:p>
            <a:pPr marL="0" indent="0">
              <a:buNone/>
            </a:pPr>
            <a:r>
              <a:rPr lang="hu-HU" sz="2400" dirty="0"/>
              <a:t>	f) a külgazdasági folyamatok igazgatására</a:t>
            </a:r>
          </a:p>
          <a:p>
            <a:pPr marL="0" indent="0">
              <a:buNone/>
            </a:pPr>
            <a:r>
              <a:rPr lang="hu-HU" sz="2400" dirty="0"/>
              <a:t>	g) az agrárágazat igazgatására vonatkozó szabályokat.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98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Cím 1"/>
          <p:cNvSpPr>
            <a:spLocks noGrp="1"/>
          </p:cNvSpPr>
          <p:nvPr>
            <p:ph type="title" idx="4294967295"/>
          </p:nvPr>
        </p:nvSpPr>
        <p:spPr>
          <a:xfrm>
            <a:off x="1560004" y="202961"/>
            <a:ext cx="9144000" cy="1268760"/>
          </a:xfrm>
        </p:spPr>
        <p:txBody>
          <a:bodyPr/>
          <a:lstStyle/>
          <a:p>
            <a:pPr algn="ctr" eaLnBrk="1" hangingPunct="1"/>
            <a:r>
              <a:rPr lang="hu-HU" altLang="hu-HU" sz="3000" dirty="0">
                <a:solidFill>
                  <a:srgbClr val="C00000"/>
                </a:solidFill>
              </a:rPr>
              <a:t>4. A gazdasági igazgatás </a:t>
            </a:r>
            <a:br>
              <a:rPr lang="hu-HU" altLang="hu-HU" sz="3000" dirty="0">
                <a:solidFill>
                  <a:srgbClr val="C00000"/>
                </a:solidFill>
              </a:rPr>
            </a:br>
            <a:r>
              <a:rPr lang="hu-HU" altLang="hu-HU" sz="3000" dirty="0">
                <a:solidFill>
                  <a:srgbClr val="C00000"/>
                </a:solidFill>
              </a:rPr>
              <a:t>államigazgatási szervezetrendszere</a:t>
            </a:r>
            <a:endParaRPr lang="en-GB" altLang="hu-HU" sz="3000" dirty="0">
              <a:solidFill>
                <a:srgbClr val="C0000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3173706"/>
              </p:ext>
            </p:extLst>
          </p:nvPr>
        </p:nvGraphicFramePr>
        <p:xfrm>
          <a:off x="1703512" y="1484784"/>
          <a:ext cx="885698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517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524000" y="146756"/>
            <a:ext cx="9144000" cy="1338028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sz="3900" dirty="0">
                <a:solidFill>
                  <a:srgbClr val="C00000"/>
                </a:solidFill>
              </a:rPr>
              <a:t>4.1. Az ipar-igazgatása</a:t>
            </a:r>
            <a:endParaRPr lang="en-GB" sz="3900" dirty="0">
              <a:solidFill>
                <a:srgbClr val="C0000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98957823"/>
              </p:ext>
            </p:extLst>
          </p:nvPr>
        </p:nvGraphicFramePr>
        <p:xfrm>
          <a:off x="1631504" y="1484784"/>
          <a:ext cx="8928992" cy="5112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617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524000" y="146756"/>
            <a:ext cx="9144000" cy="133802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u-HU" sz="3600" dirty="0">
                <a:solidFill>
                  <a:srgbClr val="C00000"/>
                </a:solidFill>
              </a:rPr>
              <a:t>4.2. A kereskedelem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és a szolgáltatások igazgatása</a:t>
            </a:r>
            <a:endParaRPr lang="en-GB" sz="3600" dirty="0">
              <a:solidFill>
                <a:srgbClr val="C0000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06032526"/>
              </p:ext>
            </p:extLst>
          </p:nvPr>
        </p:nvGraphicFramePr>
        <p:xfrm>
          <a:off x="1775520" y="1484784"/>
          <a:ext cx="8640960" cy="4997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127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508938" y="194345"/>
            <a:ext cx="9174124" cy="134076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u-HU" sz="3600" dirty="0">
                <a:solidFill>
                  <a:srgbClr val="C00000"/>
                </a:solidFill>
              </a:rPr>
              <a:t>4.3. A munkaerő piac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igazgatása</a:t>
            </a:r>
            <a:endParaRPr lang="en-GB" sz="3600" dirty="0">
              <a:solidFill>
                <a:srgbClr val="C00000"/>
              </a:solidFill>
            </a:endParaRPr>
          </a:p>
        </p:txBody>
      </p:sp>
      <p:sp>
        <p:nvSpPr>
          <p:cNvPr id="102403" name="Szöveg helye 3"/>
          <p:cNvSpPr>
            <a:spLocks noGrp="1"/>
          </p:cNvSpPr>
          <p:nvPr>
            <p:ph type="body" idx="4294967295"/>
          </p:nvPr>
        </p:nvSpPr>
        <p:spPr>
          <a:xfrm>
            <a:off x="2055812" y="1535113"/>
            <a:ext cx="4040188" cy="639762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2400" b="1" dirty="0"/>
              <a:t>Területei</a:t>
            </a:r>
            <a:endParaRPr lang="en-GB" altLang="hu-HU" sz="2400" b="1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4294967295"/>
          </p:nvPr>
        </p:nvSpPr>
        <p:spPr>
          <a:xfrm>
            <a:off x="2055812" y="2174875"/>
            <a:ext cx="4040188" cy="3951288"/>
          </a:xfrm>
        </p:spPr>
        <p:txBody>
          <a:bodyPr/>
          <a:lstStyle/>
          <a:p>
            <a:pPr eaLnBrk="1" hangingPunct="1">
              <a:defRPr/>
            </a:pPr>
            <a:r>
              <a:rPr kumimoji="1" lang="hu-HU" sz="2400" dirty="0"/>
              <a:t>bérpolitika</a:t>
            </a:r>
          </a:p>
          <a:p>
            <a:pPr eaLnBrk="1" hangingPunct="1">
              <a:defRPr/>
            </a:pPr>
            <a:r>
              <a:rPr kumimoji="1" lang="hu-HU" sz="2400" dirty="0"/>
              <a:t>munkavédelem,</a:t>
            </a:r>
          </a:p>
          <a:p>
            <a:pPr eaLnBrk="1" hangingPunct="1">
              <a:defRPr/>
            </a:pPr>
            <a:r>
              <a:rPr kumimoji="1" lang="hu-HU" sz="2400" dirty="0"/>
              <a:t>munkaügy </a:t>
            </a:r>
          </a:p>
          <a:p>
            <a:pPr eaLnBrk="1" hangingPunct="1">
              <a:defRPr/>
            </a:pPr>
            <a:r>
              <a:rPr kumimoji="1" lang="hu-HU" sz="2400" dirty="0"/>
              <a:t>foglalkoztatáspolitika, </a:t>
            </a:r>
          </a:p>
          <a:p>
            <a:pPr eaLnBrk="1" hangingPunct="1">
              <a:defRPr/>
            </a:pPr>
            <a:r>
              <a:rPr kumimoji="1" lang="hu-HU" sz="2400" dirty="0"/>
              <a:t>felnőttképzés</a:t>
            </a:r>
          </a:p>
          <a:p>
            <a:pPr eaLnBrk="1" hangingPunct="1">
              <a:defRPr/>
            </a:pPr>
            <a:r>
              <a:rPr kumimoji="1" lang="hu-HU" sz="2400" dirty="0"/>
              <a:t>közfoglalkoztatás</a:t>
            </a:r>
            <a:endParaRPr lang="en-GB" sz="2400" dirty="0"/>
          </a:p>
        </p:txBody>
      </p:sp>
      <p:sp>
        <p:nvSpPr>
          <p:cNvPr id="102405" name="Szöveg helye 5"/>
          <p:cNvSpPr>
            <a:spLocks noGrp="1"/>
          </p:cNvSpPr>
          <p:nvPr>
            <p:ph type="body" sz="quarter" idx="4294967295"/>
          </p:nvPr>
        </p:nvSpPr>
        <p:spPr>
          <a:xfrm>
            <a:off x="6384033" y="1535113"/>
            <a:ext cx="4041775" cy="639762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2400" b="1" dirty="0"/>
              <a:t>Szervei</a:t>
            </a:r>
            <a:endParaRPr lang="en-GB" altLang="hu-HU" sz="2400" b="1" dirty="0"/>
          </a:p>
        </p:txBody>
      </p:sp>
      <p:sp>
        <p:nvSpPr>
          <p:cNvPr id="102406" name="Tartalom helye 6"/>
          <p:cNvSpPr>
            <a:spLocks noGrp="1"/>
          </p:cNvSpPr>
          <p:nvPr>
            <p:ph sz="quarter" idx="4294967295"/>
          </p:nvPr>
        </p:nvSpPr>
        <p:spPr>
          <a:xfrm>
            <a:off x="6384033" y="2174875"/>
            <a:ext cx="4041775" cy="39512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hu-HU" sz="2200" dirty="0" smtClean="0"/>
              <a:t>Kultúráért </a:t>
            </a:r>
            <a:r>
              <a:rPr lang="hu-HU" sz="2200" dirty="0"/>
              <a:t>és </a:t>
            </a:r>
            <a:r>
              <a:rPr lang="hu-HU" sz="2200" dirty="0" smtClean="0"/>
              <a:t>Innovációért feleős  minisztérium</a:t>
            </a:r>
            <a:endParaRPr lang="hu-HU" altLang="hu-HU" sz="2200" dirty="0" smtClean="0"/>
          </a:p>
          <a:p>
            <a:pPr eaLnBrk="1" hangingPunct="1"/>
            <a:r>
              <a:rPr lang="hu-HU" altLang="hu-HU" sz="2400" dirty="0" smtClean="0"/>
              <a:t>Belügyminisztérium</a:t>
            </a:r>
            <a:endParaRPr lang="hu-HU" altLang="hu-HU" sz="2400" dirty="0"/>
          </a:p>
          <a:p>
            <a:pPr eaLnBrk="1" hangingPunct="1"/>
            <a:r>
              <a:rPr lang="hu-HU" altLang="hu-HU" sz="2400" dirty="0"/>
              <a:t>Nemzeti Szakképzési és Felnőttképzési Hivatal</a:t>
            </a:r>
          </a:p>
          <a:p>
            <a:pPr eaLnBrk="1" hangingPunct="1"/>
            <a:r>
              <a:rPr lang="hu-HU" altLang="hu-HU" sz="2400" dirty="0"/>
              <a:t>Fővárosi és </a:t>
            </a:r>
            <a:r>
              <a:rPr lang="hu-HU" altLang="hu-HU" sz="2400" dirty="0" smtClean="0"/>
              <a:t>megyei </a:t>
            </a:r>
            <a:r>
              <a:rPr lang="hu-HU" altLang="hu-HU" sz="2400" dirty="0" smtClean="0"/>
              <a:t>kormányhivatalok </a:t>
            </a:r>
            <a:r>
              <a:rPr lang="hu-HU" altLang="hu-HU" sz="2400" dirty="0"/>
              <a:t>és járási hivatalok</a:t>
            </a:r>
          </a:p>
          <a:p>
            <a:pPr eaLnBrk="1" hangingPunct="1"/>
            <a:r>
              <a:rPr lang="hu-HU" altLang="hu-HU" sz="2400" dirty="0"/>
              <a:t>Helyi önkormányzatok</a:t>
            </a:r>
            <a:endParaRPr lang="en-GB" altLang="hu-HU" sz="2400" dirty="0"/>
          </a:p>
        </p:txBody>
      </p:sp>
    </p:spTree>
    <p:extLst>
      <p:ext uri="{BB962C8B-B14F-4D97-AF65-F5344CB8AC3E}">
        <p14:creationId xmlns:p14="http://schemas.microsoft.com/office/powerpoint/2010/main" val="412907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87996" y="216024"/>
            <a:ext cx="9144000" cy="134076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u-HU" sz="3600" dirty="0">
                <a:solidFill>
                  <a:srgbClr val="C00000"/>
                </a:solidFill>
              </a:rPr>
              <a:t>4.4. Az energiaszektor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igazgatása</a:t>
            </a:r>
            <a:endParaRPr lang="en-GB" sz="3600" dirty="0">
              <a:solidFill>
                <a:srgbClr val="C0000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40366003"/>
              </p:ext>
            </p:extLst>
          </p:nvPr>
        </p:nvGraphicFramePr>
        <p:xfrm>
          <a:off x="1703512" y="1556792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726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82776" y="914400"/>
            <a:ext cx="8785225" cy="5754961"/>
          </a:xfrm>
        </p:spPr>
        <p:txBody>
          <a:bodyPr rtlCol="0">
            <a:noAutofit/>
          </a:bodyPr>
          <a:lstStyle/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000" dirty="0"/>
              <a:t>Kiemelkedően fontos </a:t>
            </a:r>
            <a:r>
              <a:rPr lang="hu-HU" sz="2000" b="1" dirty="0"/>
              <a:t>állami tevékenységfajták</a:t>
            </a:r>
            <a:r>
              <a:rPr lang="hu-HU" sz="2000" dirty="0"/>
              <a:t>: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000" dirty="0"/>
              <a:t>makrogazdasági irányítás,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000" dirty="0"/>
              <a:t>nemzeti versenyképesség megőrzése, javítása,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000" dirty="0"/>
              <a:t>társadalmi kohézió elősegítése,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000" dirty="0"/>
              <a:t>állami (pénzügyi) ellenőrzés, 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000" dirty="0"/>
              <a:t>„humántőke” fejlesztése, 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000" dirty="0"/>
              <a:t>„húzó ágazatok” kijelölése, támogatása, 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000" dirty="0"/>
              <a:t>érdekérvényesítési és koordinációs mechanizmusok működtetése,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000" dirty="0"/>
              <a:t>korrupció ellen harc és integritás.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000" dirty="0"/>
              <a:t>„Piac vagy állam” felfogás helyett </a:t>
            </a:r>
            <a:r>
              <a:rPr lang="hu-HU" sz="2000" b="1" dirty="0"/>
              <a:t>„piac és állam” </a:t>
            </a:r>
            <a:r>
              <a:rPr lang="hu-HU" sz="2000" dirty="0"/>
              <a:t>koncepció</a:t>
            </a:r>
            <a:r>
              <a:rPr lang="hu-HU" sz="2000" dirty="0" smtClean="0"/>
              <a:t>.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000" dirty="0" smtClean="0"/>
              <a:t>A COVID 19 elleni küzdelem az </a:t>
            </a:r>
            <a:r>
              <a:rPr lang="hu-HU" sz="2000" b="1" dirty="0" smtClean="0"/>
              <a:t>EU nemzetek feletti szerepe, vagy a nemzetállami küzdelem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000" b="1" dirty="0" smtClean="0"/>
              <a:t>2022: Vége az egypólusú világrendnek?</a:t>
            </a:r>
            <a:endParaRPr lang="hu-HU" sz="2000" b="1" dirty="0"/>
          </a:p>
        </p:txBody>
      </p:sp>
      <p:sp>
        <p:nvSpPr>
          <p:cNvPr id="5" name="Rectangle 2"/>
          <p:cNvSpPr txBox="1">
            <a:spLocks noChangeAspect="1" noChangeArrowheads="1"/>
          </p:cNvSpPr>
          <p:nvPr/>
        </p:nvSpPr>
        <p:spPr bwMode="auto">
          <a:xfrm>
            <a:off x="1524000" y="1"/>
            <a:ext cx="914400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hu-HU" sz="3600" b="1" dirty="0">
                <a:solidFill>
                  <a:srgbClr val="C00000"/>
                </a:solidFill>
              </a:rPr>
              <a:t>1.2.1. Globalizáció (2)</a:t>
            </a:r>
          </a:p>
        </p:txBody>
      </p:sp>
    </p:spTree>
    <p:extLst>
      <p:ext uri="{BB962C8B-B14F-4D97-AF65-F5344CB8AC3E}">
        <p14:creationId xmlns:p14="http://schemas.microsoft.com/office/powerpoint/2010/main" val="1627114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524000" y="14463"/>
            <a:ext cx="9144000" cy="1326305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sz="3900" dirty="0">
                <a:solidFill>
                  <a:srgbClr val="C00000"/>
                </a:solidFill>
              </a:rPr>
              <a:t>4.5. A bányászat igazgatása</a:t>
            </a:r>
            <a:endParaRPr lang="en-GB" sz="3900" dirty="0">
              <a:solidFill>
                <a:srgbClr val="C0000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40976536"/>
              </p:ext>
            </p:extLst>
          </p:nvPr>
        </p:nvGraphicFramePr>
        <p:xfrm>
          <a:off x="1775520" y="1556792"/>
          <a:ext cx="878497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668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524000" y="144016"/>
            <a:ext cx="9144000" cy="134076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u-HU" sz="3200" dirty="0">
                <a:solidFill>
                  <a:srgbClr val="C00000"/>
                </a:solidFill>
              </a:rPr>
              <a:t>4.6. A külgazdasági</a:t>
            </a:r>
            <a:br>
              <a:rPr lang="hu-HU" sz="3200" dirty="0">
                <a:solidFill>
                  <a:srgbClr val="C00000"/>
                </a:solidFill>
              </a:rPr>
            </a:br>
            <a:r>
              <a:rPr lang="hu-HU" sz="3200" dirty="0">
                <a:solidFill>
                  <a:srgbClr val="C00000"/>
                </a:solidFill>
              </a:rPr>
              <a:t>kapcsolatok igazgatása</a:t>
            </a:r>
            <a:endParaRPr lang="en-GB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2521597"/>
              </p:ext>
            </p:extLst>
          </p:nvPr>
        </p:nvGraphicFramePr>
        <p:xfrm>
          <a:off x="1703512" y="1484784"/>
          <a:ext cx="87849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98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Cím 1"/>
          <p:cNvSpPr>
            <a:spLocks noGrp="1"/>
          </p:cNvSpPr>
          <p:nvPr>
            <p:ph type="title" idx="4294967295"/>
          </p:nvPr>
        </p:nvSpPr>
        <p:spPr>
          <a:xfrm>
            <a:off x="1524000" y="0"/>
            <a:ext cx="9144000" cy="1340768"/>
          </a:xfrm>
        </p:spPr>
        <p:txBody>
          <a:bodyPr/>
          <a:lstStyle/>
          <a:p>
            <a:pPr algn="ctr" eaLnBrk="1" hangingPunct="1"/>
            <a:r>
              <a:rPr lang="hu-HU" altLang="hu-HU" sz="3000" dirty="0">
                <a:solidFill>
                  <a:srgbClr val="C00000"/>
                </a:solidFill>
              </a:rPr>
              <a:t>4.7. Az agrárágazat igazgatása (1)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75520" y="1340769"/>
            <a:ext cx="8784976" cy="5256584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hu-HU" sz="3100" dirty="0"/>
              <a:t>Az igazgatási struktúráját befolyásoló </a:t>
            </a:r>
            <a:r>
              <a:rPr lang="hu-HU" sz="3100" b="1" dirty="0"/>
              <a:t>külső tényezők</a:t>
            </a:r>
            <a:r>
              <a:rPr lang="hu-HU" sz="3100" dirty="0"/>
              <a:t>:</a:t>
            </a:r>
          </a:p>
          <a:p>
            <a:pPr marL="542925">
              <a:lnSpc>
                <a:spcPct val="120000"/>
              </a:lnSpc>
              <a:defRPr/>
            </a:pPr>
            <a:r>
              <a:rPr lang="hu-HU" sz="3100" dirty="0"/>
              <a:t>az agrárgazdaság nemzetgazdaságban betöltött súlya;</a:t>
            </a:r>
          </a:p>
          <a:p>
            <a:pPr marL="542925">
              <a:lnSpc>
                <a:spcPct val="120000"/>
              </a:lnSpc>
              <a:defRPr/>
            </a:pPr>
            <a:r>
              <a:rPr lang="hu-HU" sz="3100" dirty="0"/>
              <a:t>a KAP közvetlen hatálya;</a:t>
            </a:r>
          </a:p>
          <a:p>
            <a:pPr marL="542925">
              <a:lnSpc>
                <a:spcPct val="120000"/>
              </a:lnSpc>
              <a:defRPr/>
            </a:pPr>
            <a:r>
              <a:rPr lang="hu-HU" sz="3100" dirty="0"/>
              <a:t>földforgalmi kérdésekben a nemzetpolitikai érdekek</a:t>
            </a:r>
          </a:p>
          <a:p>
            <a:pPr marL="542925">
              <a:lnSpc>
                <a:spcPct val="120000"/>
              </a:lnSpc>
              <a:defRPr/>
            </a:pPr>
            <a:r>
              <a:rPr lang="hu-HU" sz="3100" dirty="0"/>
              <a:t>a mezőgazdaság GMO mentességek biztosítása.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hu-HU" sz="3100" b="1" dirty="0"/>
              <a:t>Nemzeti prioritások:</a:t>
            </a:r>
          </a:p>
          <a:p>
            <a:pPr marL="542925">
              <a:lnSpc>
                <a:spcPct val="120000"/>
              </a:lnSpc>
              <a:defRPr/>
            </a:pPr>
            <a:r>
              <a:rPr lang="hu-HU" sz="3100" dirty="0"/>
              <a:t>a kis-, és középvállalkozások, valamint a fiatal gazdák;</a:t>
            </a:r>
          </a:p>
          <a:p>
            <a:pPr marL="542925">
              <a:lnSpc>
                <a:spcPct val="120000"/>
              </a:lnSpc>
              <a:defRPr/>
            </a:pPr>
            <a:r>
              <a:rPr lang="hu-HU" sz="3100" dirty="0"/>
              <a:t>a magas hozzáadott értéket előállító vállalkozások;</a:t>
            </a:r>
          </a:p>
          <a:p>
            <a:pPr marL="542925">
              <a:lnSpc>
                <a:spcPct val="120000"/>
              </a:lnSpc>
              <a:defRPr/>
            </a:pPr>
            <a:r>
              <a:rPr lang="hu-HU" sz="3100" dirty="0"/>
              <a:t>a helyben lakó földművesek, és</a:t>
            </a:r>
          </a:p>
          <a:p>
            <a:pPr marL="542925">
              <a:lnSpc>
                <a:spcPct val="120000"/>
              </a:lnSpc>
              <a:defRPr/>
            </a:pPr>
            <a:r>
              <a:rPr lang="hu-HU" sz="3100" dirty="0"/>
              <a:t>a családi vállalkozások kiemelt támogatása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sz="3100" dirty="0"/>
              <a:t>Szabályozási, igazgatási struktúra alapvetően a </a:t>
            </a:r>
            <a:r>
              <a:rPr lang="hu-HU" sz="3100" b="1" dirty="0" err="1"/>
              <a:t>KAP-hoz</a:t>
            </a:r>
            <a:r>
              <a:rPr lang="hu-HU" sz="3100" b="1" dirty="0"/>
              <a:t> igazodik</a:t>
            </a:r>
            <a:r>
              <a:rPr lang="hu-HU" sz="3100" dirty="0"/>
              <a:t>.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sz="3100" dirty="0"/>
              <a:t>KAP tagállami végrehajtását szolgáló intézmények közösségi jogon alapuló </a:t>
            </a:r>
            <a:r>
              <a:rPr lang="hu-HU" sz="3100" b="1" dirty="0"/>
              <a:t>akkreditációja </a:t>
            </a:r>
          </a:p>
          <a:p>
            <a:pPr eaLnBrk="1" hangingPunct="1"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017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75520" y="1484784"/>
            <a:ext cx="8712968" cy="547260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endParaRPr lang="hu-HU" sz="2200" b="1" dirty="0"/>
          </a:p>
          <a:p>
            <a:pPr marL="0" indent="0">
              <a:buNone/>
              <a:defRPr/>
            </a:pPr>
            <a:r>
              <a:rPr lang="hu-HU" sz="2200" b="1" dirty="0"/>
              <a:t>Agrár-és vidékfejlesztési igazgatási feladatokat ellátó intézmények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200" dirty="0"/>
              <a:t>az Agrárminisztérium;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200" dirty="0"/>
              <a:t>a </a:t>
            </a:r>
            <a:r>
              <a:rPr lang="hu-HU" sz="2200" dirty="0" smtClean="0"/>
              <a:t>megyei </a:t>
            </a:r>
            <a:r>
              <a:rPr lang="hu-HU" sz="2200" dirty="0" smtClean="0"/>
              <a:t>fővárosi </a:t>
            </a:r>
            <a:r>
              <a:rPr lang="hu-HU" sz="2200" dirty="0"/>
              <a:t>kormányhivatalok, járási hivatalok;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200" dirty="0"/>
              <a:t>Nemzeti Élelmiszer-lánc Biztonsági Hivatal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200" dirty="0"/>
              <a:t>Magyar Államkincstár</a:t>
            </a:r>
          </a:p>
          <a:p>
            <a:pPr marL="0" indent="0">
              <a:buNone/>
              <a:defRPr/>
            </a:pPr>
            <a:endParaRPr lang="hu-HU" sz="22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524000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3000" b="1" dirty="0">
                <a:solidFill>
                  <a:srgbClr val="C00000"/>
                </a:solidFill>
                <a:latin typeface="+mj-lt"/>
              </a:rPr>
              <a:t>4.7. Az agrárágazat igazgatása (2)  </a:t>
            </a:r>
          </a:p>
        </p:txBody>
      </p:sp>
    </p:spTree>
    <p:extLst>
      <p:ext uri="{BB962C8B-B14F-4D97-AF65-F5344CB8AC3E}">
        <p14:creationId xmlns:p14="http://schemas.microsoft.com/office/powerpoint/2010/main" val="198393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19536" y="44624"/>
            <a:ext cx="8229600" cy="1143000"/>
          </a:xfrm>
        </p:spPr>
        <p:txBody>
          <a:bodyPr/>
          <a:lstStyle/>
          <a:p>
            <a:r>
              <a:rPr lang="hu-HU" sz="3000" dirty="0">
                <a:solidFill>
                  <a:srgbClr val="C00000"/>
                </a:solidFill>
              </a:rPr>
              <a:t>4.7. Az agrárágazat igazgatása (3)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dirty="0"/>
              <a:t>a nem kormányzati szervek</a:t>
            </a:r>
          </a:p>
          <a:p>
            <a:pPr marL="906463">
              <a:buFont typeface="Times New Roman" panose="02020603050405020304" pitchFamily="18" charset="0"/>
              <a:buChar char="-"/>
              <a:defRPr/>
            </a:pPr>
            <a:r>
              <a:rPr lang="hu-HU" dirty="0"/>
              <a:t>külön törvénnyel létrehozott köztestületeket, és</a:t>
            </a:r>
          </a:p>
          <a:p>
            <a:pPr marL="906463">
              <a:buFont typeface="Times New Roman" panose="02020603050405020304" pitchFamily="18" charset="0"/>
              <a:buChar char="-"/>
              <a:defRPr/>
            </a:pPr>
            <a:r>
              <a:rPr lang="hu-HU" dirty="0"/>
              <a:t>az egyesülési jogról szóló törvény alapján működő, de a közfeladat ellátására jogosító külön engedéllyel rendelkező szervezeteket (pl. elismert tenyésztő szervezet).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1301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03512" y="1268760"/>
            <a:ext cx="8856984" cy="547260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hu-HU" sz="2400" b="1" dirty="0"/>
              <a:t>Köztestületek:</a:t>
            </a:r>
          </a:p>
          <a:p>
            <a:pPr>
              <a:spcBef>
                <a:spcPts val="0"/>
              </a:spcBef>
              <a:defRPr/>
            </a:pPr>
            <a:r>
              <a:rPr lang="hu-HU" sz="2400" dirty="0"/>
              <a:t>Magyar Agrár-, Élelmiszergazdasági és Vidékfejlesztési Kamara, mint gazdasági kamara, </a:t>
            </a:r>
          </a:p>
          <a:p>
            <a:pPr>
              <a:spcBef>
                <a:spcPts val="0"/>
              </a:spcBef>
              <a:defRPr/>
            </a:pPr>
            <a:r>
              <a:rPr lang="hu-HU" sz="2400" dirty="0"/>
              <a:t>szakmai (hivatásrendi) kamarák</a:t>
            </a:r>
          </a:p>
          <a:p>
            <a:pPr>
              <a:spcBef>
                <a:spcPts val="0"/>
              </a:spcBef>
              <a:defRPr/>
            </a:pPr>
            <a:r>
              <a:rPr lang="hu-HU" sz="2400" dirty="0"/>
              <a:t>a hegyközségi szervezetrendszer</a:t>
            </a:r>
          </a:p>
          <a:p>
            <a:pPr marL="0" indent="0">
              <a:buNone/>
              <a:defRPr/>
            </a:pPr>
            <a:r>
              <a:rPr lang="hu-HU" sz="2400" b="1" dirty="0"/>
              <a:t>A szakmai (hivatásrendi) kamarák:</a:t>
            </a:r>
          </a:p>
          <a:p>
            <a:pPr>
              <a:spcBef>
                <a:spcPts val="0"/>
              </a:spcBef>
              <a:defRPr/>
            </a:pPr>
            <a:r>
              <a:rPr lang="hu-HU" sz="2400" dirty="0"/>
              <a:t>Magyar Állatorvosi Kamara</a:t>
            </a:r>
          </a:p>
          <a:p>
            <a:pPr>
              <a:spcBef>
                <a:spcPts val="0"/>
              </a:spcBef>
              <a:defRPr/>
            </a:pPr>
            <a:r>
              <a:rPr lang="hu-HU" sz="2400" dirty="0"/>
              <a:t>Országos Magyar Vadászkamara </a:t>
            </a:r>
          </a:p>
          <a:p>
            <a:pPr>
              <a:spcBef>
                <a:spcPts val="0"/>
              </a:spcBef>
              <a:defRPr/>
            </a:pPr>
            <a:r>
              <a:rPr lang="hu-HU" sz="2400" dirty="0"/>
              <a:t>Magyar Növényvédő Mérnöki és </a:t>
            </a:r>
            <a:r>
              <a:rPr lang="hu-HU" sz="2400" dirty="0" err="1"/>
              <a:t>Növényorvosi</a:t>
            </a:r>
            <a:r>
              <a:rPr lang="hu-HU" sz="2400" dirty="0"/>
              <a:t> Kamara</a:t>
            </a:r>
          </a:p>
          <a:p>
            <a:pPr marL="0" indent="0">
              <a:buNone/>
              <a:defRPr/>
            </a:pPr>
            <a:r>
              <a:rPr lang="hu-HU" sz="2400" b="1" dirty="0"/>
              <a:t>Agrár-érdekképviseletek:</a:t>
            </a:r>
            <a:r>
              <a:rPr lang="hu-HU" sz="2400" dirty="0"/>
              <a:t> egyeztetési kötelezettség</a:t>
            </a:r>
          </a:p>
          <a:p>
            <a:pPr marL="0" indent="0">
              <a:buNone/>
              <a:defRPr/>
            </a:pPr>
            <a:r>
              <a:rPr lang="hu-HU" sz="2400" b="1" dirty="0"/>
              <a:t>A COPA és a COCEGA</a:t>
            </a:r>
            <a:r>
              <a:rPr lang="hu-HU" sz="2400" dirty="0"/>
              <a:t> az EU intézményeinek elsődleges konzultatív partnere mezőgazdasági témákban ( Magyar Agrár-, Élelmiszergazdasági és Vidékfejlesztési Kamara képvisel)</a:t>
            </a:r>
          </a:p>
          <a:p>
            <a:pPr eaLnBrk="1" hangingPunct="1">
              <a:defRPr/>
            </a:pPr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524000" y="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3000" b="1" dirty="0">
                <a:solidFill>
                  <a:srgbClr val="C00000"/>
                </a:solidFill>
                <a:latin typeface="+mj-lt"/>
              </a:rPr>
              <a:t>4.7. Az agrárágazat igazgatása (4) </a:t>
            </a:r>
          </a:p>
        </p:txBody>
      </p:sp>
    </p:spTree>
    <p:extLst>
      <p:ext uri="{BB962C8B-B14F-4D97-AF65-F5344CB8AC3E}">
        <p14:creationId xmlns:p14="http://schemas.microsoft.com/office/powerpoint/2010/main" val="421215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1524000" y="1268760"/>
            <a:ext cx="9144000" cy="4032448"/>
          </a:xfrm>
          <a:prstGeom prst="rect">
            <a:avLst/>
          </a:prstGeom>
        </p:spPr>
        <p:txBody>
          <a:bodyPr anchor="ctr"/>
          <a:lstStyle>
            <a:lvl1pPr marL="484188" algn="r" rtl="0" fontAlgn="base">
              <a:spcBef>
                <a:spcPct val="0"/>
              </a:spcBef>
              <a:spcAft>
                <a:spcPct val="0"/>
              </a:spcAft>
              <a:defRPr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965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2pPr>
            <a:lvl3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3pPr>
            <a:lvl4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4pPr>
            <a:lvl5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5pPr>
            <a:lvl6pPr marL="9413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6pPr>
            <a:lvl7pPr marL="13985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7pPr>
            <a:lvl8pPr marL="18557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8pPr>
            <a:lvl9pPr marL="23129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9pPr>
          </a:lstStyle>
          <a:p>
            <a:pPr marL="3175" algn="ctr" fontAlgn="auto">
              <a:spcAft>
                <a:spcPts val="0"/>
              </a:spcAft>
              <a:defRPr/>
            </a:pPr>
            <a:r>
              <a:rPr lang="hu-HU" sz="32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köszönöm megtisztelő </a:t>
            </a:r>
          </a:p>
          <a:p>
            <a:pPr marL="3175" algn="ctr" fontAlgn="auto">
              <a:spcAft>
                <a:spcPts val="0"/>
              </a:spcAft>
              <a:defRPr/>
            </a:pPr>
            <a:r>
              <a:rPr lang="hu-HU" sz="32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figyelmüket!</a:t>
            </a:r>
          </a:p>
          <a:p>
            <a:pPr marL="3175" algn="ctr" fontAlgn="auto">
              <a:spcAft>
                <a:spcPts val="0"/>
              </a:spcAft>
              <a:defRPr/>
            </a:pPr>
            <a:endParaRPr lang="hu-HU" sz="2000" b="1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cs typeface="Times New Roman" panose="02020603050405020304" pitchFamily="18" charset="0"/>
            </a:endParaRPr>
          </a:p>
          <a:p>
            <a:pPr marL="3175" algn="ctr" fontAlgn="auto">
              <a:spcAft>
                <a:spcPts val="0"/>
              </a:spcAft>
              <a:defRPr/>
            </a:pPr>
            <a:endParaRPr lang="hu-HU" sz="2400" b="1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cs typeface="Times New Roman" panose="02020603050405020304" pitchFamily="18" charset="0"/>
            </a:endParaRPr>
          </a:p>
          <a:p>
            <a:pPr marL="3175" algn="ctr" fontAlgn="auto">
              <a:spcAft>
                <a:spcPts val="0"/>
              </a:spcAft>
              <a:defRPr/>
            </a:pPr>
            <a:r>
              <a:rPr lang="hu-HU" sz="24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sikeres felkészülést </a:t>
            </a:r>
          </a:p>
          <a:p>
            <a:pPr marL="3175" algn="ctr" fontAlgn="auto">
              <a:spcAft>
                <a:spcPts val="0"/>
              </a:spcAft>
              <a:defRPr/>
            </a:pPr>
            <a:r>
              <a:rPr lang="hu-HU" sz="24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kívánok!</a:t>
            </a:r>
          </a:p>
        </p:txBody>
      </p:sp>
    </p:spTree>
    <p:extLst>
      <p:ext uri="{BB962C8B-B14F-4D97-AF65-F5344CB8AC3E}">
        <p14:creationId xmlns:p14="http://schemas.microsoft.com/office/powerpoint/2010/main" val="84114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482</TotalTime>
  <Words>6186</Words>
  <Application>Microsoft Office PowerPoint</Application>
  <PresentationFormat>Szélesvásznú</PresentationFormat>
  <Paragraphs>979</Paragraphs>
  <Slides>96</Slides>
  <Notes>83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96</vt:i4>
      </vt:variant>
    </vt:vector>
  </HeadingPairs>
  <TitlesOfParts>
    <vt:vector size="103" baseType="lpstr">
      <vt:lpstr>Arial</vt:lpstr>
      <vt:lpstr>Calibri</vt:lpstr>
      <vt:lpstr>Tahoma</vt:lpstr>
      <vt:lpstr>Times New Roman</vt:lpstr>
      <vt:lpstr>Verdana</vt:lpstr>
      <vt:lpstr>Wingdings</vt:lpstr>
      <vt:lpstr>Office-téma</vt:lpstr>
      <vt:lpstr>KÖZIGAZGATÁSI SZAKVIZSGA Választott tárgy Gazdasági igazgatás</vt:lpstr>
      <vt:lpstr>PowerPoint-bemutató</vt:lpstr>
      <vt:lpstr> fejezet A gazdasági igazgatás átalakulása, jövőbeni feladatai</vt:lpstr>
      <vt:lpstr>Célkitűzés</vt:lpstr>
      <vt:lpstr>1.1. A gazdasági közigazgatás  fogalma (1)</vt:lpstr>
      <vt:lpstr>1.1. A gazdasági közigazgatás  fogalma (2) </vt:lpstr>
      <vt:lpstr>1.2. A gazdasági közigazgatás  átalakulása</vt:lpstr>
      <vt:lpstr>1.2.1. Globalizáció (1) </vt:lpstr>
      <vt:lpstr>PowerPoint-bemutató</vt:lpstr>
      <vt:lpstr>1.2.2. Magyarország az  államszocializmustól a globalizációig </vt:lpstr>
      <vt:lpstr>1.2.3. Magyarország válaszai  a globális kihívásokra (1) </vt:lpstr>
      <vt:lpstr>PowerPoint-bemutató</vt:lpstr>
      <vt:lpstr>1.3. A gazdasági közigazgatás  feladatai</vt:lpstr>
      <vt:lpstr>1. A gazdasági igazgatás átalakulása, jövőbeni feladatai összefoglaló</vt:lpstr>
      <vt:lpstr>2. fejezet A gazdasági igazgatással kapcsolatos állami, önkormányzati és nem kormányzati szervek által ellátandó feladatok</vt:lpstr>
      <vt:lpstr>Célkitűzés</vt:lpstr>
      <vt:lpstr>2.1. A gazdasági igazgatás  alkotmányos keretei</vt:lpstr>
      <vt:lpstr>2.1.1. A piaci folyamatokba való  állami beavatkozás alkotmányos korlátai (1)</vt:lpstr>
      <vt:lpstr>PowerPoint-bemutató</vt:lpstr>
      <vt:lpstr>PowerPoint-bemutató</vt:lpstr>
      <vt:lpstr>PowerPoint-bemutató</vt:lpstr>
      <vt:lpstr>PowerPoint-bemutató</vt:lpstr>
      <vt:lpstr>2.1.2.A közpénzügyek alkotmányos keretei</vt:lpstr>
      <vt:lpstr>2.1.3. A támogatáspolitika  alkotmányos keretei</vt:lpstr>
      <vt:lpstr>2.1.4. A tulajdonnal való rendelkezés  alkotmányos korlátozása</vt:lpstr>
      <vt:lpstr>2.2. Az állam gazdaságigazgatási feladatainak ellátását biztosító intézmények rendszere, azok feladatai</vt:lpstr>
      <vt:lpstr>2.2.1. Az Országgyűlés gazdaság- igazgatással összefüggő feladatai (1)</vt:lpstr>
      <vt:lpstr>2.2.1.Az Országgyűlés gazdaság- igazgatással összefüggő feladatai (2)</vt:lpstr>
      <vt:lpstr>2.2.2. A Kormány gazdaságigazgatással  összefüggő feladatai</vt:lpstr>
      <vt:lpstr>PowerPoint-bemutató</vt:lpstr>
      <vt:lpstr>2.2.3. A gazdaság igazgatás koordinációs-, illetve szakpolitikai (ágazati-, illetve funkcionális) feladatait ellátó központi államigazgatási szervek (2)</vt:lpstr>
      <vt:lpstr>2.2.3. A gazdaság igazgatás koordinációs-, illetve szakpolitikai (ágazati-, illetve funkcionális) feladatait ellátó központi államigazgatási szervek (3)</vt:lpstr>
      <vt:lpstr>2.2.3. A gazdaság igazgatás koordinációs-, illetve szakpolitikai (ágazati-, illetve funkcionális) feladatait ellátó központi államigazgatási szervek (4)</vt:lpstr>
      <vt:lpstr>2.2.3. A gazdaság igazgatás koordinációs-, illetve szakpolitikai (ágazati-, illetve funkcionális) feladatait ellátó központi államigazgatási szervek (5)</vt:lpstr>
      <vt:lpstr>2.2.3. A gazdaság igazgatás koordinációs-, illetve szakpolitikai (ágazati-, illetve funkcionális) feladatait ellátó központi államigazgatási szervek (6)</vt:lpstr>
      <vt:lpstr>2.2.3. A gazdaság igazgatás koordinációs-, illetve szakpolitikai (ágazati-, illetve funkcionális) feladatait ellátó központi államigazgatási szervek (7)</vt:lpstr>
      <vt:lpstr>PowerPoint-bemutató</vt:lpstr>
      <vt:lpstr>PowerPoint-bemutató</vt:lpstr>
      <vt:lpstr>PowerPoint-bemutató</vt:lpstr>
      <vt:lpstr>PowerPoint-bemutató</vt:lpstr>
      <vt:lpstr>PowerPoint-bemutató</vt:lpstr>
      <vt:lpstr>2.2.4. Az önkormányzatok  gazdaságigazgatási feladatai (1)</vt:lpstr>
      <vt:lpstr>PowerPoint-bemutató</vt:lpstr>
      <vt:lpstr>PowerPoint-bemutató</vt:lpstr>
      <vt:lpstr>PowerPoint-bemutató</vt:lpstr>
      <vt:lpstr>2.3. A gazdasági kamarák (1)</vt:lpstr>
      <vt:lpstr>PowerPoint-bemutató</vt:lpstr>
      <vt:lpstr>PowerPoint-bemutató</vt:lpstr>
      <vt:lpstr>2.4. A gazdasági érdekegyeztetés  rendje</vt:lpstr>
      <vt:lpstr>3. fejezet Az állam gazdaságszervező  és szabályozó tevékenysége,  annak eszközei</vt:lpstr>
      <vt:lpstr>Célkitűzés</vt:lpstr>
      <vt:lpstr>3.1. A gazdaságpolitikai  célképzés és tervezés (1)</vt:lpstr>
      <vt:lpstr>3.1. A gazdaságpolitikai  célképzés és tervezés (2)</vt:lpstr>
      <vt:lpstr>3.1. A gazdaságpolitikai  célképzés és tervezés (3)</vt:lpstr>
      <vt:lpstr>3.1. A gazdaságpolitikai  célképzés és tervezés (4)</vt:lpstr>
      <vt:lpstr>3.2. A fiskális és monetáris  politika (1)</vt:lpstr>
      <vt:lpstr>3.2. A fiskális és monetáris  politika (2)</vt:lpstr>
      <vt:lpstr>3.2. A fiskális és monetáris  politika (3)</vt:lpstr>
      <vt:lpstr>3.3. Az állami támogatáspolitika  fő eszközei és korlátai (1)</vt:lpstr>
      <vt:lpstr>3.3. Az állami támogatáspolitika  fő eszközei és korlátai (2) </vt:lpstr>
      <vt:lpstr>3.4. A fogyasztóvédelem</vt:lpstr>
      <vt:lpstr>3.5. A gazdasági verseny  szabályozása és felügyelete (1)</vt:lpstr>
      <vt:lpstr>PowerPoint-bemutató</vt:lpstr>
      <vt:lpstr>PowerPoint-bemutató</vt:lpstr>
      <vt:lpstr>PowerPoint-bemutató</vt:lpstr>
      <vt:lpstr>PowerPoint-bemutató</vt:lpstr>
      <vt:lpstr>3.6. A Koncesszió (1)</vt:lpstr>
      <vt:lpstr>3.6. A Koncesszió (2)  Koncessziós eljárás I.</vt:lpstr>
      <vt:lpstr>3.6. A Koncesszió (2)  Koncessziós eljárás II.</vt:lpstr>
      <vt:lpstr>3.7. A közbeszerzés (1)</vt:lpstr>
      <vt:lpstr>3.7. A közbeszerzés (2)  </vt:lpstr>
      <vt:lpstr>3.7. A közbeszerzés (3)  </vt:lpstr>
      <vt:lpstr>3.7. A közbeszerzés (4) </vt:lpstr>
      <vt:lpstr>3.7. A közbeszerzés (5) A közbeszerzési eljárás menete</vt:lpstr>
      <vt:lpstr> 3.7. A közbeszerzés (6)  </vt:lpstr>
      <vt:lpstr>PowerPoint-bemutató</vt:lpstr>
      <vt:lpstr>PowerPoint-bemutató</vt:lpstr>
      <vt:lpstr>PowerPoint-bemutató</vt:lpstr>
      <vt:lpstr>3.8. Az agrártermékek sajátos  piacszabályozási rendje, intézményei (1) </vt:lpstr>
      <vt:lpstr>PowerPoint-bemutató</vt:lpstr>
      <vt:lpstr>PowerPoint-bemutató</vt:lpstr>
      <vt:lpstr>PowerPoint-bemutató</vt:lpstr>
      <vt:lpstr>4. fejezet A gazdasági igazgatás egyes  szakmai területei  és szervezetrendszere</vt:lpstr>
      <vt:lpstr>Célkitűzés</vt:lpstr>
      <vt:lpstr>4. A gazdasági igazgatás  államigazgatási szervezetrendszere</vt:lpstr>
      <vt:lpstr>4.1. Az ipar-igazgatása</vt:lpstr>
      <vt:lpstr>4.2. A kereskedelem  és a szolgáltatások igazgatása</vt:lpstr>
      <vt:lpstr>4.3. A munkaerő piac  igazgatása</vt:lpstr>
      <vt:lpstr>4.4. Az energiaszektor  igazgatása</vt:lpstr>
      <vt:lpstr>4.5. A bányászat igazgatása</vt:lpstr>
      <vt:lpstr>4.6. A külgazdasági kapcsolatok igazgatása</vt:lpstr>
      <vt:lpstr>4.7. Az agrárágazat igazgatása (1) </vt:lpstr>
      <vt:lpstr>PowerPoint-bemutató</vt:lpstr>
      <vt:lpstr>4.7. Az agrárágazat igazgatása (3)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Kukorelli András</cp:lastModifiedBy>
  <cp:revision>23</cp:revision>
  <dcterms:created xsi:type="dcterms:W3CDTF">2020-01-30T10:32:07Z</dcterms:created>
  <dcterms:modified xsi:type="dcterms:W3CDTF">2022-09-01T08:51:17Z</dcterms:modified>
</cp:coreProperties>
</file>