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sldIdLst>
    <p:sldId id="256" r:id="rId2"/>
    <p:sldId id="260" r:id="rId3"/>
    <p:sldId id="344" r:id="rId4"/>
    <p:sldId id="262" r:id="rId5"/>
    <p:sldId id="352" r:id="rId6"/>
    <p:sldId id="263" r:id="rId7"/>
    <p:sldId id="264" r:id="rId8"/>
    <p:sldId id="360" r:id="rId9"/>
    <p:sldId id="345" r:id="rId10"/>
    <p:sldId id="353" r:id="rId11"/>
    <p:sldId id="266" r:id="rId12"/>
    <p:sldId id="267" r:id="rId13"/>
    <p:sldId id="268" r:id="rId14"/>
    <p:sldId id="269" r:id="rId15"/>
    <p:sldId id="270" r:id="rId16"/>
    <p:sldId id="361" r:id="rId17"/>
    <p:sldId id="346" r:id="rId18"/>
    <p:sldId id="354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362" r:id="rId30"/>
    <p:sldId id="347" r:id="rId31"/>
    <p:sldId id="355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363" r:id="rId42"/>
    <p:sldId id="348" r:id="rId43"/>
    <p:sldId id="356" r:id="rId44"/>
    <p:sldId id="293" r:id="rId45"/>
    <p:sldId id="294" r:id="rId46"/>
    <p:sldId id="295" r:id="rId47"/>
    <p:sldId id="296" r:id="rId48"/>
    <p:sldId id="297" r:id="rId49"/>
    <p:sldId id="364" r:id="rId50"/>
    <p:sldId id="349" r:id="rId51"/>
    <p:sldId id="357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65" r:id="rId65"/>
    <p:sldId id="350" r:id="rId66"/>
    <p:sldId id="358" r:id="rId67"/>
    <p:sldId id="312" r:id="rId68"/>
    <p:sldId id="313" r:id="rId69"/>
    <p:sldId id="314" r:id="rId70"/>
    <p:sldId id="315" r:id="rId71"/>
    <p:sldId id="316" r:id="rId72"/>
    <p:sldId id="317" r:id="rId73"/>
    <p:sldId id="318" r:id="rId74"/>
    <p:sldId id="319" r:id="rId75"/>
    <p:sldId id="320" r:id="rId76"/>
    <p:sldId id="321" r:id="rId77"/>
    <p:sldId id="322" r:id="rId78"/>
    <p:sldId id="323" r:id="rId79"/>
    <p:sldId id="366" r:id="rId80"/>
    <p:sldId id="351" r:id="rId81"/>
    <p:sldId id="359" r:id="rId82"/>
    <p:sldId id="325" r:id="rId83"/>
    <p:sldId id="326" r:id="rId84"/>
    <p:sldId id="327" r:id="rId85"/>
    <p:sldId id="328" r:id="rId86"/>
    <p:sldId id="329" r:id="rId87"/>
    <p:sldId id="330" r:id="rId88"/>
    <p:sldId id="331" r:id="rId89"/>
    <p:sldId id="332" r:id="rId90"/>
    <p:sldId id="333" r:id="rId91"/>
    <p:sldId id="334" r:id="rId92"/>
    <p:sldId id="335" r:id="rId93"/>
    <p:sldId id="336" r:id="rId94"/>
    <p:sldId id="337" r:id="rId95"/>
    <p:sldId id="338" r:id="rId96"/>
    <p:sldId id="339" r:id="rId97"/>
    <p:sldId id="340" r:id="rId98"/>
    <p:sldId id="341" r:id="rId99"/>
    <p:sldId id="342" r:id="rId100"/>
    <p:sldId id="367" r:id="rId101"/>
    <p:sldId id="258" r:id="rId10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AF402F-50E4-42AB-BED2-C8E462D1A957}" type="doc">
      <dgm:prSet loTypeId="urn:microsoft.com/office/officeart/2005/8/layout/matrix3" loCatId="matrix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45D299FA-F1CB-41C2-8038-5B03C52F7234}">
      <dgm:prSet phldrT="[Szöveg]" custT="1"/>
      <dgm:spPr/>
      <dgm:t>
        <a:bodyPr/>
        <a:lstStyle/>
        <a:p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Élethosszig tartó alkalmazás</a:t>
          </a:r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</a:p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(weberi bürokratikus modell)</a:t>
          </a:r>
        </a:p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belső előmenetel</a:t>
          </a:r>
        </a:p>
      </dgm:t>
    </dgm:pt>
    <dgm:pt modelId="{044A3517-DABB-4BDA-8AE9-30DA652784F0}" type="parTrans" cxnId="{6B4073BB-DECC-4ADA-947A-E26CD4B59656}">
      <dgm:prSet/>
      <dgm:spPr/>
      <dgm:t>
        <a:bodyPr/>
        <a:lstStyle/>
        <a:p>
          <a:endParaRPr lang="hu-H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8955265-9313-4225-9FE6-F1B28937A584}" type="sibTrans" cxnId="{6B4073BB-DECC-4ADA-947A-E26CD4B59656}">
      <dgm:prSet/>
      <dgm:spPr/>
      <dgm:t>
        <a:bodyPr/>
        <a:lstStyle/>
        <a:p>
          <a:endParaRPr lang="hu-H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4C06D5D-4CA6-4D37-A4C8-109F02D759CA}">
      <dgm:prSet phldrT="[Szöveg]" custT="1"/>
      <dgm:spPr/>
      <dgm:t>
        <a:bodyPr/>
        <a:lstStyle/>
        <a:p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„Fel vagy ki” modell</a:t>
          </a:r>
        </a:p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lentről az egyre szűkülő magasabb szintek felé haladás</a:t>
          </a:r>
        </a:p>
      </dgm:t>
    </dgm:pt>
    <dgm:pt modelId="{6B50A8BB-91CA-4779-9C5F-CBBDD6B1D333}" type="parTrans" cxnId="{94075E57-1BF2-4287-9406-1F4DF93B0934}">
      <dgm:prSet/>
      <dgm:spPr/>
      <dgm:t>
        <a:bodyPr/>
        <a:lstStyle/>
        <a:p>
          <a:endParaRPr lang="hu-H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497ED76-36CC-4F1F-81FB-2713664EEF20}" type="sibTrans" cxnId="{94075E57-1BF2-4287-9406-1F4DF93B0934}">
      <dgm:prSet/>
      <dgm:spPr/>
      <dgm:t>
        <a:bodyPr/>
        <a:lstStyle/>
        <a:p>
          <a:endParaRPr lang="hu-H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0FFF43-FADC-4D4C-A5F5-1AE78D73C9B7}">
      <dgm:prSet phldrT="[Szöveg]" custT="1"/>
      <dgm:spPr/>
      <dgm:t>
        <a:bodyPr/>
        <a:lstStyle/>
        <a:p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Rugalmas </a:t>
          </a:r>
        </a:p>
        <a:p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„be vagy ki” modell</a:t>
          </a:r>
        </a:p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felvétel a hierarchia bármelyik szintjén, kilépés alacsony teljesítmény, vagy romló gazdasági helyzet miatt</a:t>
          </a:r>
        </a:p>
      </dgm:t>
    </dgm:pt>
    <dgm:pt modelId="{850DDE15-AEC0-4E25-BCE2-AE4F090A0A17}" type="parTrans" cxnId="{A373FA9E-9F75-4DDA-BC23-F6CD11BCF8EA}">
      <dgm:prSet/>
      <dgm:spPr/>
      <dgm:t>
        <a:bodyPr/>
        <a:lstStyle/>
        <a:p>
          <a:endParaRPr lang="hu-H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92C499E-5CC7-48B6-9B76-BCDD0B414706}" type="sibTrans" cxnId="{A373FA9E-9F75-4DDA-BC23-F6CD11BCF8EA}">
      <dgm:prSet/>
      <dgm:spPr/>
      <dgm:t>
        <a:bodyPr/>
        <a:lstStyle/>
        <a:p>
          <a:endParaRPr lang="hu-H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5A23640-930C-4868-AEC3-1857E34588F0}">
      <dgm:prSet phldrT="[Szöveg]" custT="1"/>
      <dgm:spPr/>
      <dgm:t>
        <a:bodyPr/>
        <a:lstStyle/>
        <a:p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Vegyes modell</a:t>
          </a:r>
        </a:p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előző tiszta megoldások kombinált alkalmazása (a munkavállalók csoportjaihoz  -  pl. vezetőhöz, beosztottakhoz  - igazodóan)</a:t>
          </a:r>
        </a:p>
      </dgm:t>
    </dgm:pt>
    <dgm:pt modelId="{4871BDEC-2BE8-4681-BCEC-AD5E06D523A6}" type="parTrans" cxnId="{11B05162-B719-4EAA-A49A-358E13B6A526}">
      <dgm:prSet/>
      <dgm:spPr/>
      <dgm:t>
        <a:bodyPr/>
        <a:lstStyle/>
        <a:p>
          <a:endParaRPr lang="hu-H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5E0DAEC-7767-4321-8613-51AB7AE5D53F}" type="sibTrans" cxnId="{11B05162-B719-4EAA-A49A-358E13B6A526}">
      <dgm:prSet/>
      <dgm:spPr/>
      <dgm:t>
        <a:bodyPr/>
        <a:lstStyle/>
        <a:p>
          <a:endParaRPr lang="hu-H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4578947-2A5D-4F25-8A16-C0A642C7DC89}" type="pres">
      <dgm:prSet presAssocID="{C8AF402F-50E4-42AB-BED2-C8E462D1A957}" presName="matrix" presStyleCnt="0">
        <dgm:presLayoutVars>
          <dgm:chMax val="1"/>
          <dgm:dir/>
          <dgm:resizeHandles val="exact"/>
        </dgm:presLayoutVars>
      </dgm:prSet>
      <dgm:spPr/>
    </dgm:pt>
    <dgm:pt modelId="{9FCD8879-583C-4421-A896-33D15FEDFD2B}" type="pres">
      <dgm:prSet presAssocID="{C8AF402F-50E4-42AB-BED2-C8E462D1A957}" presName="diamond" presStyleLbl="bgShp" presStyleIdx="0" presStyleCnt="1"/>
      <dgm:spPr/>
    </dgm:pt>
    <dgm:pt modelId="{6CBE77FB-3E35-4F49-8321-EF8CCF74F715}" type="pres">
      <dgm:prSet presAssocID="{C8AF402F-50E4-42AB-BED2-C8E462D1A957}" presName="quad1" presStyleLbl="node1" presStyleIdx="0" presStyleCnt="4" custScaleX="201785" custLinFactNeighborX="-67821" custLinFactNeighborY="-20798">
        <dgm:presLayoutVars>
          <dgm:chMax val="0"/>
          <dgm:chPref val="0"/>
          <dgm:bulletEnabled val="1"/>
        </dgm:presLayoutVars>
      </dgm:prSet>
      <dgm:spPr/>
    </dgm:pt>
    <dgm:pt modelId="{237AC231-48C0-4960-9B8C-5642C6CF52DA}" type="pres">
      <dgm:prSet presAssocID="{C8AF402F-50E4-42AB-BED2-C8E462D1A957}" presName="quad2" presStyleLbl="node1" presStyleIdx="1" presStyleCnt="4" custScaleX="223796" custLinFactNeighborX="68490" custLinFactNeighborY="-20798">
        <dgm:presLayoutVars>
          <dgm:chMax val="0"/>
          <dgm:chPref val="0"/>
          <dgm:bulletEnabled val="1"/>
        </dgm:presLayoutVars>
      </dgm:prSet>
      <dgm:spPr/>
    </dgm:pt>
    <dgm:pt modelId="{BEB56F97-8163-4132-AE1E-FE1D617993E7}" type="pres">
      <dgm:prSet presAssocID="{C8AF402F-50E4-42AB-BED2-C8E462D1A957}" presName="quad3" presStyleLbl="node1" presStyleIdx="2" presStyleCnt="4" custScaleX="200989" custScaleY="145300" custLinFactNeighborX="-97911" custLinFactNeighborY="4559">
        <dgm:presLayoutVars>
          <dgm:chMax val="0"/>
          <dgm:chPref val="0"/>
          <dgm:bulletEnabled val="1"/>
        </dgm:presLayoutVars>
      </dgm:prSet>
      <dgm:spPr/>
    </dgm:pt>
    <dgm:pt modelId="{C8717685-A67E-41A3-970C-3371B02CFFBB}" type="pres">
      <dgm:prSet presAssocID="{C8AF402F-50E4-42AB-BED2-C8E462D1A957}" presName="quad4" presStyleLbl="node1" presStyleIdx="3" presStyleCnt="4" custScaleX="222889" custScaleY="141326" custLinFactNeighborX="99774" custLinFactNeighborY="2572">
        <dgm:presLayoutVars>
          <dgm:chMax val="0"/>
          <dgm:chPref val="0"/>
          <dgm:bulletEnabled val="1"/>
        </dgm:presLayoutVars>
      </dgm:prSet>
      <dgm:spPr/>
    </dgm:pt>
  </dgm:ptLst>
  <dgm:cxnLst>
    <dgm:cxn modelId="{9D65A92B-1D4D-49F1-BB1A-4D5BC50CDC66}" type="presOf" srcId="{45D299FA-F1CB-41C2-8038-5B03C52F7234}" destId="{6CBE77FB-3E35-4F49-8321-EF8CCF74F715}" srcOrd="0" destOrd="0" presId="urn:microsoft.com/office/officeart/2005/8/layout/matrix3"/>
    <dgm:cxn modelId="{11B05162-B719-4EAA-A49A-358E13B6A526}" srcId="{C8AF402F-50E4-42AB-BED2-C8E462D1A957}" destId="{B5A23640-930C-4868-AEC3-1857E34588F0}" srcOrd="3" destOrd="0" parTransId="{4871BDEC-2BE8-4681-BCEC-AD5E06D523A6}" sibTransId="{E5E0DAEC-7767-4321-8613-51AB7AE5D53F}"/>
    <dgm:cxn modelId="{D2EF3549-62AB-463B-8EF3-73AF3772BF2E}" type="presOf" srcId="{B5A23640-930C-4868-AEC3-1857E34588F0}" destId="{C8717685-A67E-41A3-970C-3371B02CFFBB}" srcOrd="0" destOrd="0" presId="urn:microsoft.com/office/officeart/2005/8/layout/matrix3"/>
    <dgm:cxn modelId="{B9A3E66A-578F-43EC-BDA7-D6AE0D118080}" type="presOf" srcId="{140FFF43-FADC-4D4C-A5F5-1AE78D73C9B7}" destId="{BEB56F97-8163-4132-AE1E-FE1D617993E7}" srcOrd="0" destOrd="0" presId="urn:microsoft.com/office/officeart/2005/8/layout/matrix3"/>
    <dgm:cxn modelId="{6EB03D6D-32C9-49E8-801F-D5E10F5AF31F}" type="presOf" srcId="{94C06D5D-4CA6-4D37-A4C8-109F02D759CA}" destId="{237AC231-48C0-4960-9B8C-5642C6CF52DA}" srcOrd="0" destOrd="0" presId="urn:microsoft.com/office/officeart/2005/8/layout/matrix3"/>
    <dgm:cxn modelId="{94075E57-1BF2-4287-9406-1F4DF93B0934}" srcId="{C8AF402F-50E4-42AB-BED2-C8E462D1A957}" destId="{94C06D5D-4CA6-4D37-A4C8-109F02D759CA}" srcOrd="1" destOrd="0" parTransId="{6B50A8BB-91CA-4779-9C5F-CBBDD6B1D333}" sibTransId="{D497ED76-36CC-4F1F-81FB-2713664EEF20}"/>
    <dgm:cxn modelId="{A373FA9E-9F75-4DDA-BC23-F6CD11BCF8EA}" srcId="{C8AF402F-50E4-42AB-BED2-C8E462D1A957}" destId="{140FFF43-FADC-4D4C-A5F5-1AE78D73C9B7}" srcOrd="2" destOrd="0" parTransId="{850DDE15-AEC0-4E25-BCE2-AE4F090A0A17}" sibTransId="{C92C499E-5CC7-48B6-9B76-BCDD0B414706}"/>
    <dgm:cxn modelId="{6B4073BB-DECC-4ADA-947A-E26CD4B59656}" srcId="{C8AF402F-50E4-42AB-BED2-C8E462D1A957}" destId="{45D299FA-F1CB-41C2-8038-5B03C52F7234}" srcOrd="0" destOrd="0" parTransId="{044A3517-DABB-4BDA-8AE9-30DA652784F0}" sibTransId="{48955265-9313-4225-9FE6-F1B28937A584}"/>
    <dgm:cxn modelId="{F4C66AF0-F2D1-4D93-8DD1-AE6B6D2A3555}" type="presOf" srcId="{C8AF402F-50E4-42AB-BED2-C8E462D1A957}" destId="{54578947-2A5D-4F25-8A16-C0A642C7DC89}" srcOrd="0" destOrd="0" presId="urn:microsoft.com/office/officeart/2005/8/layout/matrix3"/>
    <dgm:cxn modelId="{0D2F7F4C-5CD0-4376-BEFD-0A5548DC3A74}" type="presParOf" srcId="{54578947-2A5D-4F25-8A16-C0A642C7DC89}" destId="{9FCD8879-583C-4421-A896-33D15FEDFD2B}" srcOrd="0" destOrd="0" presId="urn:microsoft.com/office/officeart/2005/8/layout/matrix3"/>
    <dgm:cxn modelId="{9F50E1E6-D22A-448A-947D-B94C288A92AE}" type="presParOf" srcId="{54578947-2A5D-4F25-8A16-C0A642C7DC89}" destId="{6CBE77FB-3E35-4F49-8321-EF8CCF74F715}" srcOrd="1" destOrd="0" presId="urn:microsoft.com/office/officeart/2005/8/layout/matrix3"/>
    <dgm:cxn modelId="{6FD71D64-3A9E-4985-8F49-CB4ED63C6281}" type="presParOf" srcId="{54578947-2A5D-4F25-8A16-C0A642C7DC89}" destId="{237AC231-48C0-4960-9B8C-5642C6CF52DA}" srcOrd="2" destOrd="0" presId="urn:microsoft.com/office/officeart/2005/8/layout/matrix3"/>
    <dgm:cxn modelId="{4B852DAC-7D94-4A94-BA3B-8F402A92EC0B}" type="presParOf" srcId="{54578947-2A5D-4F25-8A16-C0A642C7DC89}" destId="{BEB56F97-8163-4132-AE1E-FE1D617993E7}" srcOrd="3" destOrd="0" presId="urn:microsoft.com/office/officeart/2005/8/layout/matrix3"/>
    <dgm:cxn modelId="{7684157B-BDFE-4676-A494-5A5B5E9EA404}" type="presParOf" srcId="{54578947-2A5D-4F25-8A16-C0A642C7DC89}" destId="{C8717685-A67E-41A3-970C-3371B02CFFB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0F02F6-11D9-4F8C-9225-ACD5671B06C8}" type="doc">
      <dgm:prSet loTypeId="urn:microsoft.com/office/officeart/2005/8/layout/hProcess9" loCatId="process" qsTypeId="urn:microsoft.com/office/officeart/2005/8/quickstyle/simple5" qsCatId="simple" csTypeId="urn:microsoft.com/office/officeart/2005/8/colors/accent0_3" csCatId="mainScheme" phldr="1"/>
      <dgm:spPr/>
    </dgm:pt>
    <dgm:pt modelId="{A6AE5F0F-B1B7-4FB4-83FE-DEB1B20D3DB1}">
      <dgm:prSet phldrT="[Szöveg]"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kormányzati igazgatási szerv szervezetével, feladataival összefüggő jogviszony-megszűnési és -megszüntetési esetek</a:t>
          </a:r>
        </a:p>
      </dgm:t>
    </dgm:pt>
    <dgm:pt modelId="{5611A1A3-66A4-4812-8246-325014A279D4}" type="parTrans" cxnId="{B90947DD-562E-40B9-8F57-63FF250647B4}">
      <dgm:prSet/>
      <dgm:spPr/>
      <dgm:t>
        <a:bodyPr/>
        <a:lstStyle/>
        <a:p>
          <a:endParaRPr lang="hu-H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461FCF0-9079-4A20-992E-046C5969F46E}" type="sibTrans" cxnId="{B90947DD-562E-40B9-8F57-63FF250647B4}">
      <dgm:prSet/>
      <dgm:spPr/>
      <dgm:t>
        <a:bodyPr/>
        <a:lstStyle/>
        <a:p>
          <a:endParaRPr lang="hu-H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E6A5D2E-70A9-4B2C-B5F7-05100613E950}">
      <dgm:prSet phldrT="[Szöveg]"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kormánytisztviselő személyével összefüggő jogviszony-megszűnési és  -megszüntetési okok, eljárási szabályok</a:t>
          </a:r>
        </a:p>
      </dgm:t>
    </dgm:pt>
    <dgm:pt modelId="{19D1B4CC-4DDB-4F54-A8D5-4AA53A93ACDE}" type="parTrans" cxnId="{DBAF3F43-FE7F-430E-87C6-9F51B74E4F71}">
      <dgm:prSet/>
      <dgm:spPr/>
      <dgm:t>
        <a:bodyPr/>
        <a:lstStyle/>
        <a:p>
          <a:endParaRPr lang="hu-H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E4C2CA2-4848-4C83-B508-F19C3D842018}" type="sibTrans" cxnId="{DBAF3F43-FE7F-430E-87C6-9F51B74E4F71}">
      <dgm:prSet/>
      <dgm:spPr/>
      <dgm:t>
        <a:bodyPr/>
        <a:lstStyle/>
        <a:p>
          <a:endParaRPr lang="hu-H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1C78017-E231-424E-A239-6DFE99DA5CCC}">
      <dgm:prSet phldrT="[Szöveg]"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felmentés és a végkielégítés szabályai</a:t>
          </a:r>
        </a:p>
      </dgm:t>
    </dgm:pt>
    <dgm:pt modelId="{1BED6625-543B-4DBF-8173-9C5802CAA7E0}" type="parTrans" cxnId="{B7990413-98DC-47A5-B5E4-A78723579831}">
      <dgm:prSet/>
      <dgm:spPr/>
      <dgm:t>
        <a:bodyPr/>
        <a:lstStyle/>
        <a:p>
          <a:endParaRPr lang="hu-H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9521C68-D197-414B-9C34-50E32102F222}" type="sibTrans" cxnId="{B7990413-98DC-47A5-B5E4-A78723579831}">
      <dgm:prSet/>
      <dgm:spPr/>
      <dgm:t>
        <a:bodyPr/>
        <a:lstStyle/>
        <a:p>
          <a:endParaRPr lang="hu-H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F645952-3A69-4361-918E-B62245DA97B3}" type="pres">
      <dgm:prSet presAssocID="{CE0F02F6-11D9-4F8C-9225-ACD5671B06C8}" presName="CompostProcess" presStyleCnt="0">
        <dgm:presLayoutVars>
          <dgm:dir/>
          <dgm:resizeHandles val="exact"/>
        </dgm:presLayoutVars>
      </dgm:prSet>
      <dgm:spPr/>
    </dgm:pt>
    <dgm:pt modelId="{A6A00896-D97F-4321-85F7-D3E1A1520550}" type="pres">
      <dgm:prSet presAssocID="{CE0F02F6-11D9-4F8C-9225-ACD5671B06C8}" presName="arrow" presStyleLbl="bgShp" presStyleIdx="0" presStyleCnt="1"/>
      <dgm:spPr/>
    </dgm:pt>
    <dgm:pt modelId="{0CF23354-ECDD-4F0C-ADDA-874520535984}" type="pres">
      <dgm:prSet presAssocID="{CE0F02F6-11D9-4F8C-9225-ACD5671B06C8}" presName="linearProcess" presStyleCnt="0"/>
      <dgm:spPr/>
    </dgm:pt>
    <dgm:pt modelId="{7B688644-BC8D-4A29-B872-39AC20C50913}" type="pres">
      <dgm:prSet presAssocID="{A6AE5F0F-B1B7-4FB4-83FE-DEB1B20D3DB1}" presName="textNode" presStyleLbl="node1" presStyleIdx="0" presStyleCnt="3" custScaleX="142037" custScaleY="154533" custLinFactNeighborX="-27247" custLinFactNeighborY="-9180">
        <dgm:presLayoutVars>
          <dgm:bulletEnabled val="1"/>
        </dgm:presLayoutVars>
      </dgm:prSet>
      <dgm:spPr/>
    </dgm:pt>
    <dgm:pt modelId="{70BF8F4A-9547-46CA-901A-194EAFF5A78C}" type="pres">
      <dgm:prSet presAssocID="{9461FCF0-9079-4A20-992E-046C5969F46E}" presName="sibTrans" presStyleCnt="0"/>
      <dgm:spPr/>
    </dgm:pt>
    <dgm:pt modelId="{2ECEA8E4-E750-4424-A40B-F953724FC522}" type="pres">
      <dgm:prSet presAssocID="{1E6A5D2E-70A9-4B2C-B5F7-05100613E950}" presName="textNode" presStyleLbl="node1" presStyleIdx="1" presStyleCnt="3" custScaleX="164132" custScaleY="154533" custLinFactNeighborX="32975" custLinFactNeighborY="-10038">
        <dgm:presLayoutVars>
          <dgm:bulletEnabled val="1"/>
        </dgm:presLayoutVars>
      </dgm:prSet>
      <dgm:spPr/>
    </dgm:pt>
    <dgm:pt modelId="{01C10039-03F4-46F8-853F-26BC6A2F7D34}" type="pres">
      <dgm:prSet presAssocID="{DE4C2CA2-4848-4C83-B508-F19C3D842018}" presName="sibTrans" presStyleCnt="0"/>
      <dgm:spPr/>
    </dgm:pt>
    <dgm:pt modelId="{5A19C016-7F61-4CA8-82D2-9145E3CADE14}" type="pres">
      <dgm:prSet presAssocID="{F1C78017-E231-424E-A239-6DFE99DA5CCC}" presName="textNode" presStyleLbl="node1" presStyleIdx="2" presStyleCnt="3" custLinFactNeighborX="-20496" custLinFactNeighborY="-10592">
        <dgm:presLayoutVars>
          <dgm:bulletEnabled val="1"/>
        </dgm:presLayoutVars>
      </dgm:prSet>
      <dgm:spPr/>
    </dgm:pt>
  </dgm:ptLst>
  <dgm:cxnLst>
    <dgm:cxn modelId="{B7990413-98DC-47A5-B5E4-A78723579831}" srcId="{CE0F02F6-11D9-4F8C-9225-ACD5671B06C8}" destId="{F1C78017-E231-424E-A239-6DFE99DA5CCC}" srcOrd="2" destOrd="0" parTransId="{1BED6625-543B-4DBF-8173-9C5802CAA7E0}" sibTransId="{89521C68-D197-414B-9C34-50E32102F222}"/>
    <dgm:cxn modelId="{C5DCE919-B73B-4FC8-88F9-7F6E46C4CA44}" type="presOf" srcId="{1E6A5D2E-70A9-4B2C-B5F7-05100613E950}" destId="{2ECEA8E4-E750-4424-A40B-F953724FC522}" srcOrd="0" destOrd="0" presId="urn:microsoft.com/office/officeart/2005/8/layout/hProcess9"/>
    <dgm:cxn modelId="{DBAF3F43-FE7F-430E-87C6-9F51B74E4F71}" srcId="{CE0F02F6-11D9-4F8C-9225-ACD5671B06C8}" destId="{1E6A5D2E-70A9-4B2C-B5F7-05100613E950}" srcOrd="1" destOrd="0" parTransId="{19D1B4CC-4DDB-4F54-A8D5-4AA53A93ACDE}" sibTransId="{DE4C2CA2-4848-4C83-B508-F19C3D842018}"/>
    <dgm:cxn modelId="{3D9AA984-D121-46CE-AE9F-BAF427D24553}" type="presOf" srcId="{F1C78017-E231-424E-A239-6DFE99DA5CCC}" destId="{5A19C016-7F61-4CA8-82D2-9145E3CADE14}" srcOrd="0" destOrd="0" presId="urn:microsoft.com/office/officeart/2005/8/layout/hProcess9"/>
    <dgm:cxn modelId="{363717BB-BCB9-479B-87B4-EB6FFC72E733}" type="presOf" srcId="{A6AE5F0F-B1B7-4FB4-83FE-DEB1B20D3DB1}" destId="{7B688644-BC8D-4A29-B872-39AC20C50913}" srcOrd="0" destOrd="0" presId="urn:microsoft.com/office/officeart/2005/8/layout/hProcess9"/>
    <dgm:cxn modelId="{B90947DD-562E-40B9-8F57-63FF250647B4}" srcId="{CE0F02F6-11D9-4F8C-9225-ACD5671B06C8}" destId="{A6AE5F0F-B1B7-4FB4-83FE-DEB1B20D3DB1}" srcOrd="0" destOrd="0" parTransId="{5611A1A3-66A4-4812-8246-325014A279D4}" sibTransId="{9461FCF0-9079-4A20-992E-046C5969F46E}"/>
    <dgm:cxn modelId="{D71C5AE3-03CA-4E1B-A000-0C76EEDA4550}" type="presOf" srcId="{CE0F02F6-11D9-4F8C-9225-ACD5671B06C8}" destId="{8F645952-3A69-4361-918E-B62245DA97B3}" srcOrd="0" destOrd="0" presId="urn:microsoft.com/office/officeart/2005/8/layout/hProcess9"/>
    <dgm:cxn modelId="{1C1B2224-3B55-45B9-8BDE-9592F77681A4}" type="presParOf" srcId="{8F645952-3A69-4361-918E-B62245DA97B3}" destId="{A6A00896-D97F-4321-85F7-D3E1A1520550}" srcOrd="0" destOrd="0" presId="urn:microsoft.com/office/officeart/2005/8/layout/hProcess9"/>
    <dgm:cxn modelId="{D997EB86-4724-48D0-8A8E-950712C6732F}" type="presParOf" srcId="{8F645952-3A69-4361-918E-B62245DA97B3}" destId="{0CF23354-ECDD-4F0C-ADDA-874520535984}" srcOrd="1" destOrd="0" presId="urn:microsoft.com/office/officeart/2005/8/layout/hProcess9"/>
    <dgm:cxn modelId="{50C94AA3-B956-4219-BC21-4EFBD848E4B2}" type="presParOf" srcId="{0CF23354-ECDD-4F0C-ADDA-874520535984}" destId="{7B688644-BC8D-4A29-B872-39AC20C50913}" srcOrd="0" destOrd="0" presId="urn:microsoft.com/office/officeart/2005/8/layout/hProcess9"/>
    <dgm:cxn modelId="{5E50D8CC-0A37-431A-805A-F028B614904A}" type="presParOf" srcId="{0CF23354-ECDD-4F0C-ADDA-874520535984}" destId="{70BF8F4A-9547-46CA-901A-194EAFF5A78C}" srcOrd="1" destOrd="0" presId="urn:microsoft.com/office/officeart/2005/8/layout/hProcess9"/>
    <dgm:cxn modelId="{3A4C2832-E4D2-44AF-97DC-65033B6B2ACB}" type="presParOf" srcId="{0CF23354-ECDD-4F0C-ADDA-874520535984}" destId="{2ECEA8E4-E750-4424-A40B-F953724FC522}" srcOrd="2" destOrd="0" presId="urn:microsoft.com/office/officeart/2005/8/layout/hProcess9"/>
    <dgm:cxn modelId="{09E77856-9751-455F-99FA-CB85555695A2}" type="presParOf" srcId="{0CF23354-ECDD-4F0C-ADDA-874520535984}" destId="{01C10039-03F4-46F8-853F-26BC6A2F7D34}" srcOrd="3" destOrd="0" presId="urn:microsoft.com/office/officeart/2005/8/layout/hProcess9"/>
    <dgm:cxn modelId="{04981FBA-85DA-4E0F-948A-28BF5B8F15D3}" type="presParOf" srcId="{0CF23354-ECDD-4F0C-ADDA-874520535984}" destId="{5A19C016-7F61-4CA8-82D2-9145E3CADE1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30DE48-48E6-4647-B6CB-576C4A51EA8A}" type="doc">
      <dgm:prSet loTypeId="urn:microsoft.com/office/officeart/2005/8/layout/process5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CFB67D51-F117-4C90-AABE-F833EBC66603}">
      <dgm:prSet phldrT="[Szöveg]" custT="1"/>
      <dgm:spPr/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rendszer és a teljesítmény megtervezése</a:t>
          </a:r>
          <a:endParaRPr lang="hu-HU" sz="16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64C04AA2-BAB0-41AF-8B46-A38B8B082F97}" type="parTrans" cxnId="{44AE0929-F656-4741-9471-6FAB0263C9AE}">
      <dgm:prSet/>
      <dgm:spPr/>
      <dgm:t>
        <a:bodyPr/>
        <a:lstStyle/>
        <a:p>
          <a:endParaRPr lang="hu-H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2D77F41-52FD-4CAC-868C-84BECEDBD4EB}" type="sibTrans" cxnId="{44AE0929-F656-4741-9471-6FAB0263C9AE}">
      <dgm:prSet custT="1"/>
      <dgm:spPr/>
      <dgm:t>
        <a:bodyPr/>
        <a:lstStyle/>
        <a:p>
          <a:endParaRPr lang="hu-HU" sz="16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7E385812-F0C4-4007-A7DC-5B3A9D47A39C}">
      <dgm:prSet phldrT="[Szöveg]" custT="1"/>
      <dgm:spPr/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Teljesítménycélok és elvárások meghatározása, lebontása</a:t>
          </a:r>
          <a:endParaRPr lang="hu-HU" sz="16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D25CCFE0-DFCE-40F0-9362-351A99930E40}" type="parTrans" cxnId="{D1362751-00A9-4019-A32B-C51273BD66AE}">
      <dgm:prSet/>
      <dgm:spPr/>
      <dgm:t>
        <a:bodyPr/>
        <a:lstStyle/>
        <a:p>
          <a:endParaRPr lang="hu-H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71F6396-9F83-40C8-B8DC-266EF96A26C9}" type="sibTrans" cxnId="{D1362751-00A9-4019-A32B-C51273BD66AE}">
      <dgm:prSet custT="1"/>
      <dgm:spPr/>
      <dgm:t>
        <a:bodyPr/>
        <a:lstStyle/>
        <a:p>
          <a:endParaRPr lang="hu-HU" sz="16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44C5ED4A-46E5-4B7C-92C4-98D25AF4F188}">
      <dgm:prSet phldrT="[Szöveg]" custT="1"/>
      <dgm:spPr/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teljesítmény év közbeni „edzése”</a:t>
          </a:r>
          <a:endParaRPr lang="hu-HU" sz="16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B9D5BA19-1F0A-41D1-B129-8B8433934A1B}" type="parTrans" cxnId="{95EAD156-F6F4-4507-B155-DB1338B4643F}">
      <dgm:prSet/>
      <dgm:spPr/>
      <dgm:t>
        <a:bodyPr/>
        <a:lstStyle/>
        <a:p>
          <a:endParaRPr lang="hu-H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49D5504-A61A-4A96-938E-F92B8734369C}" type="sibTrans" cxnId="{95EAD156-F6F4-4507-B155-DB1338B4643F}">
      <dgm:prSet custT="1"/>
      <dgm:spPr/>
      <dgm:t>
        <a:bodyPr/>
        <a:lstStyle/>
        <a:p>
          <a:endParaRPr lang="hu-HU" sz="16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758D1AFB-FA97-427A-942B-214FD53FF01B}">
      <dgm:prSet phldrT="[Szöveg]" custT="1"/>
      <dgm:spPr/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teljesítmény mérése, értékelése, visszajelzése</a:t>
          </a:r>
          <a:endParaRPr lang="hu-HU" sz="16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8B509416-12A3-4A94-9697-A3F52431A5F1}" type="parTrans" cxnId="{8D73F2E7-2C35-4D8A-B977-AD71A909FEB9}">
      <dgm:prSet/>
      <dgm:spPr/>
      <dgm:t>
        <a:bodyPr/>
        <a:lstStyle/>
        <a:p>
          <a:endParaRPr lang="hu-H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6ABDE29-B6CA-41A4-BD7D-837A3BE9C553}" type="sibTrans" cxnId="{8D73F2E7-2C35-4D8A-B977-AD71A909FEB9}">
      <dgm:prSet custT="1"/>
      <dgm:spPr/>
      <dgm:t>
        <a:bodyPr/>
        <a:lstStyle/>
        <a:p>
          <a:endParaRPr lang="hu-HU" sz="16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7E91712D-6971-4EF3-8570-F7D451F4F598}">
      <dgm:prSet phldrT="[Szöveg]" custT="1"/>
      <dgm:spPr/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teljesítmény elismerése, vagy szankcionálása</a:t>
          </a:r>
          <a:endParaRPr lang="hu-HU" sz="16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3F1F9E22-D8D8-4837-923D-1A1F4134153C}" type="parTrans" cxnId="{A2E33FBE-CF7D-43FA-81E3-7A55C2D86B6E}">
      <dgm:prSet/>
      <dgm:spPr/>
      <dgm:t>
        <a:bodyPr/>
        <a:lstStyle/>
        <a:p>
          <a:endParaRPr lang="hu-H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00C8BC1-DCA5-4727-A101-AF73BA187917}" type="sibTrans" cxnId="{A2E33FBE-CF7D-43FA-81E3-7A55C2D86B6E}">
      <dgm:prSet custT="1"/>
      <dgm:spPr/>
      <dgm:t>
        <a:bodyPr/>
        <a:lstStyle/>
        <a:p>
          <a:endParaRPr lang="hu-HU" sz="16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EFBED967-7B4B-4636-BEE0-9EBC51AB1671}">
      <dgm:prSet custT="1"/>
      <dgm:spPr/>
      <dgm:t>
        <a:bodyPr/>
        <a:lstStyle/>
        <a:p>
          <a:r>
            <a:rPr lang="hu-HU" alt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rendszer működésének értékelése, fejlesztése</a:t>
          </a:r>
        </a:p>
      </dgm:t>
    </dgm:pt>
    <dgm:pt modelId="{E951D740-A721-4103-8F59-1E41B8DB9A1F}" type="parTrans" cxnId="{0F266551-A616-4130-8E4E-3DE1A3CBEDCC}">
      <dgm:prSet/>
      <dgm:spPr/>
      <dgm:t>
        <a:bodyPr/>
        <a:lstStyle/>
        <a:p>
          <a:endParaRPr lang="hu-H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668F9E-E153-457F-BE22-074245B207DF}" type="sibTrans" cxnId="{0F266551-A616-4130-8E4E-3DE1A3CBEDCC}">
      <dgm:prSet/>
      <dgm:spPr/>
      <dgm:t>
        <a:bodyPr/>
        <a:lstStyle/>
        <a:p>
          <a:endParaRPr lang="hu-H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32A79EE-6F77-451F-B8CA-1EB65D888F61}" type="pres">
      <dgm:prSet presAssocID="{BB30DE48-48E6-4647-B6CB-576C4A51EA8A}" presName="diagram" presStyleCnt="0">
        <dgm:presLayoutVars>
          <dgm:dir/>
          <dgm:resizeHandles val="exact"/>
        </dgm:presLayoutVars>
      </dgm:prSet>
      <dgm:spPr/>
    </dgm:pt>
    <dgm:pt modelId="{F5B7ABC0-E154-4516-8C97-E399AC8A410C}" type="pres">
      <dgm:prSet presAssocID="{CFB67D51-F117-4C90-AABE-F833EBC66603}" presName="node" presStyleLbl="node1" presStyleIdx="0" presStyleCnt="6" custScaleX="123275" custLinFactNeighborX="-2713" custLinFactNeighborY="34840">
        <dgm:presLayoutVars>
          <dgm:bulletEnabled val="1"/>
        </dgm:presLayoutVars>
      </dgm:prSet>
      <dgm:spPr/>
    </dgm:pt>
    <dgm:pt modelId="{9FF83B62-BC00-4DF2-9765-F7FADBBB834F}" type="pres">
      <dgm:prSet presAssocID="{82D77F41-52FD-4CAC-868C-84BECEDBD4EB}" presName="sibTrans" presStyleLbl="sibTrans2D1" presStyleIdx="0" presStyleCnt="5"/>
      <dgm:spPr/>
    </dgm:pt>
    <dgm:pt modelId="{D88A16D3-04B0-4024-A220-B191BF85AE85}" type="pres">
      <dgm:prSet presAssocID="{82D77F41-52FD-4CAC-868C-84BECEDBD4EB}" presName="connectorText" presStyleLbl="sibTrans2D1" presStyleIdx="0" presStyleCnt="5"/>
      <dgm:spPr/>
    </dgm:pt>
    <dgm:pt modelId="{4BEC941C-3BA0-48BA-AA2B-1797DDA90015}" type="pres">
      <dgm:prSet presAssocID="{7E385812-F0C4-4007-A7DC-5B3A9D47A39C}" presName="node" presStyleLbl="node1" presStyleIdx="1" presStyleCnt="6" custScaleX="151525" custLinFactNeighborX="-2631" custLinFactNeighborY="34840">
        <dgm:presLayoutVars>
          <dgm:bulletEnabled val="1"/>
        </dgm:presLayoutVars>
      </dgm:prSet>
      <dgm:spPr/>
    </dgm:pt>
    <dgm:pt modelId="{0C5BE274-3385-49F9-8FA1-A890D4816E9C}" type="pres">
      <dgm:prSet presAssocID="{971F6396-9F83-40C8-B8DC-266EF96A26C9}" presName="sibTrans" presStyleLbl="sibTrans2D1" presStyleIdx="1" presStyleCnt="5"/>
      <dgm:spPr/>
    </dgm:pt>
    <dgm:pt modelId="{066C4CEF-24CD-49B8-AE0A-7F54BE0D9E2A}" type="pres">
      <dgm:prSet presAssocID="{971F6396-9F83-40C8-B8DC-266EF96A26C9}" presName="connectorText" presStyleLbl="sibTrans2D1" presStyleIdx="1" presStyleCnt="5"/>
      <dgm:spPr/>
    </dgm:pt>
    <dgm:pt modelId="{9224533C-8EC4-4813-8547-28519E27B770}" type="pres">
      <dgm:prSet presAssocID="{44C5ED4A-46E5-4B7C-92C4-98D25AF4F188}" presName="node" presStyleLbl="node1" presStyleIdx="2" presStyleCnt="6" custScaleX="122364" custLinFactNeighborX="-1193" custLinFactNeighborY="26604">
        <dgm:presLayoutVars>
          <dgm:bulletEnabled val="1"/>
        </dgm:presLayoutVars>
      </dgm:prSet>
      <dgm:spPr/>
    </dgm:pt>
    <dgm:pt modelId="{FF13EF0D-886A-411A-92E9-84619F4AD35A}" type="pres">
      <dgm:prSet presAssocID="{249D5504-A61A-4A96-938E-F92B8734369C}" presName="sibTrans" presStyleLbl="sibTrans2D1" presStyleIdx="2" presStyleCnt="5"/>
      <dgm:spPr/>
    </dgm:pt>
    <dgm:pt modelId="{D6CAE472-0CF5-475D-BB76-BE4BB73097C4}" type="pres">
      <dgm:prSet presAssocID="{249D5504-A61A-4A96-938E-F92B8734369C}" presName="connectorText" presStyleLbl="sibTrans2D1" presStyleIdx="2" presStyleCnt="5"/>
      <dgm:spPr/>
    </dgm:pt>
    <dgm:pt modelId="{C4E9376E-E8B4-41E7-8D1E-FF2C94A37E64}" type="pres">
      <dgm:prSet presAssocID="{758D1AFB-FA97-427A-942B-214FD53FF01B}" presName="node" presStyleLbl="node1" presStyleIdx="3" presStyleCnt="6" custScaleX="129820">
        <dgm:presLayoutVars>
          <dgm:bulletEnabled val="1"/>
        </dgm:presLayoutVars>
      </dgm:prSet>
      <dgm:spPr/>
    </dgm:pt>
    <dgm:pt modelId="{C852D6CD-1C9C-43B6-BAF8-6C6B31251E63}" type="pres">
      <dgm:prSet presAssocID="{96ABDE29-B6CA-41A4-BD7D-837A3BE9C553}" presName="sibTrans" presStyleLbl="sibTrans2D1" presStyleIdx="3" presStyleCnt="5"/>
      <dgm:spPr/>
    </dgm:pt>
    <dgm:pt modelId="{2EB91D76-838D-46FB-B8FB-E62F83BCBC17}" type="pres">
      <dgm:prSet presAssocID="{96ABDE29-B6CA-41A4-BD7D-837A3BE9C553}" presName="connectorText" presStyleLbl="sibTrans2D1" presStyleIdx="3" presStyleCnt="5"/>
      <dgm:spPr/>
    </dgm:pt>
    <dgm:pt modelId="{5B7DFAF7-C0C4-4725-BC58-D34E61CECC1B}" type="pres">
      <dgm:prSet presAssocID="{7E91712D-6971-4EF3-8570-F7D451F4F598}" presName="node" presStyleLbl="node1" presStyleIdx="4" presStyleCnt="6" custScaleX="142118">
        <dgm:presLayoutVars>
          <dgm:bulletEnabled val="1"/>
        </dgm:presLayoutVars>
      </dgm:prSet>
      <dgm:spPr/>
    </dgm:pt>
    <dgm:pt modelId="{5B5E45AC-0ECC-494B-AA65-A4048FAFBDB0}" type="pres">
      <dgm:prSet presAssocID="{F00C8BC1-DCA5-4727-A101-AF73BA187917}" presName="sibTrans" presStyleLbl="sibTrans2D1" presStyleIdx="4" presStyleCnt="5"/>
      <dgm:spPr/>
    </dgm:pt>
    <dgm:pt modelId="{D7B57C9E-6138-48B5-956D-7A41D5D81198}" type="pres">
      <dgm:prSet presAssocID="{F00C8BC1-DCA5-4727-A101-AF73BA187917}" presName="connectorText" presStyleLbl="sibTrans2D1" presStyleIdx="4" presStyleCnt="5"/>
      <dgm:spPr/>
    </dgm:pt>
    <dgm:pt modelId="{44C56192-26C3-4ACE-A66E-F78027891832}" type="pres">
      <dgm:prSet presAssocID="{EFBED967-7B4B-4636-BEE0-9EBC51AB1671}" presName="node" presStyleLbl="node1" presStyleIdx="5" presStyleCnt="6" custScaleX="144949">
        <dgm:presLayoutVars>
          <dgm:bulletEnabled val="1"/>
        </dgm:presLayoutVars>
      </dgm:prSet>
      <dgm:spPr/>
    </dgm:pt>
  </dgm:ptLst>
  <dgm:cxnLst>
    <dgm:cxn modelId="{BFAAC616-41FF-4E22-90C8-3D3C17E6BACA}" type="presOf" srcId="{96ABDE29-B6CA-41A4-BD7D-837A3BE9C553}" destId="{2EB91D76-838D-46FB-B8FB-E62F83BCBC17}" srcOrd="1" destOrd="0" presId="urn:microsoft.com/office/officeart/2005/8/layout/process5"/>
    <dgm:cxn modelId="{90491B26-3050-407E-A9C5-3CE88C7C4480}" type="presOf" srcId="{7E385812-F0C4-4007-A7DC-5B3A9D47A39C}" destId="{4BEC941C-3BA0-48BA-AA2B-1797DDA90015}" srcOrd="0" destOrd="0" presId="urn:microsoft.com/office/officeart/2005/8/layout/process5"/>
    <dgm:cxn modelId="{720D9427-1205-4846-AEF4-DD879CF322D1}" type="presOf" srcId="{96ABDE29-B6CA-41A4-BD7D-837A3BE9C553}" destId="{C852D6CD-1C9C-43B6-BAF8-6C6B31251E63}" srcOrd="0" destOrd="0" presId="urn:microsoft.com/office/officeart/2005/8/layout/process5"/>
    <dgm:cxn modelId="{44AE0929-F656-4741-9471-6FAB0263C9AE}" srcId="{BB30DE48-48E6-4647-B6CB-576C4A51EA8A}" destId="{CFB67D51-F117-4C90-AABE-F833EBC66603}" srcOrd="0" destOrd="0" parTransId="{64C04AA2-BAB0-41AF-8B46-A38B8B082F97}" sibTransId="{82D77F41-52FD-4CAC-868C-84BECEDBD4EB}"/>
    <dgm:cxn modelId="{24ED0E36-DCDC-4BCC-A9EE-7272F0401040}" type="presOf" srcId="{7E91712D-6971-4EF3-8570-F7D451F4F598}" destId="{5B7DFAF7-C0C4-4725-BC58-D34E61CECC1B}" srcOrd="0" destOrd="0" presId="urn:microsoft.com/office/officeart/2005/8/layout/process5"/>
    <dgm:cxn modelId="{00BBE837-4C7D-4BBE-9F43-6C6262B2979C}" type="presOf" srcId="{CFB67D51-F117-4C90-AABE-F833EBC66603}" destId="{F5B7ABC0-E154-4516-8C97-E399AC8A410C}" srcOrd="0" destOrd="0" presId="urn:microsoft.com/office/officeart/2005/8/layout/process5"/>
    <dgm:cxn modelId="{EA3C8564-BCE0-4DD7-8FF9-BD05AC6992FB}" type="presOf" srcId="{971F6396-9F83-40C8-B8DC-266EF96A26C9}" destId="{0C5BE274-3385-49F9-8FA1-A890D4816E9C}" srcOrd="0" destOrd="0" presId="urn:microsoft.com/office/officeart/2005/8/layout/process5"/>
    <dgm:cxn modelId="{E3401268-2EFC-4831-97F5-98A19EEA91D4}" type="presOf" srcId="{249D5504-A61A-4A96-938E-F92B8734369C}" destId="{FF13EF0D-886A-411A-92E9-84619F4AD35A}" srcOrd="0" destOrd="0" presId="urn:microsoft.com/office/officeart/2005/8/layout/process5"/>
    <dgm:cxn modelId="{4F7CCB4A-4D90-44B8-8EF8-1A41B3DAF0F1}" type="presOf" srcId="{82D77F41-52FD-4CAC-868C-84BECEDBD4EB}" destId="{D88A16D3-04B0-4024-A220-B191BF85AE85}" srcOrd="1" destOrd="0" presId="urn:microsoft.com/office/officeart/2005/8/layout/process5"/>
    <dgm:cxn modelId="{D1362751-00A9-4019-A32B-C51273BD66AE}" srcId="{BB30DE48-48E6-4647-B6CB-576C4A51EA8A}" destId="{7E385812-F0C4-4007-A7DC-5B3A9D47A39C}" srcOrd="1" destOrd="0" parTransId="{D25CCFE0-DFCE-40F0-9362-351A99930E40}" sibTransId="{971F6396-9F83-40C8-B8DC-266EF96A26C9}"/>
    <dgm:cxn modelId="{0F266551-A616-4130-8E4E-3DE1A3CBEDCC}" srcId="{BB30DE48-48E6-4647-B6CB-576C4A51EA8A}" destId="{EFBED967-7B4B-4636-BEE0-9EBC51AB1671}" srcOrd="5" destOrd="0" parTransId="{E951D740-A721-4103-8F59-1E41B8DB9A1F}" sibTransId="{55668F9E-E153-457F-BE22-074245B207DF}"/>
    <dgm:cxn modelId="{95EAD156-F6F4-4507-B155-DB1338B4643F}" srcId="{BB30DE48-48E6-4647-B6CB-576C4A51EA8A}" destId="{44C5ED4A-46E5-4B7C-92C4-98D25AF4F188}" srcOrd="2" destOrd="0" parTransId="{B9D5BA19-1F0A-41D1-B129-8B8433934A1B}" sibTransId="{249D5504-A61A-4A96-938E-F92B8734369C}"/>
    <dgm:cxn modelId="{2823BC8A-74E5-4E88-900D-32A9C6433DBF}" type="presOf" srcId="{F00C8BC1-DCA5-4727-A101-AF73BA187917}" destId="{D7B57C9E-6138-48B5-956D-7A41D5D81198}" srcOrd="1" destOrd="0" presId="urn:microsoft.com/office/officeart/2005/8/layout/process5"/>
    <dgm:cxn modelId="{9911C48B-86DD-4FC5-BA40-95421A2F6740}" type="presOf" srcId="{82D77F41-52FD-4CAC-868C-84BECEDBD4EB}" destId="{9FF83B62-BC00-4DF2-9765-F7FADBBB834F}" srcOrd="0" destOrd="0" presId="urn:microsoft.com/office/officeart/2005/8/layout/process5"/>
    <dgm:cxn modelId="{3398839B-E498-451A-BFDD-9DB381669769}" type="presOf" srcId="{44C5ED4A-46E5-4B7C-92C4-98D25AF4F188}" destId="{9224533C-8EC4-4813-8547-28519E27B770}" srcOrd="0" destOrd="0" presId="urn:microsoft.com/office/officeart/2005/8/layout/process5"/>
    <dgm:cxn modelId="{56D274A5-CDD1-4CD7-9101-B9C876A0E66C}" type="presOf" srcId="{249D5504-A61A-4A96-938E-F92B8734369C}" destId="{D6CAE472-0CF5-475D-BB76-BE4BB73097C4}" srcOrd="1" destOrd="0" presId="urn:microsoft.com/office/officeart/2005/8/layout/process5"/>
    <dgm:cxn modelId="{433C27BA-C638-4476-904F-A3D916F537E1}" type="presOf" srcId="{BB30DE48-48E6-4647-B6CB-576C4A51EA8A}" destId="{732A79EE-6F77-451F-B8CA-1EB65D888F61}" srcOrd="0" destOrd="0" presId="urn:microsoft.com/office/officeart/2005/8/layout/process5"/>
    <dgm:cxn modelId="{A2E33FBE-CF7D-43FA-81E3-7A55C2D86B6E}" srcId="{BB30DE48-48E6-4647-B6CB-576C4A51EA8A}" destId="{7E91712D-6971-4EF3-8570-F7D451F4F598}" srcOrd="4" destOrd="0" parTransId="{3F1F9E22-D8D8-4837-923D-1A1F4134153C}" sibTransId="{F00C8BC1-DCA5-4727-A101-AF73BA187917}"/>
    <dgm:cxn modelId="{3E238BBF-150D-4ECC-ADAF-1B3EECF0DC0C}" type="presOf" srcId="{F00C8BC1-DCA5-4727-A101-AF73BA187917}" destId="{5B5E45AC-0ECC-494B-AA65-A4048FAFBDB0}" srcOrd="0" destOrd="0" presId="urn:microsoft.com/office/officeart/2005/8/layout/process5"/>
    <dgm:cxn modelId="{3C72BBC3-202B-4410-990F-DFE11DA195E9}" type="presOf" srcId="{971F6396-9F83-40C8-B8DC-266EF96A26C9}" destId="{066C4CEF-24CD-49B8-AE0A-7F54BE0D9E2A}" srcOrd="1" destOrd="0" presId="urn:microsoft.com/office/officeart/2005/8/layout/process5"/>
    <dgm:cxn modelId="{8D73F2E7-2C35-4D8A-B977-AD71A909FEB9}" srcId="{BB30DE48-48E6-4647-B6CB-576C4A51EA8A}" destId="{758D1AFB-FA97-427A-942B-214FD53FF01B}" srcOrd="3" destOrd="0" parTransId="{8B509416-12A3-4A94-9697-A3F52431A5F1}" sibTransId="{96ABDE29-B6CA-41A4-BD7D-837A3BE9C553}"/>
    <dgm:cxn modelId="{63C908E8-6E22-49E5-98DA-38C166363CCD}" type="presOf" srcId="{EFBED967-7B4B-4636-BEE0-9EBC51AB1671}" destId="{44C56192-26C3-4ACE-A66E-F78027891832}" srcOrd="0" destOrd="0" presId="urn:microsoft.com/office/officeart/2005/8/layout/process5"/>
    <dgm:cxn modelId="{708D3AF4-2A79-4FD3-B55D-CA0A3CC6E252}" type="presOf" srcId="{758D1AFB-FA97-427A-942B-214FD53FF01B}" destId="{C4E9376E-E8B4-41E7-8D1E-FF2C94A37E64}" srcOrd="0" destOrd="0" presId="urn:microsoft.com/office/officeart/2005/8/layout/process5"/>
    <dgm:cxn modelId="{0A0695B8-8083-4C73-AB12-B3EF5920614B}" type="presParOf" srcId="{732A79EE-6F77-451F-B8CA-1EB65D888F61}" destId="{F5B7ABC0-E154-4516-8C97-E399AC8A410C}" srcOrd="0" destOrd="0" presId="urn:microsoft.com/office/officeart/2005/8/layout/process5"/>
    <dgm:cxn modelId="{6398B215-F212-44AE-BE76-52AC8CA5C339}" type="presParOf" srcId="{732A79EE-6F77-451F-B8CA-1EB65D888F61}" destId="{9FF83B62-BC00-4DF2-9765-F7FADBBB834F}" srcOrd="1" destOrd="0" presId="urn:microsoft.com/office/officeart/2005/8/layout/process5"/>
    <dgm:cxn modelId="{8E2A7AD2-8AA6-407B-A8A6-9F8B9F567C62}" type="presParOf" srcId="{9FF83B62-BC00-4DF2-9765-F7FADBBB834F}" destId="{D88A16D3-04B0-4024-A220-B191BF85AE85}" srcOrd="0" destOrd="0" presId="urn:microsoft.com/office/officeart/2005/8/layout/process5"/>
    <dgm:cxn modelId="{C3900DE1-4A21-44DD-B970-FC82183095E3}" type="presParOf" srcId="{732A79EE-6F77-451F-B8CA-1EB65D888F61}" destId="{4BEC941C-3BA0-48BA-AA2B-1797DDA90015}" srcOrd="2" destOrd="0" presId="urn:microsoft.com/office/officeart/2005/8/layout/process5"/>
    <dgm:cxn modelId="{EF1E2D02-5A6E-40F2-8308-E9608354971E}" type="presParOf" srcId="{732A79EE-6F77-451F-B8CA-1EB65D888F61}" destId="{0C5BE274-3385-49F9-8FA1-A890D4816E9C}" srcOrd="3" destOrd="0" presId="urn:microsoft.com/office/officeart/2005/8/layout/process5"/>
    <dgm:cxn modelId="{C3B937F2-1789-4F99-BEB2-06B3BF65ED04}" type="presParOf" srcId="{0C5BE274-3385-49F9-8FA1-A890D4816E9C}" destId="{066C4CEF-24CD-49B8-AE0A-7F54BE0D9E2A}" srcOrd="0" destOrd="0" presId="urn:microsoft.com/office/officeart/2005/8/layout/process5"/>
    <dgm:cxn modelId="{7C256960-1636-499C-9000-E57A9113BB1D}" type="presParOf" srcId="{732A79EE-6F77-451F-B8CA-1EB65D888F61}" destId="{9224533C-8EC4-4813-8547-28519E27B770}" srcOrd="4" destOrd="0" presId="urn:microsoft.com/office/officeart/2005/8/layout/process5"/>
    <dgm:cxn modelId="{28BCB81E-D4EF-4A18-BE0F-C472B084BE46}" type="presParOf" srcId="{732A79EE-6F77-451F-B8CA-1EB65D888F61}" destId="{FF13EF0D-886A-411A-92E9-84619F4AD35A}" srcOrd="5" destOrd="0" presId="urn:microsoft.com/office/officeart/2005/8/layout/process5"/>
    <dgm:cxn modelId="{9858024F-3DF0-4677-8A2A-6C4D6F896AA5}" type="presParOf" srcId="{FF13EF0D-886A-411A-92E9-84619F4AD35A}" destId="{D6CAE472-0CF5-475D-BB76-BE4BB73097C4}" srcOrd="0" destOrd="0" presId="urn:microsoft.com/office/officeart/2005/8/layout/process5"/>
    <dgm:cxn modelId="{4AB6F706-83AE-48A4-8608-390EC94462F1}" type="presParOf" srcId="{732A79EE-6F77-451F-B8CA-1EB65D888F61}" destId="{C4E9376E-E8B4-41E7-8D1E-FF2C94A37E64}" srcOrd="6" destOrd="0" presId="urn:microsoft.com/office/officeart/2005/8/layout/process5"/>
    <dgm:cxn modelId="{B0624D24-5ED1-4071-8349-FBC6911169AF}" type="presParOf" srcId="{732A79EE-6F77-451F-B8CA-1EB65D888F61}" destId="{C852D6CD-1C9C-43B6-BAF8-6C6B31251E63}" srcOrd="7" destOrd="0" presId="urn:microsoft.com/office/officeart/2005/8/layout/process5"/>
    <dgm:cxn modelId="{A5968A61-346B-4439-88D6-368AF403AAAC}" type="presParOf" srcId="{C852D6CD-1C9C-43B6-BAF8-6C6B31251E63}" destId="{2EB91D76-838D-46FB-B8FB-E62F83BCBC17}" srcOrd="0" destOrd="0" presId="urn:microsoft.com/office/officeart/2005/8/layout/process5"/>
    <dgm:cxn modelId="{F6CDD2FC-A583-4CE1-910C-14F7209E676B}" type="presParOf" srcId="{732A79EE-6F77-451F-B8CA-1EB65D888F61}" destId="{5B7DFAF7-C0C4-4725-BC58-D34E61CECC1B}" srcOrd="8" destOrd="0" presId="urn:microsoft.com/office/officeart/2005/8/layout/process5"/>
    <dgm:cxn modelId="{54B91FC1-44B6-47EE-B767-3015522ADDAF}" type="presParOf" srcId="{732A79EE-6F77-451F-B8CA-1EB65D888F61}" destId="{5B5E45AC-0ECC-494B-AA65-A4048FAFBDB0}" srcOrd="9" destOrd="0" presId="urn:microsoft.com/office/officeart/2005/8/layout/process5"/>
    <dgm:cxn modelId="{BFC30C59-7CAC-4FE1-8CA3-C0EA72F7180E}" type="presParOf" srcId="{5B5E45AC-0ECC-494B-AA65-A4048FAFBDB0}" destId="{D7B57C9E-6138-48B5-956D-7A41D5D81198}" srcOrd="0" destOrd="0" presId="urn:microsoft.com/office/officeart/2005/8/layout/process5"/>
    <dgm:cxn modelId="{96891D05-4CD6-4C8B-9C7C-3327DED77BAE}" type="presParOf" srcId="{732A79EE-6F77-451F-B8CA-1EB65D888F61}" destId="{44C56192-26C3-4ACE-A66E-F78027891832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BB7C3D-B885-4EA1-ADEF-F6DA23C35A99}" type="doc">
      <dgm:prSet loTypeId="urn:microsoft.com/office/officeart/2005/8/layout/vList4#1" loCatId="list" qsTypeId="urn:microsoft.com/office/officeart/2005/8/quickstyle/3d3" qsCatId="3D" csTypeId="urn:microsoft.com/office/officeart/2005/8/colors/accent1_2" csCatId="accent1" phldr="1"/>
      <dgm:spPr/>
    </dgm:pt>
    <dgm:pt modelId="{ECBF91DF-DBED-4C13-9A10-0BE03E312274}">
      <dgm:prSet phldrT="[Szöveg]" custT="1"/>
      <dgm:spPr/>
      <dgm:t>
        <a:bodyPr/>
        <a:lstStyle/>
        <a:p>
          <a:pPr marL="182563" indent="0"/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stratégiai jellegű humán funkciók </a:t>
          </a:r>
        </a:p>
        <a:p>
          <a:pPr marL="182563" indent="0"/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biztosítják a hozzáadott érték elérését, a fejlesztést </a:t>
          </a:r>
        </a:p>
        <a:p>
          <a:pPr marL="182563" indent="0"/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és a proaktív működést</a:t>
          </a:r>
        </a:p>
      </dgm:t>
    </dgm:pt>
    <dgm:pt modelId="{A41ACABD-1C95-45DC-B3FC-E0E094C604D6}" type="parTrans" cxnId="{BDB8B4EE-FEAA-4330-A365-72AA1C6B179D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FFA4AC04-C01F-4054-8B9A-FDF29E0A72D3}" type="sibTrans" cxnId="{BDB8B4EE-FEAA-4330-A365-72AA1C6B179D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169AE732-0580-41FB-9A07-17600489A7E3}">
      <dgm:prSet phldrT="[Szöveg]" custT="1"/>
      <dgm:spPr/>
      <dgm:t>
        <a:bodyPr/>
        <a:lstStyle/>
        <a:p>
          <a:pPr marL="182563" indent="0"/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operatív jellegű humán funkciók </a:t>
          </a:r>
        </a:p>
        <a:p>
          <a:pPr marL="182563" indent="0"/>
          <a:r>
            <a:rPr lang="hu-HU" sz="20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biztosítják a hatékonyságot, az eredményességet, </a:t>
          </a:r>
        </a:p>
        <a:p>
          <a:pPr marL="182563" indent="0"/>
          <a:r>
            <a:rPr lang="hu-HU" sz="20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dolgozók megelégedettségét</a:t>
          </a:r>
        </a:p>
      </dgm:t>
    </dgm:pt>
    <dgm:pt modelId="{792D1F5E-69D4-4CC1-99D9-964C73A4048F}" type="parTrans" cxnId="{340A8EBA-2EC5-4BF9-941F-C86A744B9EB7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6B6AB3B1-A623-44FC-9B3F-49A02F267607}" type="sibTrans" cxnId="{340A8EBA-2EC5-4BF9-941F-C86A744B9EB7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3FEE73D6-CD65-4E5D-BC2A-8235371453B8}">
      <dgm:prSet phldrT="[Szöveg]" custT="1"/>
      <dgm:spPr/>
      <dgm:t>
        <a:bodyPr/>
        <a:lstStyle/>
        <a:p>
          <a:pPr marL="182563" indent="0"/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adminisztratív jellegű humán funkciók </a:t>
          </a:r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biztosítják a törvényes ügyintézést, ügykezelést, nyilvántartást, adatkezelést stb.</a:t>
          </a:r>
        </a:p>
      </dgm:t>
    </dgm:pt>
    <dgm:pt modelId="{EF679B0A-37D9-4D15-ABC5-51FB5EF2D55C}" type="parTrans" cxnId="{77020866-8293-4510-A83E-69A65A1C381F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281149DB-E278-4E6A-A88F-4E178C71BCFF}" type="sibTrans" cxnId="{77020866-8293-4510-A83E-69A65A1C381F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DA7F9B4C-3917-4CA4-9282-0A7E9210084F}" type="pres">
      <dgm:prSet presAssocID="{00BB7C3D-B885-4EA1-ADEF-F6DA23C35A99}" presName="linear" presStyleCnt="0">
        <dgm:presLayoutVars>
          <dgm:dir/>
          <dgm:resizeHandles val="exact"/>
        </dgm:presLayoutVars>
      </dgm:prSet>
      <dgm:spPr/>
    </dgm:pt>
    <dgm:pt modelId="{22FE0193-D734-4823-82C6-F7AFBF18F902}" type="pres">
      <dgm:prSet presAssocID="{ECBF91DF-DBED-4C13-9A10-0BE03E312274}" presName="comp" presStyleCnt="0"/>
      <dgm:spPr/>
    </dgm:pt>
    <dgm:pt modelId="{A021ABC2-129B-44DE-A2EC-389FFE562DDA}" type="pres">
      <dgm:prSet presAssocID="{ECBF91DF-DBED-4C13-9A10-0BE03E312274}" presName="box" presStyleLbl="node1" presStyleIdx="0" presStyleCnt="3"/>
      <dgm:spPr/>
    </dgm:pt>
    <dgm:pt modelId="{A647E395-CB5B-40E1-880C-2DEE8489769C}" type="pres">
      <dgm:prSet presAssocID="{ECBF91DF-DBED-4C13-9A10-0BE03E312274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D3CA7A0-18A9-404E-AFAC-1E4FADC78192}" type="pres">
      <dgm:prSet presAssocID="{ECBF91DF-DBED-4C13-9A10-0BE03E312274}" presName="text" presStyleLbl="node1" presStyleIdx="0" presStyleCnt="3">
        <dgm:presLayoutVars>
          <dgm:bulletEnabled val="1"/>
        </dgm:presLayoutVars>
      </dgm:prSet>
      <dgm:spPr/>
    </dgm:pt>
    <dgm:pt modelId="{06D2965B-511D-40A8-9558-FC230271F034}" type="pres">
      <dgm:prSet presAssocID="{FFA4AC04-C01F-4054-8B9A-FDF29E0A72D3}" presName="spacer" presStyleCnt="0"/>
      <dgm:spPr/>
    </dgm:pt>
    <dgm:pt modelId="{E4B34BD4-DEEE-4B95-8E60-8E39872A2D8C}" type="pres">
      <dgm:prSet presAssocID="{169AE732-0580-41FB-9A07-17600489A7E3}" presName="comp" presStyleCnt="0"/>
      <dgm:spPr/>
    </dgm:pt>
    <dgm:pt modelId="{178240D4-D6FF-4742-A8CB-C92E8854C540}" type="pres">
      <dgm:prSet presAssocID="{169AE732-0580-41FB-9A07-17600489A7E3}" presName="box" presStyleLbl="node1" presStyleIdx="1" presStyleCnt="3"/>
      <dgm:spPr/>
    </dgm:pt>
    <dgm:pt modelId="{E679B46D-062A-4BA9-8690-00771A88FB4A}" type="pres">
      <dgm:prSet presAssocID="{169AE732-0580-41FB-9A07-17600489A7E3}" presName="img" presStyleLbl="fgImgPlace1" presStyleIdx="1" presStyleCnt="3" custScaleX="6797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20892E3-669D-4E59-BB03-1E6E44DC293C}" type="pres">
      <dgm:prSet presAssocID="{169AE732-0580-41FB-9A07-17600489A7E3}" presName="text" presStyleLbl="node1" presStyleIdx="1" presStyleCnt="3">
        <dgm:presLayoutVars>
          <dgm:bulletEnabled val="1"/>
        </dgm:presLayoutVars>
      </dgm:prSet>
      <dgm:spPr/>
    </dgm:pt>
    <dgm:pt modelId="{CCD9222E-D580-4D20-B7D3-F56B2B0AC18A}" type="pres">
      <dgm:prSet presAssocID="{6B6AB3B1-A623-44FC-9B3F-49A02F267607}" presName="spacer" presStyleCnt="0"/>
      <dgm:spPr/>
    </dgm:pt>
    <dgm:pt modelId="{E1960B50-3EDE-42EE-ACE2-EBB599295254}" type="pres">
      <dgm:prSet presAssocID="{3FEE73D6-CD65-4E5D-BC2A-8235371453B8}" presName="comp" presStyleCnt="0"/>
      <dgm:spPr/>
    </dgm:pt>
    <dgm:pt modelId="{3F81191C-D666-4198-84DC-CB09A6DDBAE2}" type="pres">
      <dgm:prSet presAssocID="{3FEE73D6-CD65-4E5D-BC2A-8235371453B8}" presName="box" presStyleLbl="node1" presStyleIdx="2" presStyleCnt="3"/>
      <dgm:spPr/>
    </dgm:pt>
    <dgm:pt modelId="{8F415DFE-3977-4A87-B45C-7C7B643671F4}" type="pres">
      <dgm:prSet presAssocID="{3FEE73D6-CD65-4E5D-BC2A-8235371453B8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275C533-30E2-4764-B3EF-6B6CDE7A49CC}" type="pres">
      <dgm:prSet presAssocID="{3FEE73D6-CD65-4E5D-BC2A-8235371453B8}" presName="text" presStyleLbl="node1" presStyleIdx="2" presStyleCnt="3">
        <dgm:presLayoutVars>
          <dgm:bulletEnabled val="1"/>
        </dgm:presLayoutVars>
      </dgm:prSet>
      <dgm:spPr/>
    </dgm:pt>
  </dgm:ptLst>
  <dgm:cxnLst>
    <dgm:cxn modelId="{77020866-8293-4510-A83E-69A65A1C381F}" srcId="{00BB7C3D-B885-4EA1-ADEF-F6DA23C35A99}" destId="{3FEE73D6-CD65-4E5D-BC2A-8235371453B8}" srcOrd="2" destOrd="0" parTransId="{EF679B0A-37D9-4D15-ABC5-51FB5EF2D55C}" sibTransId="{281149DB-E278-4E6A-A88F-4E178C71BCFF}"/>
    <dgm:cxn modelId="{C20D5466-308B-4784-83B7-071C865762DC}" type="presOf" srcId="{ECBF91DF-DBED-4C13-9A10-0BE03E312274}" destId="{A021ABC2-129B-44DE-A2EC-389FFE562DDA}" srcOrd="0" destOrd="0" presId="urn:microsoft.com/office/officeart/2005/8/layout/vList4#1"/>
    <dgm:cxn modelId="{F128D547-4339-45B8-BD3B-246C74B38E19}" type="presOf" srcId="{ECBF91DF-DBED-4C13-9A10-0BE03E312274}" destId="{4D3CA7A0-18A9-404E-AFAC-1E4FADC78192}" srcOrd="1" destOrd="0" presId="urn:microsoft.com/office/officeart/2005/8/layout/vList4#1"/>
    <dgm:cxn modelId="{3F670E73-1C98-4FC5-BAF3-B7F8E3B8B234}" type="presOf" srcId="{169AE732-0580-41FB-9A07-17600489A7E3}" destId="{178240D4-D6FF-4742-A8CB-C92E8854C540}" srcOrd="0" destOrd="0" presId="urn:microsoft.com/office/officeart/2005/8/layout/vList4#1"/>
    <dgm:cxn modelId="{F7159375-9A4A-40E7-A4F9-FE3B3DB8E5BE}" type="presOf" srcId="{3FEE73D6-CD65-4E5D-BC2A-8235371453B8}" destId="{F275C533-30E2-4764-B3EF-6B6CDE7A49CC}" srcOrd="1" destOrd="0" presId="urn:microsoft.com/office/officeart/2005/8/layout/vList4#1"/>
    <dgm:cxn modelId="{88A8B779-D656-4FA8-8CF6-17962D8DA9F7}" type="presOf" srcId="{3FEE73D6-CD65-4E5D-BC2A-8235371453B8}" destId="{3F81191C-D666-4198-84DC-CB09A6DDBAE2}" srcOrd="0" destOrd="0" presId="urn:microsoft.com/office/officeart/2005/8/layout/vList4#1"/>
    <dgm:cxn modelId="{340A8EBA-2EC5-4BF9-941F-C86A744B9EB7}" srcId="{00BB7C3D-B885-4EA1-ADEF-F6DA23C35A99}" destId="{169AE732-0580-41FB-9A07-17600489A7E3}" srcOrd="1" destOrd="0" parTransId="{792D1F5E-69D4-4CC1-99D9-964C73A4048F}" sibTransId="{6B6AB3B1-A623-44FC-9B3F-49A02F267607}"/>
    <dgm:cxn modelId="{52820ECD-F095-4641-B1DF-C0F36EB2C8F6}" type="presOf" srcId="{00BB7C3D-B885-4EA1-ADEF-F6DA23C35A99}" destId="{DA7F9B4C-3917-4CA4-9282-0A7E9210084F}" srcOrd="0" destOrd="0" presId="urn:microsoft.com/office/officeart/2005/8/layout/vList4#1"/>
    <dgm:cxn modelId="{054D0EE8-7D1B-4A04-93FD-F59F8DF9005D}" type="presOf" srcId="{169AE732-0580-41FB-9A07-17600489A7E3}" destId="{220892E3-669D-4E59-BB03-1E6E44DC293C}" srcOrd="1" destOrd="0" presId="urn:microsoft.com/office/officeart/2005/8/layout/vList4#1"/>
    <dgm:cxn modelId="{BDB8B4EE-FEAA-4330-A365-72AA1C6B179D}" srcId="{00BB7C3D-B885-4EA1-ADEF-F6DA23C35A99}" destId="{ECBF91DF-DBED-4C13-9A10-0BE03E312274}" srcOrd="0" destOrd="0" parTransId="{A41ACABD-1C95-45DC-B3FC-E0E094C604D6}" sibTransId="{FFA4AC04-C01F-4054-8B9A-FDF29E0A72D3}"/>
    <dgm:cxn modelId="{0945AB44-90B2-46B4-8CBF-FB0A01F352E9}" type="presParOf" srcId="{DA7F9B4C-3917-4CA4-9282-0A7E9210084F}" destId="{22FE0193-D734-4823-82C6-F7AFBF18F902}" srcOrd="0" destOrd="0" presId="urn:microsoft.com/office/officeart/2005/8/layout/vList4#1"/>
    <dgm:cxn modelId="{F24096CE-BA47-4C74-87D6-C87AC226F8DA}" type="presParOf" srcId="{22FE0193-D734-4823-82C6-F7AFBF18F902}" destId="{A021ABC2-129B-44DE-A2EC-389FFE562DDA}" srcOrd="0" destOrd="0" presId="urn:microsoft.com/office/officeart/2005/8/layout/vList4#1"/>
    <dgm:cxn modelId="{2E09505D-BE31-4BFE-9BBC-4F26AE0B5CF1}" type="presParOf" srcId="{22FE0193-D734-4823-82C6-F7AFBF18F902}" destId="{A647E395-CB5B-40E1-880C-2DEE8489769C}" srcOrd="1" destOrd="0" presId="urn:microsoft.com/office/officeart/2005/8/layout/vList4#1"/>
    <dgm:cxn modelId="{CD1509F5-5797-41AE-95E3-D9F8E31C722A}" type="presParOf" srcId="{22FE0193-D734-4823-82C6-F7AFBF18F902}" destId="{4D3CA7A0-18A9-404E-AFAC-1E4FADC78192}" srcOrd="2" destOrd="0" presId="urn:microsoft.com/office/officeart/2005/8/layout/vList4#1"/>
    <dgm:cxn modelId="{2A762454-E274-41F1-9294-F8801DF0AD0D}" type="presParOf" srcId="{DA7F9B4C-3917-4CA4-9282-0A7E9210084F}" destId="{06D2965B-511D-40A8-9558-FC230271F034}" srcOrd="1" destOrd="0" presId="urn:microsoft.com/office/officeart/2005/8/layout/vList4#1"/>
    <dgm:cxn modelId="{588B3D66-5580-421D-A9A7-E88242F9966E}" type="presParOf" srcId="{DA7F9B4C-3917-4CA4-9282-0A7E9210084F}" destId="{E4B34BD4-DEEE-4B95-8E60-8E39872A2D8C}" srcOrd="2" destOrd="0" presId="urn:microsoft.com/office/officeart/2005/8/layout/vList4#1"/>
    <dgm:cxn modelId="{7A49319D-408B-457F-8157-A3CBF8940CC7}" type="presParOf" srcId="{E4B34BD4-DEEE-4B95-8E60-8E39872A2D8C}" destId="{178240D4-D6FF-4742-A8CB-C92E8854C540}" srcOrd="0" destOrd="0" presId="urn:microsoft.com/office/officeart/2005/8/layout/vList4#1"/>
    <dgm:cxn modelId="{DF140540-F601-4393-86C7-FFFA8DB29F50}" type="presParOf" srcId="{E4B34BD4-DEEE-4B95-8E60-8E39872A2D8C}" destId="{E679B46D-062A-4BA9-8690-00771A88FB4A}" srcOrd="1" destOrd="0" presId="urn:microsoft.com/office/officeart/2005/8/layout/vList4#1"/>
    <dgm:cxn modelId="{CA12E377-252A-4869-8C8C-5D0CB6F0623D}" type="presParOf" srcId="{E4B34BD4-DEEE-4B95-8E60-8E39872A2D8C}" destId="{220892E3-669D-4E59-BB03-1E6E44DC293C}" srcOrd="2" destOrd="0" presId="urn:microsoft.com/office/officeart/2005/8/layout/vList4#1"/>
    <dgm:cxn modelId="{C46AE158-971E-4396-A5E3-2E07E5B1DAFF}" type="presParOf" srcId="{DA7F9B4C-3917-4CA4-9282-0A7E9210084F}" destId="{CCD9222E-D580-4D20-B7D3-F56B2B0AC18A}" srcOrd="3" destOrd="0" presId="urn:microsoft.com/office/officeart/2005/8/layout/vList4#1"/>
    <dgm:cxn modelId="{762E8A0C-616B-4B98-B575-34449B98DEE0}" type="presParOf" srcId="{DA7F9B4C-3917-4CA4-9282-0A7E9210084F}" destId="{E1960B50-3EDE-42EE-ACE2-EBB599295254}" srcOrd="4" destOrd="0" presId="urn:microsoft.com/office/officeart/2005/8/layout/vList4#1"/>
    <dgm:cxn modelId="{8BF5EFB9-F5AD-414A-BE8C-C0C13F5593C0}" type="presParOf" srcId="{E1960B50-3EDE-42EE-ACE2-EBB599295254}" destId="{3F81191C-D666-4198-84DC-CB09A6DDBAE2}" srcOrd="0" destOrd="0" presId="urn:microsoft.com/office/officeart/2005/8/layout/vList4#1"/>
    <dgm:cxn modelId="{D7CB4BDE-D283-46DE-B885-8E7D0DF0ACDD}" type="presParOf" srcId="{E1960B50-3EDE-42EE-ACE2-EBB599295254}" destId="{8F415DFE-3977-4A87-B45C-7C7B643671F4}" srcOrd="1" destOrd="0" presId="urn:microsoft.com/office/officeart/2005/8/layout/vList4#1"/>
    <dgm:cxn modelId="{8D17D3DA-AB58-46A9-89A1-1AC020D1A517}" type="presParOf" srcId="{E1960B50-3EDE-42EE-ACE2-EBB599295254}" destId="{F275C533-30E2-4764-B3EF-6B6CDE7A49C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D8879-583C-4421-A896-33D15FEDFD2B}">
      <dsp:nvSpPr>
        <dsp:cNvPr id="0" name=""/>
        <dsp:cNvSpPr/>
      </dsp:nvSpPr>
      <dsp:spPr>
        <a:xfrm>
          <a:off x="1762488" y="0"/>
          <a:ext cx="5112568" cy="5112568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BE77FB-3E35-4F49-8321-EF8CCF74F715}">
      <dsp:nvSpPr>
        <dsp:cNvPr id="0" name=""/>
        <dsp:cNvSpPr/>
      </dsp:nvSpPr>
      <dsp:spPr>
        <a:xfrm>
          <a:off x="0" y="71002"/>
          <a:ext cx="4023394" cy="19939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Élethosszig tartó alkalmazás</a:t>
          </a: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(weberi bürokratikus modell)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belső előmenetel</a:t>
          </a:r>
        </a:p>
      </dsp:txBody>
      <dsp:txXfrm>
        <a:off x="97334" y="168336"/>
        <a:ext cx="3828726" cy="1799233"/>
      </dsp:txXfrm>
    </dsp:sp>
    <dsp:sp modelId="{237AC231-48C0-4960-9B8C-5642C6CF52DA}">
      <dsp:nvSpPr>
        <dsp:cNvPr id="0" name=""/>
        <dsp:cNvSpPr/>
      </dsp:nvSpPr>
      <dsp:spPr>
        <a:xfrm>
          <a:off x="4394712" y="71002"/>
          <a:ext cx="4462271" cy="1993901"/>
        </a:xfrm>
        <a:prstGeom prst="roundRect">
          <a:avLst/>
        </a:prstGeom>
        <a:gradFill rotWithShape="0">
          <a:gsLst>
            <a:gs pos="0">
              <a:schemeClr val="accent3">
                <a:hueOff val="-100780"/>
                <a:satOff val="13092"/>
                <a:lumOff val="73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00780"/>
                <a:satOff val="13092"/>
                <a:lumOff val="73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00780"/>
                <a:satOff val="13092"/>
                <a:lumOff val="73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„Fel vagy ki” modell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lentről az egyre szűkülő magasabb szintek felé haladás</a:t>
          </a:r>
        </a:p>
      </dsp:txBody>
      <dsp:txXfrm>
        <a:off x="4492046" y="168336"/>
        <a:ext cx="4267603" cy="1799233"/>
      </dsp:txXfrm>
    </dsp:sp>
    <dsp:sp modelId="{BEB56F97-8163-4132-AE1E-FE1D617993E7}">
      <dsp:nvSpPr>
        <dsp:cNvPr id="0" name=""/>
        <dsp:cNvSpPr/>
      </dsp:nvSpPr>
      <dsp:spPr>
        <a:xfrm>
          <a:off x="0" y="2215429"/>
          <a:ext cx="4007522" cy="2897138"/>
        </a:xfrm>
        <a:prstGeom prst="roundRect">
          <a:avLst/>
        </a:prstGeom>
        <a:gradFill rotWithShape="0">
          <a:gsLst>
            <a:gs pos="0">
              <a:schemeClr val="accent3">
                <a:hueOff val="-201561"/>
                <a:satOff val="26184"/>
                <a:lumOff val="147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01561"/>
                <a:satOff val="26184"/>
                <a:lumOff val="147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01561"/>
                <a:satOff val="26184"/>
                <a:lumOff val="147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Rugalmas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„be vagy ki” modell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felvétel a hierarchia bármelyik szintjén, kilépés alacsony teljesítmény, vagy romló gazdasági helyzet miatt</a:t>
          </a:r>
        </a:p>
      </dsp:txBody>
      <dsp:txXfrm>
        <a:off x="141427" y="2356856"/>
        <a:ext cx="3724668" cy="2614284"/>
      </dsp:txXfrm>
    </dsp:sp>
    <dsp:sp modelId="{C8717685-A67E-41A3-970C-3371B02CFFBB}">
      <dsp:nvSpPr>
        <dsp:cNvPr id="0" name=""/>
        <dsp:cNvSpPr/>
      </dsp:nvSpPr>
      <dsp:spPr>
        <a:xfrm>
          <a:off x="4412796" y="2272255"/>
          <a:ext cx="4444187" cy="2817901"/>
        </a:xfrm>
        <a:prstGeom prst="roundRect">
          <a:avLst/>
        </a:prstGeom>
        <a:gradFill rotWithShape="0">
          <a:gsLst>
            <a:gs pos="0">
              <a:schemeClr val="accent3">
                <a:hueOff val="-302341"/>
                <a:satOff val="39276"/>
                <a:lumOff val="2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302341"/>
                <a:satOff val="39276"/>
                <a:lumOff val="2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302341"/>
                <a:satOff val="39276"/>
                <a:lumOff val="2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Vegyes modell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előző tiszta megoldások kombinált alkalmazása (a munkavállalók csoportjaihoz  -  pl. vezetőhöz, beosztottakhoz  - igazodóan)</a:t>
          </a:r>
        </a:p>
      </dsp:txBody>
      <dsp:txXfrm>
        <a:off x="4550355" y="2409814"/>
        <a:ext cx="4169069" cy="2542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00896-D97F-4321-85F7-D3E1A1520550}">
      <dsp:nvSpPr>
        <dsp:cNvPr id="0" name=""/>
        <dsp:cNvSpPr/>
      </dsp:nvSpPr>
      <dsp:spPr>
        <a:xfrm>
          <a:off x="664273" y="0"/>
          <a:ext cx="7528436" cy="516207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688644-BC8D-4A29-B872-39AC20C50913}">
      <dsp:nvSpPr>
        <dsp:cNvPr id="0" name=""/>
        <dsp:cNvSpPr/>
      </dsp:nvSpPr>
      <dsp:spPr>
        <a:xfrm>
          <a:off x="72008" y="796064"/>
          <a:ext cx="2805211" cy="319084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kormányzati igazgatási szerv szervezetével, feladataival összefüggő jogviszony-megszűnési és -megszüntetési esetek</a:t>
          </a:r>
        </a:p>
      </dsp:txBody>
      <dsp:txXfrm>
        <a:off x="208947" y="933003"/>
        <a:ext cx="2531333" cy="2916968"/>
      </dsp:txXfrm>
    </dsp:sp>
    <dsp:sp modelId="{2ECEA8E4-E750-4424-A40B-F953724FC522}">
      <dsp:nvSpPr>
        <dsp:cNvPr id="0" name=""/>
        <dsp:cNvSpPr/>
      </dsp:nvSpPr>
      <dsp:spPr>
        <a:xfrm>
          <a:off x="3312369" y="778348"/>
          <a:ext cx="3241584" cy="319084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kormánytisztviselő személyével összefüggő jogviszony-megszűnési és  -megszüntetési okok, eljárási szabályok</a:t>
          </a:r>
        </a:p>
      </dsp:txBody>
      <dsp:txXfrm>
        <a:off x="3468133" y="934112"/>
        <a:ext cx="2930056" cy="2879318"/>
      </dsp:txXfrm>
    </dsp:sp>
    <dsp:sp modelId="{5A19C016-7F61-4CA8-82D2-9145E3CADE14}">
      <dsp:nvSpPr>
        <dsp:cNvPr id="0" name=""/>
        <dsp:cNvSpPr/>
      </dsp:nvSpPr>
      <dsp:spPr>
        <a:xfrm>
          <a:off x="6680322" y="1329916"/>
          <a:ext cx="1974986" cy="206483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felmentés és a végkielégítés szabályai</a:t>
          </a:r>
        </a:p>
      </dsp:txBody>
      <dsp:txXfrm>
        <a:off x="6776733" y="1426327"/>
        <a:ext cx="1782164" cy="18720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7ABC0-E154-4516-8C97-E399AC8A410C}">
      <dsp:nvSpPr>
        <dsp:cNvPr id="0" name=""/>
        <dsp:cNvSpPr/>
      </dsp:nvSpPr>
      <dsp:spPr>
        <a:xfrm>
          <a:off x="481034" y="357786"/>
          <a:ext cx="2107634" cy="1025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rendszer és a teljesítmény megtervezése</a:t>
          </a:r>
          <a:endParaRPr lang="hu-HU" sz="160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511079" y="387831"/>
        <a:ext cx="2047544" cy="965730"/>
      </dsp:txXfrm>
    </dsp:sp>
    <dsp:sp modelId="{9FF83B62-BC00-4DF2-9765-F7FADBBB834F}">
      <dsp:nvSpPr>
        <dsp:cNvPr id="0" name=""/>
        <dsp:cNvSpPr/>
      </dsp:nvSpPr>
      <dsp:spPr>
        <a:xfrm>
          <a:off x="2739430" y="658694"/>
          <a:ext cx="363199" cy="4240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2739430" y="743495"/>
        <a:ext cx="254239" cy="254403"/>
      </dsp:txXfrm>
    </dsp:sp>
    <dsp:sp modelId="{4BEC941C-3BA0-48BA-AA2B-1797DDA90015}">
      <dsp:nvSpPr>
        <dsp:cNvPr id="0" name=""/>
        <dsp:cNvSpPr/>
      </dsp:nvSpPr>
      <dsp:spPr>
        <a:xfrm>
          <a:off x="3273951" y="357786"/>
          <a:ext cx="2590624" cy="1025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Teljesítménycélok és elvárások meghatározása, lebontása</a:t>
          </a:r>
          <a:endParaRPr lang="hu-HU" sz="160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3303996" y="387831"/>
        <a:ext cx="2530534" cy="965730"/>
      </dsp:txXfrm>
    </dsp:sp>
    <dsp:sp modelId="{0C5BE274-3385-49F9-8FA1-A890D4816E9C}">
      <dsp:nvSpPr>
        <dsp:cNvPr id="0" name=""/>
        <dsp:cNvSpPr/>
      </dsp:nvSpPr>
      <dsp:spPr>
        <a:xfrm rot="21504791">
          <a:off x="6020366" y="613292"/>
          <a:ext cx="375631" cy="4240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6020388" y="699653"/>
        <a:ext cx="262942" cy="254403"/>
      </dsp:txXfrm>
    </dsp:sp>
    <dsp:sp modelId="{9224533C-8EC4-4813-8547-28519E27B770}">
      <dsp:nvSpPr>
        <dsp:cNvPr id="0" name=""/>
        <dsp:cNvSpPr/>
      </dsp:nvSpPr>
      <dsp:spPr>
        <a:xfrm>
          <a:off x="6573042" y="273300"/>
          <a:ext cx="2092058" cy="1025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teljesítmény év közbeni „edzése”</a:t>
          </a:r>
          <a:endParaRPr lang="hu-HU" sz="160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6603087" y="303345"/>
        <a:ext cx="2031968" cy="965730"/>
      </dsp:txXfrm>
    </dsp:sp>
    <dsp:sp modelId="{FF13EF0D-886A-411A-92E9-84619F4AD35A}">
      <dsp:nvSpPr>
        <dsp:cNvPr id="0" name=""/>
        <dsp:cNvSpPr/>
      </dsp:nvSpPr>
      <dsp:spPr>
        <a:xfrm rot="5503668">
          <a:off x="7488630" y="1286439"/>
          <a:ext cx="217913" cy="4240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 rot="-5400000">
        <a:off x="7471371" y="1389500"/>
        <a:ext cx="254403" cy="152539"/>
      </dsp:txXfrm>
    </dsp:sp>
    <dsp:sp modelId="{C4E9376E-E8B4-41E7-8D1E-FF2C94A37E64}">
      <dsp:nvSpPr>
        <dsp:cNvPr id="0" name=""/>
        <dsp:cNvSpPr/>
      </dsp:nvSpPr>
      <dsp:spPr>
        <a:xfrm>
          <a:off x="6465963" y="1710092"/>
          <a:ext cx="2219534" cy="1025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teljesítmény mérése, értékelése, visszajelzése</a:t>
          </a:r>
          <a:endParaRPr lang="hu-HU" sz="160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6496008" y="1740137"/>
        <a:ext cx="2159444" cy="965730"/>
      </dsp:txXfrm>
    </dsp:sp>
    <dsp:sp modelId="{C852D6CD-1C9C-43B6-BAF8-6C6B31251E63}">
      <dsp:nvSpPr>
        <dsp:cNvPr id="0" name=""/>
        <dsp:cNvSpPr/>
      </dsp:nvSpPr>
      <dsp:spPr>
        <a:xfrm rot="10800000">
          <a:off x="5953053" y="2010999"/>
          <a:ext cx="362456" cy="4240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 rot="10800000">
        <a:off x="6061790" y="2095800"/>
        <a:ext cx="253719" cy="254403"/>
      </dsp:txXfrm>
    </dsp:sp>
    <dsp:sp modelId="{5B7DFAF7-C0C4-4725-BC58-D34E61CECC1B}">
      <dsp:nvSpPr>
        <dsp:cNvPr id="0" name=""/>
        <dsp:cNvSpPr/>
      </dsp:nvSpPr>
      <dsp:spPr>
        <a:xfrm>
          <a:off x="3352289" y="1710092"/>
          <a:ext cx="2429793" cy="1025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teljesítmény elismerése, vagy szankcionálása</a:t>
          </a:r>
          <a:endParaRPr lang="hu-HU" sz="160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3382334" y="1740137"/>
        <a:ext cx="2369703" cy="965730"/>
      </dsp:txXfrm>
    </dsp:sp>
    <dsp:sp modelId="{5B5E45AC-0ECC-494B-AA65-A4048FAFBDB0}">
      <dsp:nvSpPr>
        <dsp:cNvPr id="0" name=""/>
        <dsp:cNvSpPr/>
      </dsp:nvSpPr>
      <dsp:spPr>
        <a:xfrm rot="10800000">
          <a:off x="2839379" y="2010999"/>
          <a:ext cx="362456" cy="4240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 rot="10800000">
        <a:off x="2948116" y="2095800"/>
        <a:ext cx="253719" cy="254403"/>
      </dsp:txXfrm>
    </dsp:sp>
    <dsp:sp modelId="{44C56192-26C3-4ACE-A66E-F78027891832}">
      <dsp:nvSpPr>
        <dsp:cNvPr id="0" name=""/>
        <dsp:cNvSpPr/>
      </dsp:nvSpPr>
      <dsp:spPr>
        <a:xfrm>
          <a:off x="190214" y="1710092"/>
          <a:ext cx="2478195" cy="1025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alt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rendszer működésének értékelése, fejlesztése</a:t>
          </a:r>
        </a:p>
      </dsp:txBody>
      <dsp:txXfrm>
        <a:off x="220259" y="1740137"/>
        <a:ext cx="2418105" cy="9657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1ABC2-129B-44DE-A2EC-389FFE562DDA}">
      <dsp:nvSpPr>
        <dsp:cNvPr id="0" name=""/>
        <dsp:cNvSpPr/>
      </dsp:nvSpPr>
      <dsp:spPr>
        <a:xfrm>
          <a:off x="0" y="0"/>
          <a:ext cx="8748464" cy="15987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2563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stratégiai jellegű humán funkciók </a:t>
          </a:r>
        </a:p>
        <a:p>
          <a:pPr marL="182563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biztosítják a hozzáadott érték elérését, a fejlesztést </a:t>
          </a:r>
        </a:p>
        <a:p>
          <a:pPr marL="182563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és a proaktív működést</a:t>
          </a:r>
        </a:p>
      </dsp:txBody>
      <dsp:txXfrm>
        <a:off x="1909571" y="0"/>
        <a:ext cx="6838892" cy="1598790"/>
      </dsp:txXfrm>
    </dsp:sp>
    <dsp:sp modelId="{A647E395-CB5B-40E1-880C-2DEE8489769C}">
      <dsp:nvSpPr>
        <dsp:cNvPr id="0" name=""/>
        <dsp:cNvSpPr/>
      </dsp:nvSpPr>
      <dsp:spPr>
        <a:xfrm>
          <a:off x="159879" y="159879"/>
          <a:ext cx="1749692" cy="1279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8240D4-D6FF-4742-A8CB-C92E8854C540}">
      <dsp:nvSpPr>
        <dsp:cNvPr id="0" name=""/>
        <dsp:cNvSpPr/>
      </dsp:nvSpPr>
      <dsp:spPr>
        <a:xfrm>
          <a:off x="0" y="1758670"/>
          <a:ext cx="8748464" cy="15987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2563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operatív jellegű humán funkciók </a:t>
          </a:r>
        </a:p>
        <a:p>
          <a:pPr marL="182563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biztosítják a hatékonyságot, az eredményességet, </a:t>
          </a:r>
        </a:p>
        <a:p>
          <a:pPr marL="182563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dolgozók megelégedettségét</a:t>
          </a:r>
        </a:p>
      </dsp:txBody>
      <dsp:txXfrm>
        <a:off x="1909571" y="1758670"/>
        <a:ext cx="6838892" cy="1598790"/>
      </dsp:txXfrm>
    </dsp:sp>
    <dsp:sp modelId="{E679B46D-062A-4BA9-8690-00771A88FB4A}">
      <dsp:nvSpPr>
        <dsp:cNvPr id="0" name=""/>
        <dsp:cNvSpPr/>
      </dsp:nvSpPr>
      <dsp:spPr>
        <a:xfrm>
          <a:off x="440092" y="1918549"/>
          <a:ext cx="1189266" cy="1279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F81191C-D666-4198-84DC-CB09A6DDBAE2}">
      <dsp:nvSpPr>
        <dsp:cNvPr id="0" name=""/>
        <dsp:cNvSpPr/>
      </dsp:nvSpPr>
      <dsp:spPr>
        <a:xfrm>
          <a:off x="0" y="3517340"/>
          <a:ext cx="8748464" cy="15987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2563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adminisztratív jellegű humán funkciók </a:t>
          </a: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biztosítják a törvényes ügyintézést, ügykezelést, nyilvántartást, adatkezelést stb.</a:t>
          </a:r>
        </a:p>
      </dsp:txBody>
      <dsp:txXfrm>
        <a:off x="1909571" y="3517340"/>
        <a:ext cx="6838892" cy="1598790"/>
      </dsp:txXfrm>
    </dsp:sp>
    <dsp:sp modelId="{8F415DFE-3977-4A87-B45C-7C7B643671F4}">
      <dsp:nvSpPr>
        <dsp:cNvPr id="0" name=""/>
        <dsp:cNvSpPr/>
      </dsp:nvSpPr>
      <dsp:spPr>
        <a:xfrm>
          <a:off x="159879" y="3677219"/>
          <a:ext cx="1749692" cy="1279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7A935-334A-48DE-97AE-027929A13DB3}" type="datetimeFigureOut">
              <a:rPr lang="hu-HU" smtClean="0"/>
              <a:t>2024.03.05.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0F5AD-A91E-4AB0-8159-4813CB510D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132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/>
          </a:p>
        </p:txBody>
      </p:sp>
      <p:sp>
        <p:nvSpPr>
          <p:cNvPr id="11571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63D902-5A1A-479F-B904-023DC41964FD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hu-HU" altLang="hu-H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651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B21427-4E43-4B93-AC70-324193DF5B28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70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18050"/>
            <a:ext cx="5046663" cy="4468813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hu-HU" altLang="hu-HU" sz="1400" dirty="0"/>
          </a:p>
        </p:txBody>
      </p:sp>
    </p:spTree>
    <p:extLst>
      <p:ext uri="{BB962C8B-B14F-4D97-AF65-F5344CB8AC3E}">
        <p14:creationId xmlns:p14="http://schemas.microsoft.com/office/powerpoint/2010/main" val="1453977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67014B-3224-4021-B4CA-6448CD53FB57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71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18050"/>
            <a:ext cx="5046663" cy="4468813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hu-HU" altLang="hu-HU" sz="1400"/>
              <a:t>A munkanap fényképezés munka és költségigényes mégis széleskörű referencia áll rendelkezésre.</a:t>
            </a:r>
          </a:p>
          <a:p>
            <a:pPr algn="just" eaLnBrk="1" hangingPunct="1">
              <a:spcBef>
                <a:spcPct val="0"/>
              </a:spcBef>
            </a:pPr>
            <a:r>
              <a:rPr lang="hu-HU" altLang="hu-HU" sz="1400"/>
              <a:t>A munka megszakítottságát az érdemi és az ügyviteli tevékenységek egymáshoz való viszonyát lehet vizsgálni.</a:t>
            </a:r>
          </a:p>
          <a:p>
            <a:pPr algn="just" eaLnBrk="1" hangingPunct="1">
              <a:spcBef>
                <a:spcPct val="0"/>
              </a:spcBef>
            </a:pPr>
            <a:r>
              <a:rPr lang="hu-HU" altLang="hu-HU" sz="1400"/>
              <a:t>Fontos kihangsúlyozni, hogy az értékelést mindig külső szakértőre kell bízni, az elfogultság elkerülésére céljából.</a:t>
            </a:r>
          </a:p>
        </p:txBody>
      </p:sp>
    </p:spTree>
    <p:extLst>
      <p:ext uri="{BB962C8B-B14F-4D97-AF65-F5344CB8AC3E}">
        <p14:creationId xmlns:p14="http://schemas.microsoft.com/office/powerpoint/2010/main" val="2706589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9E87F1-BE34-41D0-9052-8CFE69B6D476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72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788" y="4718050"/>
            <a:ext cx="5124450" cy="4468813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hu-HU" altLang="hu-HU" sz="1400"/>
          </a:p>
        </p:txBody>
      </p:sp>
    </p:spTree>
    <p:extLst>
      <p:ext uri="{BB962C8B-B14F-4D97-AF65-F5344CB8AC3E}">
        <p14:creationId xmlns:p14="http://schemas.microsoft.com/office/powerpoint/2010/main" val="3896931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46321F-7030-4212-B891-9104F85AD27F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73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788" y="4718050"/>
            <a:ext cx="5124450" cy="4468813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hu-HU" altLang="hu-HU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0541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D95A3B-5754-484E-9E47-3729F33C5D03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74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788" y="4718050"/>
            <a:ext cx="5124450" cy="4468813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hu-HU" altLang="hu-HU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6456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3DAD5A-A2FE-4450-AE2C-6664813AC06B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75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788" y="4718050"/>
            <a:ext cx="5124450" cy="4468813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hu-HU" altLang="hu-HU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0576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AC78FF-ED3C-4DE1-9FC8-CB944D1B5676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76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788" y="4718050"/>
            <a:ext cx="5124450" cy="4468813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hu-HU" altLang="hu-HU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6913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009EDA-29E1-4C34-8354-17A071AB806F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77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788" y="4718050"/>
            <a:ext cx="5124450" cy="4468813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hu-HU" altLang="hu-HU" sz="1400"/>
          </a:p>
        </p:txBody>
      </p:sp>
    </p:spTree>
    <p:extLst>
      <p:ext uri="{BB962C8B-B14F-4D97-AF65-F5344CB8AC3E}">
        <p14:creationId xmlns:p14="http://schemas.microsoft.com/office/powerpoint/2010/main" val="4081005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/>
          </a:p>
        </p:txBody>
      </p:sp>
      <p:sp>
        <p:nvSpPr>
          <p:cNvPr id="13107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5823B8-A97C-4EF7-AD41-6EF01419E080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78</a:t>
            </a:fld>
            <a:endParaRPr lang="hu-HU" altLang="hu-H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32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8EB243-2E0E-47BD-8806-CC251B0D8552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47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8050"/>
            <a:ext cx="5432425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hu-HU" sz="1800"/>
          </a:p>
        </p:txBody>
      </p:sp>
    </p:spTree>
    <p:extLst>
      <p:ext uri="{BB962C8B-B14F-4D97-AF65-F5344CB8AC3E}">
        <p14:creationId xmlns:p14="http://schemas.microsoft.com/office/powerpoint/2010/main" val="1186596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D73823-A0DB-4079-8AC0-AD22B35AB5BA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48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8050"/>
            <a:ext cx="5432425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hu-HU" sz="1800"/>
          </a:p>
        </p:txBody>
      </p:sp>
    </p:spTree>
    <p:extLst>
      <p:ext uri="{BB962C8B-B14F-4D97-AF65-F5344CB8AC3E}">
        <p14:creationId xmlns:p14="http://schemas.microsoft.com/office/powerpoint/2010/main" val="529294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7233AC-8B7A-484E-B2C7-1465A6C7DFC8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53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788" y="4718050"/>
            <a:ext cx="5045075" cy="4468813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hu-HU" altLang="hu-HU" sz="1400"/>
          </a:p>
        </p:txBody>
      </p:sp>
    </p:spTree>
    <p:extLst>
      <p:ext uri="{BB962C8B-B14F-4D97-AF65-F5344CB8AC3E}">
        <p14:creationId xmlns:p14="http://schemas.microsoft.com/office/powerpoint/2010/main" val="1840908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B71B13-2FC8-4670-AE3C-04F51F2D5633}" type="slidenum">
              <a:rPr lang="hu-HU" smtClean="0"/>
              <a:pPr>
                <a:defRPr/>
              </a:pPr>
              <a:t>54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4789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A1F0B0-3C61-4CF4-953B-B886745FDD5C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55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18050"/>
            <a:ext cx="5046663" cy="4468813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hu-HU" altLang="hu-HU" sz="1400" dirty="0"/>
          </a:p>
        </p:txBody>
      </p:sp>
    </p:spTree>
    <p:extLst>
      <p:ext uri="{BB962C8B-B14F-4D97-AF65-F5344CB8AC3E}">
        <p14:creationId xmlns:p14="http://schemas.microsoft.com/office/powerpoint/2010/main" val="3431979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353F24-3BF1-4333-B3C7-5063DFE91E46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58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8050"/>
            <a:ext cx="5432425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hu-HU" sz="1800" dirty="0"/>
          </a:p>
        </p:txBody>
      </p:sp>
    </p:spTree>
    <p:extLst>
      <p:ext uri="{BB962C8B-B14F-4D97-AF65-F5344CB8AC3E}">
        <p14:creationId xmlns:p14="http://schemas.microsoft.com/office/powerpoint/2010/main" val="756280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EC2236-68F2-45AF-A6E0-61E94EFAC7F5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68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8050"/>
            <a:ext cx="4981575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hu-HU" altLang="hu-HU" sz="1000"/>
          </a:p>
        </p:txBody>
      </p:sp>
    </p:spTree>
    <p:extLst>
      <p:ext uri="{BB962C8B-B14F-4D97-AF65-F5344CB8AC3E}">
        <p14:creationId xmlns:p14="http://schemas.microsoft.com/office/powerpoint/2010/main" val="3925809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4BAEEB-5751-4D2C-9465-947287D3D515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69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18050"/>
            <a:ext cx="5046663" cy="4468813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hu-HU" altLang="hu-HU" sz="1400"/>
          </a:p>
        </p:txBody>
      </p:sp>
    </p:spTree>
    <p:extLst>
      <p:ext uri="{BB962C8B-B14F-4D97-AF65-F5344CB8AC3E}">
        <p14:creationId xmlns:p14="http://schemas.microsoft.com/office/powerpoint/2010/main" val="900089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ctrTitle" hasCustomPrompt="1"/>
          </p:nvPr>
        </p:nvSpPr>
        <p:spPr>
          <a:xfrm>
            <a:off x="679620" y="1998663"/>
            <a:ext cx="10864680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679620" y="4478338"/>
            <a:ext cx="10864680" cy="165576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3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1123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79538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97489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lköszöné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D7AA1C3A-253B-1943-BB4B-1CBB307C773F}"/>
              </a:ext>
            </a:extLst>
          </p:cNvPr>
          <p:cNvSpPr txBox="1"/>
          <p:nvPr userDrawn="1"/>
        </p:nvSpPr>
        <p:spPr>
          <a:xfrm>
            <a:off x="1968841" y="3674918"/>
            <a:ext cx="825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KÖSZÖNÖM A FIGYELMET!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52DDE20-CDCF-CB4B-9425-464E9E684A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3047" y="4800617"/>
            <a:ext cx="1485900" cy="50800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07A45A2D-6A90-1B43-800C-079D9E16C1E7}"/>
              </a:ext>
            </a:extLst>
          </p:cNvPr>
          <p:cNvSpPr txBox="1"/>
          <p:nvPr userDrawn="1"/>
        </p:nvSpPr>
        <p:spPr>
          <a:xfrm>
            <a:off x="1968840" y="5019507"/>
            <a:ext cx="8254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uni-nke.hu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D03CCC5B-32D1-5145-ABFC-A0339EC06C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64490" y="1532536"/>
            <a:ext cx="1663013" cy="166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1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349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79619" y="1709738"/>
            <a:ext cx="10828639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679619" y="4589463"/>
            <a:ext cx="10828639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62643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14217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7823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26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24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9980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 noChangeAspect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8984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sz="4000" dirty="0"/>
              <a:t>KÖZIGAZGATÁSI SZAKVIZSGA</a:t>
            </a:r>
            <a:br>
              <a:rPr lang="hu-HU" sz="4000" dirty="0"/>
            </a:br>
            <a:r>
              <a:rPr lang="hu-HU" sz="4000" dirty="0"/>
              <a:t>Általános közigazgatási ismeretek</a:t>
            </a:r>
            <a:br>
              <a:rPr lang="hu-HU" sz="4000" dirty="0"/>
            </a:br>
            <a:r>
              <a:rPr lang="hu-HU" sz="4000" dirty="0"/>
              <a:t>IV. modul</a:t>
            </a:r>
            <a:br>
              <a:rPr lang="hu-HU" sz="4000" dirty="0"/>
            </a:br>
            <a:r>
              <a:rPr lang="hu-HU" sz="4000" dirty="0"/>
              <a:t>Közigazgatás-szervezési </a:t>
            </a:r>
            <a:br>
              <a:rPr lang="hu-HU" sz="4000" dirty="0"/>
            </a:br>
            <a:r>
              <a:rPr lang="hu-HU" sz="4000" dirty="0"/>
              <a:t>és vezetési ismeretek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79620" y="5009322"/>
            <a:ext cx="10864680" cy="1124778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hu-HU" altLang="hu-HU" dirty="0">
                <a:latin typeface="+mj-lt"/>
                <a:cs typeface="Times New Roman" pitchFamily="18" charset="0"/>
              </a:rPr>
              <a:t>Felülvizsgálat dátuma: 2024. január 30.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497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65915" y="1003002"/>
            <a:ext cx="10277341" cy="4751933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</p:txBody>
      </p:sp>
      <p:sp>
        <p:nvSpPr>
          <p:cNvPr id="2" name="Téglalap 1"/>
          <p:cNvSpPr/>
          <p:nvPr/>
        </p:nvSpPr>
        <p:spPr>
          <a:xfrm>
            <a:off x="965915" y="2778803"/>
            <a:ext cx="102773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>
                <a:solidFill>
                  <a:srgbClr val="000000"/>
                </a:solidFill>
                <a:latin typeface="+mj-lt"/>
              </a:rPr>
              <a:t>Jelen fejezet célja a vezetés- és szervezéstudomány főbb irányzatainak, iskoláinak áttekintése, különösen tekintettel a máig nagy jelentőséggel bíró megállapításokra, illetve a közigazgatási vonatkozásokra.</a:t>
            </a:r>
            <a:endParaRPr lang="hu-HU" sz="2400" dirty="0">
              <a:latin typeface="+mj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65915" y="1040003"/>
            <a:ext cx="8345028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Célkitűzések</a:t>
            </a:r>
          </a:p>
        </p:txBody>
      </p:sp>
    </p:spTree>
    <p:extLst>
      <p:ext uri="{BB962C8B-B14F-4D97-AF65-F5344CB8AC3E}">
        <p14:creationId xmlns:p14="http://schemas.microsoft.com/office/powerpoint/2010/main" val="19991606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23827" y="1653452"/>
            <a:ext cx="10319429" cy="4087472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  <a:p>
            <a:pPr marL="0" indent="0" algn="just">
              <a:buNone/>
              <a:defRPr/>
            </a:pPr>
            <a:r>
              <a:rPr lang="hu-HU" sz="2400" dirty="0"/>
              <a:t>Hogyan, milyen elemekből épül fel a stratégiai alapú, integrált emberi erőforrás gazdálkodás közszolgálati rendszermodellje?</a:t>
            </a:r>
          </a:p>
          <a:p>
            <a:pPr marL="0" indent="0" algn="just">
              <a:buNone/>
              <a:defRPr/>
            </a:pPr>
            <a:r>
              <a:rPr lang="hu-HU" sz="2400" dirty="0"/>
              <a:t>Melyek a létszámgazdálkodás és a kiválasztás jogi eszközei?</a:t>
            </a:r>
          </a:p>
          <a:p>
            <a:pPr marL="0" indent="0" algn="just">
              <a:buNone/>
              <a:defRPr/>
            </a:pPr>
            <a:r>
              <a:rPr lang="hu-HU" sz="2400" dirty="0"/>
              <a:t>Hogyan történik a közszolgálati életpályán való előrehaladás?</a:t>
            </a:r>
          </a:p>
          <a:p>
            <a:pPr marL="0" indent="0" algn="just">
              <a:buNone/>
              <a:defRPr/>
            </a:pPr>
            <a:r>
              <a:rPr lang="hu-HU" sz="2400" dirty="0"/>
              <a:t>Melyek a kiáramlás jogi eszközei?</a:t>
            </a:r>
          </a:p>
          <a:p>
            <a:pPr marL="0" indent="0" algn="just">
              <a:buNone/>
              <a:defRPr/>
            </a:pPr>
            <a:r>
              <a:rPr lang="hu-HU" sz="2400" dirty="0"/>
              <a:t>Röviden ismertesse a teljesítménymenedzsment humán folyamatának alapvető jellemzőit!</a:t>
            </a:r>
          </a:p>
          <a:p>
            <a:pPr marL="0" indent="0" algn="just">
              <a:buNone/>
              <a:defRPr/>
            </a:pPr>
            <a:r>
              <a:rPr lang="hu-HU" sz="2400" dirty="0"/>
              <a:t>Röviden ismertesse az ösztönzésmenedzsment jogi eszközeit!</a:t>
            </a:r>
          </a:p>
          <a:p>
            <a:pPr marL="0" indent="0" algn="just">
              <a:buNone/>
              <a:defRPr/>
            </a:pPr>
            <a:endParaRPr lang="hu-HU" sz="2400" dirty="0"/>
          </a:p>
          <a:p>
            <a:pPr marL="0" indent="0" algn="just">
              <a:buNone/>
              <a:defRPr/>
            </a:pPr>
            <a:endParaRPr lang="hu-HU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23827" y="1228002"/>
            <a:ext cx="822960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Ellenőrző kérdések</a:t>
            </a:r>
          </a:p>
        </p:txBody>
      </p:sp>
    </p:spTree>
    <p:extLst>
      <p:ext uri="{BB962C8B-B14F-4D97-AF65-F5344CB8AC3E}">
        <p14:creationId xmlns:p14="http://schemas.microsoft.com/office/powerpoint/2010/main" val="82723148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303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39714"/>
            <a:ext cx="9144000" cy="73818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2.1. A klasszikus iskola</a:t>
            </a:r>
          </a:p>
        </p:txBody>
      </p:sp>
      <p:sp>
        <p:nvSpPr>
          <p:cNvPr id="34819" name="AutoShape 7" descr="http://upload.wikimedia.org/wikipedia/commons/thumb/9/90/Frederick_Winslow_Taylor_crop.jpg/200px-Frederick_Winslow_Taylor_crop.jpg"/>
          <p:cNvSpPr>
            <a:spLocks noChangeAspect="1" noChangeArrowheads="1"/>
          </p:cNvSpPr>
          <p:nvPr/>
        </p:nvSpPr>
        <p:spPr bwMode="auto">
          <a:xfrm>
            <a:off x="1587500" y="-136525"/>
            <a:ext cx="1905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12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4820" name="Kép 8" descr="401px-Frederick_Winslow_Taylor_cr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185" y="1700808"/>
            <a:ext cx="735312" cy="107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Kép 9" descr="fayo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506" y="1662254"/>
            <a:ext cx="965091" cy="107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Kép 10" descr="ArticleWeb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737" y="1700808"/>
            <a:ext cx="823760" cy="107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zövegdoboz 11"/>
          <p:cNvSpPr txBox="1"/>
          <p:nvPr/>
        </p:nvSpPr>
        <p:spPr>
          <a:xfrm>
            <a:off x="1680186" y="2911009"/>
            <a:ext cx="3335695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fizikai és szellemi munka szétválasztása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mozdulat- és időelemzések 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szabványosítás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alkalmassági vizsgálatok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egyéni munkafeladatok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differenciált darabbér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5241506" y="2911009"/>
            <a:ext cx="2543607" cy="25853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a vezetés önálló tevékenységi kör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öt vezetési funkció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tizennégy </a:t>
            </a:r>
            <a:b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vezetési elv 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a közigazgatásnak tanulnia kell az üzleti szervezetektől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8010738" y="2911009"/>
            <a:ext cx="2549759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racionális hatalom és bürokrácia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szakszerűség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kiszámíthatóság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személytelenség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feltartóztathatatlan, bár vannak veszélyei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540000" y="1700809"/>
            <a:ext cx="13356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Frederick </a:t>
            </a:r>
          </a:p>
          <a:p>
            <a:pPr>
              <a:defRPr/>
            </a:pPr>
            <a:r>
              <a:rPr lang="hu-HU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Winslow</a:t>
            </a:r>
            <a:r>
              <a:rPr lang="hu-HU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defRPr/>
            </a:pPr>
            <a:r>
              <a:rPr lang="hu-HU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Taylor</a:t>
            </a:r>
          </a:p>
        </p:txBody>
      </p:sp>
      <p:sp>
        <p:nvSpPr>
          <p:cNvPr id="3" name="Téglalap 2"/>
          <p:cNvSpPr/>
          <p:nvPr/>
        </p:nvSpPr>
        <p:spPr>
          <a:xfrm>
            <a:off x="6384033" y="1700807"/>
            <a:ext cx="885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Henri </a:t>
            </a:r>
          </a:p>
          <a:p>
            <a:pPr>
              <a:defRPr/>
            </a:pPr>
            <a:r>
              <a:rPr lang="hu-HU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Fayol</a:t>
            </a:r>
            <a:endParaRPr lang="hu-HU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8976321" y="1700808"/>
            <a:ext cx="9187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Max </a:t>
            </a:r>
          </a:p>
          <a:p>
            <a:pPr>
              <a:defRPr/>
            </a:pPr>
            <a:r>
              <a:rPr lang="hu-HU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Weber</a:t>
            </a:r>
            <a:endParaRPr lang="hu-HU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276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89569" y="188640"/>
            <a:ext cx="8842375" cy="927100"/>
          </a:xfrm>
        </p:spPr>
        <p:txBody>
          <a:bodyPr>
            <a:normAutofit/>
          </a:bodyPr>
          <a:lstStyle/>
          <a:p>
            <a:pPr lvl="1" algn="ctr">
              <a:defRPr/>
            </a:pPr>
            <a:r>
              <a:rPr lang="hu-HU" sz="3200" b="1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2.2. Az emberközpontú irányzatok </a:t>
            </a:r>
          </a:p>
        </p:txBody>
      </p:sp>
      <p:sp>
        <p:nvSpPr>
          <p:cNvPr id="35843" name="AutoShape 7" descr="http://upload.wikimedia.org/wikipedia/commons/thumb/9/90/Frederick_Winslow_Taylor_crop.jpg/200px-Frederick_Winslow_Taylor_crop.jpg"/>
          <p:cNvSpPr>
            <a:spLocks noChangeAspect="1" noChangeArrowheads="1"/>
          </p:cNvSpPr>
          <p:nvPr/>
        </p:nvSpPr>
        <p:spPr bwMode="auto">
          <a:xfrm>
            <a:off x="1587500" y="-136525"/>
            <a:ext cx="1905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11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846262" y="2780928"/>
            <a:ext cx="3241626" cy="25853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kísérletek összeszerelő csoportokkal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 err="1">
                <a:latin typeface="Verdana" panose="020B0604030504040204" pitchFamily="34" charset="0"/>
                <a:ea typeface="Verdana" panose="020B0604030504040204" pitchFamily="34" charset="0"/>
              </a:rPr>
              <a:t>taylori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kutatásként indult, új iskolát teremtett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a munka-teljesítményt az egyéni elégedettség és a jó szociális légkör növeli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318" name="Szövegdoboz 12"/>
          <p:cNvSpPr txBox="1">
            <a:spLocks noChangeArrowheads="1"/>
          </p:cNvSpPr>
          <p:nvPr/>
        </p:nvSpPr>
        <p:spPr bwMode="auto">
          <a:xfrm>
            <a:off x="5297673" y="2789174"/>
            <a:ext cx="2526767" cy="2585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179388" indent="-1793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az emberi szükségletek hierarchiába rendeződnek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az alsóbb fokú szükségletek kielégítése esetén már a következő motivál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8040217" y="2784103"/>
            <a:ext cx="2376487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X és Y elmélet: a klasszikus iskola és az emberközpontú irányzatok emberképének szembesítése </a:t>
            </a:r>
          </a:p>
          <a:p>
            <a:pPr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5847" name="Kép 14" descr="may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4" y="1529270"/>
            <a:ext cx="918249" cy="11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Kép 15" descr="Abraham Maslow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672" y="1529270"/>
            <a:ext cx="813084" cy="11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Kép 16" descr="Douglas McGregor 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7" y="1529270"/>
            <a:ext cx="832141" cy="11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2948922" y="1558875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6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Elton</a:t>
            </a:r>
            <a:r>
              <a:rPr lang="hu-HU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defRPr/>
            </a:pPr>
            <a:r>
              <a:rPr lang="hu-HU" sz="16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Mayo</a:t>
            </a:r>
            <a:endParaRPr lang="hu-HU" sz="1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6240016" y="1571250"/>
            <a:ext cx="15844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u-HU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Abraham </a:t>
            </a:r>
            <a:r>
              <a:rPr lang="hu-HU" sz="16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Maslow</a:t>
            </a:r>
            <a:endParaRPr lang="hu-HU" sz="1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013444" y="1571250"/>
            <a:ext cx="1175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Douglas </a:t>
            </a:r>
          </a:p>
          <a:p>
            <a:pPr>
              <a:defRPr/>
            </a:pPr>
            <a:r>
              <a:rPr lang="hu-HU" sz="16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McGregor</a:t>
            </a:r>
            <a:endParaRPr lang="hu-HU" sz="1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3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60649"/>
            <a:ext cx="9144000" cy="803275"/>
          </a:xfrm>
        </p:spPr>
        <p:txBody>
          <a:bodyPr/>
          <a:lstStyle/>
          <a:p>
            <a:pPr lvl="1" algn="ctr">
              <a:defRPr/>
            </a:pPr>
            <a:r>
              <a:rPr lang="hu-HU" sz="3200" b="1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2.3. Integrációs törekvések </a:t>
            </a:r>
          </a:p>
        </p:txBody>
      </p:sp>
      <p:sp>
        <p:nvSpPr>
          <p:cNvPr id="36867" name="AutoShape 7" descr="http://upload.wikimedia.org/wikipedia/commons/thumb/9/90/Frederick_Winslow_Taylor_crop.jpg/200px-Frederick_Winslow_Taylor_crop.jpg"/>
          <p:cNvSpPr>
            <a:spLocks noChangeAspect="1" noChangeArrowheads="1"/>
          </p:cNvSpPr>
          <p:nvPr/>
        </p:nvSpPr>
        <p:spPr bwMode="auto">
          <a:xfrm>
            <a:off x="1587500" y="-136525"/>
            <a:ext cx="1905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1" name="Szövegdoboz 11"/>
          <p:cNvSpPr txBox="1">
            <a:spLocks noChangeArrowheads="1"/>
          </p:cNvSpPr>
          <p:nvPr/>
        </p:nvSpPr>
        <p:spPr bwMode="auto">
          <a:xfrm>
            <a:off x="1703388" y="1412776"/>
            <a:ext cx="87851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ts val="600"/>
              </a:spcBef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Rendszerkoncepción alapuló, matematikai irányzatok: nyílt rendszer, </a:t>
            </a:r>
            <a:r>
              <a:rPr lang="hu-H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input-transzformáció-output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, szabályozás és vezérlés  </a:t>
            </a:r>
          </a:p>
          <a:p>
            <a:pPr marL="0" indent="0">
              <a:spcBef>
                <a:spcPts val="600"/>
              </a:spcBef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A racionális döntéshozatal korlátait hangsúlyozó elméletek: kielégítő, illetve intuitív döntések komplex szituációkban</a:t>
            </a:r>
          </a:p>
          <a:p>
            <a:pPr marL="0" indent="0">
              <a:spcBef>
                <a:spcPts val="600"/>
              </a:spcBef>
              <a:defRPr/>
            </a:pPr>
            <a:r>
              <a:rPr lang="hu-H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Kontingenciaelmélet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: nincs egyetlen legjobb út; a sikeres szervezet a szituáció jellemzőihez alkalmazkodik (de esetenként akár meg is választhatja környezetét)</a:t>
            </a:r>
          </a:p>
          <a:p>
            <a:pPr marL="0" indent="0">
              <a:spcBef>
                <a:spcPts val="600"/>
              </a:spcBef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Populációs ökológia: a szervezetek nem egyénileg, hanem populációik szintjén virágoznak fel és pusztulnak el. A környezet választ ki és nem a szervezet alkalmazkodik.</a:t>
            </a:r>
          </a:p>
          <a:p>
            <a:pPr marL="0" indent="0">
              <a:spcBef>
                <a:spcPts val="600"/>
              </a:spcBef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„Z” elmélet: a távol-keleti vállalatok sikerének titka a sajátos kultúra,  a nyugati és a keleti vezetési modelleket célszerű ötvözni.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550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24000" y="82183"/>
            <a:ext cx="91440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2.3.3. A </a:t>
            </a:r>
            <a:r>
              <a:rPr lang="hu-HU" sz="3200" dirty="0" err="1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kontingenciaelmélet</a:t>
            </a:r>
            <a:r>
              <a:rPr lang="hu-HU" sz="3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alapmodellje</a:t>
            </a:r>
            <a:endParaRPr lang="en-US" sz="3200" dirty="0" bmk="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Csoportba foglalás 3"/>
          <p:cNvGrpSpPr>
            <a:grpSpLocks/>
          </p:cNvGrpSpPr>
          <p:nvPr/>
        </p:nvGrpSpPr>
        <p:grpSpPr bwMode="auto">
          <a:xfrm>
            <a:off x="1895475" y="2133600"/>
            <a:ext cx="8521700" cy="2590800"/>
            <a:chOff x="371475" y="1947863"/>
            <a:chExt cx="8521005" cy="2590800"/>
          </a:xfrm>
        </p:grpSpPr>
        <p:sp>
          <p:nvSpPr>
            <p:cNvPr id="29702" name="Rectangle 18"/>
            <p:cNvSpPr>
              <a:spLocks noChangeArrowheads="1"/>
            </p:cNvSpPr>
            <p:nvPr/>
          </p:nvSpPr>
          <p:spPr bwMode="auto">
            <a:xfrm>
              <a:off x="371475" y="2214563"/>
              <a:ext cx="1671502" cy="202882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hu-HU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Környezet</a:t>
              </a:r>
            </a:p>
            <a:p>
              <a:pPr algn="ctr">
                <a:defRPr/>
              </a:pPr>
              <a:endParaRPr lang="hu-H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>
                <a:defRPr/>
              </a:pPr>
              <a:r>
                <a:rPr lang="hu-HU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Belső </a:t>
              </a:r>
            </a:p>
            <a:p>
              <a:pPr algn="ctr">
                <a:defRPr/>
              </a:pPr>
              <a:r>
                <a:rPr lang="hu-HU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adottságok</a:t>
              </a:r>
            </a:p>
          </p:txBody>
        </p:sp>
        <p:sp>
          <p:nvSpPr>
            <p:cNvPr id="29703" name="Rectangle 20"/>
            <p:cNvSpPr>
              <a:spLocks noChangeArrowheads="1"/>
            </p:cNvSpPr>
            <p:nvPr/>
          </p:nvSpPr>
          <p:spPr bwMode="auto">
            <a:xfrm>
              <a:off x="2516013" y="2659063"/>
              <a:ext cx="1671501" cy="84296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hu-HU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Stratégia</a:t>
              </a:r>
            </a:p>
            <a:p>
              <a:pPr algn="ctr">
                <a:defRPr/>
              </a:pPr>
              <a:r>
                <a:rPr lang="hu-HU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(célok)</a:t>
              </a:r>
            </a:p>
          </p:txBody>
        </p:sp>
        <p:sp>
          <p:nvSpPr>
            <p:cNvPr id="29704" name="Rectangle 23"/>
            <p:cNvSpPr>
              <a:spLocks noChangeArrowheads="1"/>
            </p:cNvSpPr>
            <p:nvPr/>
          </p:nvSpPr>
          <p:spPr bwMode="auto">
            <a:xfrm>
              <a:off x="6957476" y="2216151"/>
              <a:ext cx="1935004" cy="202882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hu-HU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Teljesítmény</a:t>
              </a:r>
            </a:p>
          </p:txBody>
        </p:sp>
        <p:sp>
          <p:nvSpPr>
            <p:cNvPr id="29705" name="Rectangle 25"/>
            <p:cNvSpPr>
              <a:spLocks noChangeArrowheads="1"/>
            </p:cNvSpPr>
            <p:nvPr/>
          </p:nvSpPr>
          <p:spPr bwMode="auto">
            <a:xfrm>
              <a:off x="4630391" y="2163763"/>
              <a:ext cx="1887383" cy="70961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hu-HU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Szervezeti</a:t>
              </a:r>
            </a:p>
            <a:p>
              <a:pPr algn="ctr">
                <a:defRPr/>
              </a:pPr>
              <a:r>
                <a:rPr lang="hu-HU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struktúra</a:t>
              </a:r>
            </a:p>
          </p:txBody>
        </p:sp>
        <p:sp>
          <p:nvSpPr>
            <p:cNvPr id="29706" name="Line 26"/>
            <p:cNvSpPr>
              <a:spLocks noChangeShapeType="1"/>
            </p:cNvSpPr>
            <p:nvPr/>
          </p:nvSpPr>
          <p:spPr bwMode="auto">
            <a:xfrm>
              <a:off x="2057263" y="2546350"/>
              <a:ext cx="2573128" cy="25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pPr>
                <a:defRPr/>
              </a:pPr>
              <a:endParaRPr lang="hu-HU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707" name="Line 27"/>
            <p:cNvSpPr>
              <a:spLocks noChangeShapeType="1"/>
            </p:cNvSpPr>
            <p:nvPr/>
          </p:nvSpPr>
          <p:spPr bwMode="auto">
            <a:xfrm>
              <a:off x="6514599" y="2543176"/>
              <a:ext cx="4428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pPr>
                <a:defRPr/>
              </a:pPr>
              <a:endParaRPr lang="hu-HU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708" name="Line 28"/>
            <p:cNvSpPr>
              <a:spLocks noChangeShapeType="1"/>
            </p:cNvSpPr>
            <p:nvPr/>
          </p:nvSpPr>
          <p:spPr bwMode="auto">
            <a:xfrm>
              <a:off x="2042976" y="3100388"/>
              <a:ext cx="473036" cy="14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pPr>
                <a:defRPr/>
              </a:pPr>
              <a:endParaRPr lang="hu-HU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709" name="Line 29"/>
            <p:cNvSpPr>
              <a:spLocks noChangeShapeType="1"/>
            </p:cNvSpPr>
            <p:nvPr/>
          </p:nvSpPr>
          <p:spPr bwMode="auto">
            <a:xfrm flipV="1">
              <a:off x="2057263" y="3625851"/>
              <a:ext cx="22270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pPr>
                <a:defRPr/>
              </a:pPr>
              <a:endParaRPr lang="hu-HU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710" name="Rectangle 30"/>
            <p:cNvSpPr>
              <a:spLocks noChangeArrowheads="1"/>
            </p:cNvSpPr>
            <p:nvPr/>
          </p:nvSpPr>
          <p:spPr bwMode="auto">
            <a:xfrm>
              <a:off x="4284344" y="3228976"/>
              <a:ext cx="2376293" cy="80645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hu-HU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Szervezeti tagok </a:t>
              </a:r>
            </a:p>
            <a:p>
              <a:pPr algn="ctr">
                <a:defRPr/>
              </a:pPr>
              <a:r>
                <a:rPr lang="hu-HU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magatartása</a:t>
              </a:r>
            </a:p>
          </p:txBody>
        </p:sp>
        <p:sp>
          <p:nvSpPr>
            <p:cNvPr id="29711" name="Line 31"/>
            <p:cNvSpPr>
              <a:spLocks noChangeShapeType="1"/>
            </p:cNvSpPr>
            <p:nvPr/>
          </p:nvSpPr>
          <p:spPr bwMode="auto">
            <a:xfrm>
              <a:off x="6660637" y="3602038"/>
              <a:ext cx="312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pPr>
                <a:defRPr/>
              </a:pPr>
              <a:endParaRPr lang="hu-HU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712" name="Line 32"/>
            <p:cNvSpPr>
              <a:spLocks noChangeShapeType="1"/>
            </p:cNvSpPr>
            <p:nvPr/>
          </p:nvSpPr>
          <p:spPr bwMode="auto">
            <a:xfrm flipV="1">
              <a:off x="4187514" y="3128963"/>
              <a:ext cx="2769962" cy="12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pPr>
                <a:defRPr/>
              </a:pPr>
              <a:endParaRPr lang="hu-HU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713" name="Line 33"/>
            <p:cNvSpPr>
              <a:spLocks noChangeShapeType="1"/>
            </p:cNvSpPr>
            <p:nvPr/>
          </p:nvSpPr>
          <p:spPr bwMode="auto">
            <a:xfrm>
              <a:off x="2042977" y="4129088"/>
              <a:ext cx="4914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pPr>
                <a:defRPr/>
              </a:pPr>
              <a:endParaRPr lang="hu-HU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714" name="Line 34"/>
            <p:cNvSpPr>
              <a:spLocks noChangeShapeType="1"/>
            </p:cNvSpPr>
            <p:nvPr/>
          </p:nvSpPr>
          <p:spPr bwMode="auto">
            <a:xfrm>
              <a:off x="5723691" y="2873377"/>
              <a:ext cx="0" cy="355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pPr>
                <a:defRPr/>
              </a:pPr>
              <a:endParaRPr lang="hu-HU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715" name="Téglalap 18"/>
            <p:cNvSpPr>
              <a:spLocks noChangeArrowheads="1"/>
            </p:cNvSpPr>
            <p:nvPr/>
          </p:nvSpPr>
          <p:spPr bwMode="auto">
            <a:xfrm>
              <a:off x="2311242" y="1947863"/>
              <a:ext cx="4427177" cy="259080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 anchor="ctr"/>
            <a:lstStyle/>
            <a:p>
              <a:pPr>
                <a:defRPr/>
              </a:pPr>
              <a:endParaRPr lang="hu-HU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701" name="Téglalap 18"/>
          <p:cNvSpPr>
            <a:spLocks noChangeArrowheads="1"/>
          </p:cNvSpPr>
          <p:nvPr/>
        </p:nvSpPr>
        <p:spPr bwMode="auto">
          <a:xfrm>
            <a:off x="3059114" y="4941888"/>
            <a:ext cx="61928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a vezetők által közvetlenül </a:t>
            </a:r>
          </a:p>
          <a:p>
            <a:pPr algn="ctr"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alakítható tényezők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68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88913"/>
            <a:ext cx="9144000" cy="927100"/>
          </a:xfrm>
        </p:spPr>
        <p:txBody>
          <a:bodyPr/>
          <a:lstStyle/>
          <a:p>
            <a:pPr lvl="1" algn="ctr">
              <a:defRPr/>
            </a:pPr>
            <a:r>
              <a:rPr lang="hu-HU" sz="3200" b="1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2.4. A legújabb irányzatok </a:t>
            </a:r>
          </a:p>
        </p:txBody>
      </p:sp>
      <p:sp>
        <p:nvSpPr>
          <p:cNvPr id="37891" name="AutoShape 7" descr="http://upload.wikimedia.org/wikipedia/commons/thumb/9/90/Frederick_Winslow_Taylor_crop.jpg/200px-Frederick_Winslow_Taylor_crop.jpg"/>
          <p:cNvSpPr>
            <a:spLocks noChangeAspect="1" noChangeArrowheads="1"/>
          </p:cNvSpPr>
          <p:nvPr/>
        </p:nvSpPr>
        <p:spPr bwMode="auto">
          <a:xfrm>
            <a:off x="1587500" y="-136525"/>
            <a:ext cx="1905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063552" y="1628801"/>
            <a:ext cx="8137400" cy="4280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0" hangingPunct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Funkcionális menedzsmenttanok </a:t>
            </a:r>
          </a:p>
          <a:p>
            <a:pPr marL="457200" indent="-457200" eaLnBrk="0" hangingPunct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Új intézményi  iskola</a:t>
            </a:r>
          </a:p>
          <a:p>
            <a:pPr marL="457200" indent="-457200" eaLnBrk="0" hangingPunct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Új tudományfelfogáson (paradigmákon) alapuló iskolák: </a:t>
            </a:r>
          </a:p>
          <a:p>
            <a:pPr marL="1371600" lvl="2" indent="-457200" eaLnBrk="0" hangingPunct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Interpretatív</a:t>
            </a:r>
            <a:endParaRPr lang="hu-H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371600" lvl="2" indent="-457200" eaLnBrk="0" hangingPunct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Kritikai</a:t>
            </a:r>
          </a:p>
          <a:p>
            <a:pPr marL="1371600" lvl="2" indent="-457200" eaLnBrk="0" hangingPunct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Posztmodern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565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81343" y="2171926"/>
            <a:ext cx="10161913" cy="3333328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  <a:p>
            <a:pPr marL="0" indent="0" algn="just">
              <a:buNone/>
              <a:defRPr/>
            </a:pPr>
            <a:r>
              <a:rPr lang="hu-HU" sz="2400" dirty="0"/>
              <a:t>Kik a klasszikus iskola legfőbb képviselői, mi </a:t>
            </a:r>
            <a:r>
              <a:rPr lang="hu-HU" sz="2400" dirty="0" err="1"/>
              <a:t>jellemzi</a:t>
            </a:r>
            <a:r>
              <a:rPr lang="hu-HU" sz="2400" dirty="0"/>
              <a:t> munkásságukat?</a:t>
            </a:r>
          </a:p>
          <a:p>
            <a:pPr marL="0" indent="0">
              <a:buNone/>
              <a:defRPr/>
            </a:pPr>
            <a:r>
              <a:rPr lang="hu-HU" sz="2400" dirty="0"/>
              <a:t>Kik az emberközpontú irányzat legfőbb képviselői, mi </a:t>
            </a:r>
            <a:r>
              <a:rPr lang="hu-HU" sz="2400" dirty="0" err="1"/>
              <a:t>jellemzi</a:t>
            </a:r>
            <a:r>
              <a:rPr lang="hu-HU" sz="2400" dirty="0"/>
              <a:t> munkásságukat?</a:t>
            </a:r>
          </a:p>
          <a:p>
            <a:pPr marL="0" indent="0">
              <a:buNone/>
              <a:defRPr/>
            </a:pPr>
            <a:r>
              <a:rPr lang="hu-HU" sz="2400" dirty="0"/>
              <a:t>Ismertesse a </a:t>
            </a:r>
            <a:r>
              <a:rPr lang="hu-HU" sz="2400" dirty="0" err="1"/>
              <a:t>kontingenciaelmélet</a:t>
            </a:r>
            <a:r>
              <a:rPr lang="hu-HU" sz="2400" dirty="0"/>
              <a:t> alapmodelljét!</a:t>
            </a:r>
          </a:p>
          <a:p>
            <a:pPr marL="0" indent="0">
              <a:buNone/>
              <a:defRPr/>
            </a:pPr>
            <a:r>
              <a:rPr lang="hu-HU" sz="2400" dirty="0"/>
              <a:t>Melyek a legújabb tudományos irányzatok?</a:t>
            </a:r>
          </a:p>
          <a:p>
            <a:pPr marL="0" indent="0">
              <a:buNone/>
              <a:defRPr/>
            </a:pPr>
            <a:endParaRPr lang="hu-HU" sz="2400" dirty="0"/>
          </a:p>
          <a:p>
            <a:pPr marL="0" indent="0">
              <a:buNone/>
              <a:defRPr/>
            </a:pPr>
            <a:endParaRPr lang="hu-HU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81343" y="1746476"/>
            <a:ext cx="822960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Ellenőrző kérdések</a:t>
            </a:r>
          </a:p>
        </p:txBody>
      </p:sp>
    </p:spTree>
    <p:extLst>
      <p:ext uri="{BB962C8B-B14F-4D97-AF65-F5344CB8AC3E}">
        <p14:creationId xmlns:p14="http://schemas.microsoft.com/office/powerpoint/2010/main" val="2138489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896984" y="3107175"/>
            <a:ext cx="9144000" cy="16509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3.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A vezetés perspektívái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1815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65915" y="1003002"/>
            <a:ext cx="10277341" cy="4751933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</p:txBody>
      </p:sp>
      <p:sp>
        <p:nvSpPr>
          <p:cNvPr id="2" name="Téglalap 1"/>
          <p:cNvSpPr/>
          <p:nvPr/>
        </p:nvSpPr>
        <p:spPr>
          <a:xfrm>
            <a:off x="965914" y="2409472"/>
            <a:ext cx="102773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>
                <a:latin typeface="+mj-lt"/>
              </a:rPr>
              <a:t>Jelen fejezet célja, hogy a vezetés különböző dimenzióit és a vezetésről alkotott legfontosabb felfogásokat (a továbbiakban: a vezetés perspektíváit) egymás mellé állítva minél több oldalát mutassuk a jelenségnek, bizonyos fokig az előző fejezet végén tárgyalt posztmodern megközelítés szellemében.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65914" y="1040003"/>
            <a:ext cx="8345029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Célkitűzések</a:t>
            </a:r>
          </a:p>
        </p:txBody>
      </p:sp>
    </p:spTree>
    <p:extLst>
      <p:ext uri="{BB962C8B-B14F-4D97-AF65-F5344CB8AC3E}">
        <p14:creationId xmlns:p14="http://schemas.microsoft.com/office/powerpoint/2010/main" val="2178075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44463"/>
            <a:ext cx="9144000" cy="1143000"/>
          </a:xfrm>
        </p:spPr>
        <p:txBody>
          <a:bodyPr/>
          <a:lstStyle/>
          <a:p>
            <a:pPr lvl="1" algn="ctr">
              <a:defRPr/>
            </a:pPr>
            <a:r>
              <a:rPr lang="hu-HU" sz="2400" b="1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3.1. A vezetés, mint betöltendő </a:t>
            </a:r>
            <a:br>
              <a:rPr lang="hu-HU" sz="2400" b="1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2400" b="1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munkakörök a hierarchia mentén</a:t>
            </a:r>
          </a:p>
        </p:txBody>
      </p:sp>
      <p:sp>
        <p:nvSpPr>
          <p:cNvPr id="39939" name="AutoShape 7" descr="http://upload.wikimedia.org/wikipedia/commons/thumb/9/90/Frederick_Winslow_Taylor_crop.jpg/200px-Frederick_Winslow_Taylor_crop.jpg"/>
          <p:cNvSpPr>
            <a:spLocks noChangeAspect="1" noChangeArrowheads="1"/>
          </p:cNvSpPr>
          <p:nvPr/>
        </p:nvSpPr>
        <p:spPr bwMode="auto">
          <a:xfrm>
            <a:off x="1587500" y="-136525"/>
            <a:ext cx="1905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11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524000" y="6165304"/>
            <a:ext cx="9143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A személyes vezetésre vonatkozó kompetenciák minden vezetői szinten fontosak!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9941" name="Group 44"/>
          <p:cNvGrpSpPr>
            <a:grpSpLocks noChangeAspect="1"/>
          </p:cNvGrpSpPr>
          <p:nvPr/>
        </p:nvGrpSpPr>
        <p:grpSpPr bwMode="auto">
          <a:xfrm>
            <a:off x="1775520" y="1619250"/>
            <a:ext cx="8917150" cy="4300267"/>
            <a:chOff x="528" y="1162"/>
            <a:chExt cx="4985" cy="2404"/>
          </a:xfrm>
        </p:grpSpPr>
        <p:sp>
          <p:nvSpPr>
            <p:cNvPr id="17416" name="AutoShape 43"/>
            <p:cNvSpPr>
              <a:spLocks noChangeAspect="1" noChangeArrowheads="1" noTextEdit="1"/>
            </p:cNvSpPr>
            <p:nvPr/>
          </p:nvSpPr>
          <p:spPr bwMode="auto">
            <a:xfrm>
              <a:off x="528" y="1162"/>
              <a:ext cx="4847" cy="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17" name="Freeform 45"/>
            <p:cNvSpPr>
              <a:spLocks/>
            </p:cNvSpPr>
            <p:nvPr/>
          </p:nvSpPr>
          <p:spPr bwMode="auto">
            <a:xfrm>
              <a:off x="533" y="3007"/>
              <a:ext cx="2867" cy="554"/>
            </a:xfrm>
            <a:custGeom>
              <a:avLst/>
              <a:gdLst>
                <a:gd name="T0" fmla="*/ 0 w 2867"/>
                <a:gd name="T1" fmla="*/ 554 h 554"/>
                <a:gd name="T2" fmla="*/ 330 w 2867"/>
                <a:gd name="T3" fmla="*/ 0 h 554"/>
                <a:gd name="T4" fmla="*/ 2537 w 2867"/>
                <a:gd name="T5" fmla="*/ 0 h 554"/>
                <a:gd name="T6" fmla="*/ 2867 w 2867"/>
                <a:gd name="T7" fmla="*/ 554 h 554"/>
                <a:gd name="T8" fmla="*/ 0 w 2867"/>
                <a:gd name="T9" fmla="*/ 554 h 5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7"/>
                <a:gd name="T16" fmla="*/ 0 h 554"/>
                <a:gd name="T17" fmla="*/ 2867 w 2867"/>
                <a:gd name="T18" fmla="*/ 554 h 5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7" h="554">
                  <a:moveTo>
                    <a:pt x="0" y="554"/>
                  </a:moveTo>
                  <a:lnTo>
                    <a:pt x="330" y="0"/>
                  </a:lnTo>
                  <a:lnTo>
                    <a:pt x="2537" y="0"/>
                  </a:lnTo>
                  <a:lnTo>
                    <a:pt x="2867" y="554"/>
                  </a:lnTo>
                  <a:lnTo>
                    <a:pt x="0" y="5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18" name="Freeform 46"/>
            <p:cNvSpPr>
              <a:spLocks noEditPoints="1"/>
            </p:cNvSpPr>
            <p:nvPr/>
          </p:nvSpPr>
          <p:spPr bwMode="auto">
            <a:xfrm>
              <a:off x="529" y="3005"/>
              <a:ext cx="2875" cy="559"/>
            </a:xfrm>
            <a:custGeom>
              <a:avLst/>
              <a:gdLst>
                <a:gd name="T0" fmla="*/ 0 w 2875"/>
                <a:gd name="T1" fmla="*/ 559 h 559"/>
                <a:gd name="T2" fmla="*/ 333 w 2875"/>
                <a:gd name="T3" fmla="*/ 0 h 559"/>
                <a:gd name="T4" fmla="*/ 2542 w 2875"/>
                <a:gd name="T5" fmla="*/ 0 h 559"/>
                <a:gd name="T6" fmla="*/ 2875 w 2875"/>
                <a:gd name="T7" fmla="*/ 559 h 559"/>
                <a:gd name="T8" fmla="*/ 0 w 2875"/>
                <a:gd name="T9" fmla="*/ 559 h 559"/>
                <a:gd name="T10" fmla="*/ 2871 w 2875"/>
                <a:gd name="T11" fmla="*/ 554 h 559"/>
                <a:gd name="T12" fmla="*/ 2869 w 2875"/>
                <a:gd name="T13" fmla="*/ 558 h 559"/>
                <a:gd name="T14" fmla="*/ 2538 w 2875"/>
                <a:gd name="T15" fmla="*/ 4 h 559"/>
                <a:gd name="T16" fmla="*/ 2541 w 2875"/>
                <a:gd name="T17" fmla="*/ 5 h 559"/>
                <a:gd name="T18" fmla="*/ 334 w 2875"/>
                <a:gd name="T19" fmla="*/ 5 h 559"/>
                <a:gd name="T20" fmla="*/ 336 w 2875"/>
                <a:gd name="T21" fmla="*/ 4 h 559"/>
                <a:gd name="T22" fmla="*/ 6 w 2875"/>
                <a:gd name="T23" fmla="*/ 558 h 559"/>
                <a:gd name="T24" fmla="*/ 4 w 2875"/>
                <a:gd name="T25" fmla="*/ 554 h 559"/>
                <a:gd name="T26" fmla="*/ 2871 w 2875"/>
                <a:gd name="T27" fmla="*/ 554 h 5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75"/>
                <a:gd name="T43" fmla="*/ 0 h 559"/>
                <a:gd name="T44" fmla="*/ 2875 w 2875"/>
                <a:gd name="T45" fmla="*/ 559 h 5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75" h="559">
                  <a:moveTo>
                    <a:pt x="0" y="559"/>
                  </a:moveTo>
                  <a:lnTo>
                    <a:pt x="333" y="0"/>
                  </a:lnTo>
                  <a:lnTo>
                    <a:pt x="2542" y="0"/>
                  </a:lnTo>
                  <a:lnTo>
                    <a:pt x="2875" y="559"/>
                  </a:lnTo>
                  <a:lnTo>
                    <a:pt x="0" y="559"/>
                  </a:lnTo>
                  <a:close/>
                  <a:moveTo>
                    <a:pt x="2871" y="554"/>
                  </a:moveTo>
                  <a:lnTo>
                    <a:pt x="2869" y="558"/>
                  </a:lnTo>
                  <a:lnTo>
                    <a:pt x="2538" y="4"/>
                  </a:lnTo>
                  <a:lnTo>
                    <a:pt x="2541" y="5"/>
                  </a:lnTo>
                  <a:lnTo>
                    <a:pt x="334" y="5"/>
                  </a:lnTo>
                  <a:lnTo>
                    <a:pt x="336" y="4"/>
                  </a:lnTo>
                  <a:lnTo>
                    <a:pt x="6" y="558"/>
                  </a:lnTo>
                  <a:lnTo>
                    <a:pt x="4" y="554"/>
                  </a:lnTo>
                  <a:lnTo>
                    <a:pt x="2871" y="55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19" name="Freeform 47"/>
            <p:cNvSpPr>
              <a:spLocks/>
            </p:cNvSpPr>
            <p:nvPr/>
          </p:nvSpPr>
          <p:spPr bwMode="auto">
            <a:xfrm>
              <a:off x="865" y="2453"/>
              <a:ext cx="2202" cy="554"/>
            </a:xfrm>
            <a:custGeom>
              <a:avLst/>
              <a:gdLst>
                <a:gd name="T0" fmla="*/ 0 w 2202"/>
                <a:gd name="T1" fmla="*/ 554 h 554"/>
                <a:gd name="T2" fmla="*/ 330 w 2202"/>
                <a:gd name="T3" fmla="*/ 0 h 554"/>
                <a:gd name="T4" fmla="*/ 1873 w 2202"/>
                <a:gd name="T5" fmla="*/ 0 h 554"/>
                <a:gd name="T6" fmla="*/ 2202 w 2202"/>
                <a:gd name="T7" fmla="*/ 554 h 554"/>
                <a:gd name="T8" fmla="*/ 0 w 2202"/>
                <a:gd name="T9" fmla="*/ 554 h 5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2"/>
                <a:gd name="T16" fmla="*/ 0 h 554"/>
                <a:gd name="T17" fmla="*/ 2202 w 2202"/>
                <a:gd name="T18" fmla="*/ 554 h 5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2" h="554">
                  <a:moveTo>
                    <a:pt x="0" y="554"/>
                  </a:moveTo>
                  <a:lnTo>
                    <a:pt x="330" y="0"/>
                  </a:lnTo>
                  <a:lnTo>
                    <a:pt x="1873" y="0"/>
                  </a:lnTo>
                  <a:lnTo>
                    <a:pt x="2202" y="554"/>
                  </a:lnTo>
                  <a:lnTo>
                    <a:pt x="0" y="55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20" name="Freeform 48"/>
            <p:cNvSpPr>
              <a:spLocks noEditPoints="1"/>
            </p:cNvSpPr>
            <p:nvPr/>
          </p:nvSpPr>
          <p:spPr bwMode="auto">
            <a:xfrm>
              <a:off x="861" y="2451"/>
              <a:ext cx="2211" cy="559"/>
            </a:xfrm>
            <a:custGeom>
              <a:avLst/>
              <a:gdLst>
                <a:gd name="T0" fmla="*/ 0 w 2211"/>
                <a:gd name="T1" fmla="*/ 559 h 559"/>
                <a:gd name="T2" fmla="*/ 332 w 2211"/>
                <a:gd name="T3" fmla="*/ 0 h 559"/>
                <a:gd name="T4" fmla="*/ 1879 w 2211"/>
                <a:gd name="T5" fmla="*/ 0 h 559"/>
                <a:gd name="T6" fmla="*/ 2211 w 2211"/>
                <a:gd name="T7" fmla="*/ 559 h 559"/>
                <a:gd name="T8" fmla="*/ 0 w 2211"/>
                <a:gd name="T9" fmla="*/ 559 h 559"/>
                <a:gd name="T10" fmla="*/ 2206 w 2211"/>
                <a:gd name="T11" fmla="*/ 554 h 559"/>
                <a:gd name="T12" fmla="*/ 2204 w 2211"/>
                <a:gd name="T13" fmla="*/ 558 h 559"/>
                <a:gd name="T14" fmla="*/ 1875 w 2211"/>
                <a:gd name="T15" fmla="*/ 4 h 559"/>
                <a:gd name="T16" fmla="*/ 1877 w 2211"/>
                <a:gd name="T17" fmla="*/ 5 h 559"/>
                <a:gd name="T18" fmla="*/ 334 w 2211"/>
                <a:gd name="T19" fmla="*/ 5 h 559"/>
                <a:gd name="T20" fmla="*/ 336 w 2211"/>
                <a:gd name="T21" fmla="*/ 4 h 559"/>
                <a:gd name="T22" fmla="*/ 6 w 2211"/>
                <a:gd name="T23" fmla="*/ 558 h 559"/>
                <a:gd name="T24" fmla="*/ 4 w 2211"/>
                <a:gd name="T25" fmla="*/ 554 h 559"/>
                <a:gd name="T26" fmla="*/ 2206 w 2211"/>
                <a:gd name="T27" fmla="*/ 554 h 5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11"/>
                <a:gd name="T43" fmla="*/ 0 h 559"/>
                <a:gd name="T44" fmla="*/ 2211 w 2211"/>
                <a:gd name="T45" fmla="*/ 559 h 5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11" h="559">
                  <a:moveTo>
                    <a:pt x="0" y="559"/>
                  </a:moveTo>
                  <a:lnTo>
                    <a:pt x="332" y="0"/>
                  </a:lnTo>
                  <a:lnTo>
                    <a:pt x="1879" y="0"/>
                  </a:lnTo>
                  <a:lnTo>
                    <a:pt x="2211" y="559"/>
                  </a:lnTo>
                  <a:lnTo>
                    <a:pt x="0" y="559"/>
                  </a:lnTo>
                  <a:close/>
                  <a:moveTo>
                    <a:pt x="2206" y="554"/>
                  </a:moveTo>
                  <a:lnTo>
                    <a:pt x="2204" y="558"/>
                  </a:lnTo>
                  <a:lnTo>
                    <a:pt x="1875" y="4"/>
                  </a:lnTo>
                  <a:lnTo>
                    <a:pt x="1877" y="5"/>
                  </a:lnTo>
                  <a:lnTo>
                    <a:pt x="334" y="5"/>
                  </a:lnTo>
                  <a:lnTo>
                    <a:pt x="336" y="4"/>
                  </a:lnTo>
                  <a:lnTo>
                    <a:pt x="6" y="558"/>
                  </a:lnTo>
                  <a:lnTo>
                    <a:pt x="4" y="554"/>
                  </a:lnTo>
                  <a:lnTo>
                    <a:pt x="2206" y="55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21" name="Freeform 49"/>
            <p:cNvSpPr>
              <a:spLocks/>
            </p:cNvSpPr>
            <p:nvPr/>
          </p:nvSpPr>
          <p:spPr bwMode="auto">
            <a:xfrm>
              <a:off x="1193" y="1899"/>
              <a:ext cx="1547" cy="554"/>
            </a:xfrm>
            <a:custGeom>
              <a:avLst/>
              <a:gdLst>
                <a:gd name="T0" fmla="*/ 0 w 1547"/>
                <a:gd name="T1" fmla="*/ 554 h 554"/>
                <a:gd name="T2" fmla="*/ 334 w 1547"/>
                <a:gd name="T3" fmla="*/ 0 h 554"/>
                <a:gd name="T4" fmla="*/ 1212 w 1547"/>
                <a:gd name="T5" fmla="*/ 0 h 554"/>
                <a:gd name="T6" fmla="*/ 1547 w 1547"/>
                <a:gd name="T7" fmla="*/ 554 h 554"/>
                <a:gd name="T8" fmla="*/ 0 w 1547"/>
                <a:gd name="T9" fmla="*/ 554 h 5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7"/>
                <a:gd name="T16" fmla="*/ 0 h 554"/>
                <a:gd name="T17" fmla="*/ 1547 w 1547"/>
                <a:gd name="T18" fmla="*/ 554 h 5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7" h="554">
                  <a:moveTo>
                    <a:pt x="0" y="554"/>
                  </a:moveTo>
                  <a:lnTo>
                    <a:pt x="334" y="0"/>
                  </a:lnTo>
                  <a:lnTo>
                    <a:pt x="1212" y="0"/>
                  </a:lnTo>
                  <a:lnTo>
                    <a:pt x="1547" y="554"/>
                  </a:lnTo>
                  <a:lnTo>
                    <a:pt x="0" y="554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22" name="Freeform 50"/>
            <p:cNvSpPr>
              <a:spLocks noEditPoints="1"/>
            </p:cNvSpPr>
            <p:nvPr/>
          </p:nvSpPr>
          <p:spPr bwMode="auto">
            <a:xfrm>
              <a:off x="1189" y="1897"/>
              <a:ext cx="1555" cy="559"/>
            </a:xfrm>
            <a:custGeom>
              <a:avLst/>
              <a:gdLst>
                <a:gd name="T0" fmla="*/ 0 w 1555"/>
                <a:gd name="T1" fmla="*/ 559 h 559"/>
                <a:gd name="T2" fmla="*/ 337 w 1555"/>
                <a:gd name="T3" fmla="*/ 0 h 559"/>
                <a:gd name="T4" fmla="*/ 1218 w 1555"/>
                <a:gd name="T5" fmla="*/ 0 h 559"/>
                <a:gd name="T6" fmla="*/ 1555 w 1555"/>
                <a:gd name="T7" fmla="*/ 559 h 559"/>
                <a:gd name="T8" fmla="*/ 0 w 1555"/>
                <a:gd name="T9" fmla="*/ 559 h 559"/>
                <a:gd name="T10" fmla="*/ 1551 w 1555"/>
                <a:gd name="T11" fmla="*/ 554 h 559"/>
                <a:gd name="T12" fmla="*/ 1549 w 1555"/>
                <a:gd name="T13" fmla="*/ 558 h 559"/>
                <a:gd name="T14" fmla="*/ 1214 w 1555"/>
                <a:gd name="T15" fmla="*/ 4 h 559"/>
                <a:gd name="T16" fmla="*/ 1216 w 1555"/>
                <a:gd name="T17" fmla="*/ 4 h 559"/>
                <a:gd name="T18" fmla="*/ 338 w 1555"/>
                <a:gd name="T19" fmla="*/ 4 h 559"/>
                <a:gd name="T20" fmla="*/ 341 w 1555"/>
                <a:gd name="T21" fmla="*/ 4 h 559"/>
                <a:gd name="T22" fmla="*/ 6 w 1555"/>
                <a:gd name="T23" fmla="*/ 558 h 559"/>
                <a:gd name="T24" fmla="*/ 4 w 1555"/>
                <a:gd name="T25" fmla="*/ 554 h 559"/>
                <a:gd name="T26" fmla="*/ 1551 w 1555"/>
                <a:gd name="T27" fmla="*/ 554 h 5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55"/>
                <a:gd name="T43" fmla="*/ 0 h 559"/>
                <a:gd name="T44" fmla="*/ 1555 w 1555"/>
                <a:gd name="T45" fmla="*/ 559 h 5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55" h="559">
                  <a:moveTo>
                    <a:pt x="0" y="559"/>
                  </a:moveTo>
                  <a:lnTo>
                    <a:pt x="337" y="0"/>
                  </a:lnTo>
                  <a:lnTo>
                    <a:pt x="1218" y="0"/>
                  </a:lnTo>
                  <a:lnTo>
                    <a:pt x="1555" y="559"/>
                  </a:lnTo>
                  <a:lnTo>
                    <a:pt x="0" y="559"/>
                  </a:lnTo>
                  <a:close/>
                  <a:moveTo>
                    <a:pt x="1551" y="554"/>
                  </a:moveTo>
                  <a:lnTo>
                    <a:pt x="1549" y="558"/>
                  </a:lnTo>
                  <a:lnTo>
                    <a:pt x="1214" y="4"/>
                  </a:lnTo>
                  <a:lnTo>
                    <a:pt x="1216" y="4"/>
                  </a:lnTo>
                  <a:lnTo>
                    <a:pt x="338" y="4"/>
                  </a:lnTo>
                  <a:lnTo>
                    <a:pt x="341" y="4"/>
                  </a:lnTo>
                  <a:lnTo>
                    <a:pt x="6" y="558"/>
                  </a:lnTo>
                  <a:lnTo>
                    <a:pt x="4" y="554"/>
                  </a:lnTo>
                  <a:lnTo>
                    <a:pt x="1551" y="55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23" name="Freeform 51"/>
            <p:cNvSpPr>
              <a:spLocks/>
            </p:cNvSpPr>
            <p:nvPr/>
          </p:nvSpPr>
          <p:spPr bwMode="auto">
            <a:xfrm>
              <a:off x="1530" y="1167"/>
              <a:ext cx="877" cy="732"/>
            </a:xfrm>
            <a:custGeom>
              <a:avLst/>
              <a:gdLst>
                <a:gd name="T0" fmla="*/ 0 w 877"/>
                <a:gd name="T1" fmla="*/ 732 h 732"/>
                <a:gd name="T2" fmla="*/ 438 w 877"/>
                <a:gd name="T3" fmla="*/ 0 h 732"/>
                <a:gd name="T4" fmla="*/ 440 w 877"/>
                <a:gd name="T5" fmla="*/ 0 h 732"/>
                <a:gd name="T6" fmla="*/ 877 w 877"/>
                <a:gd name="T7" fmla="*/ 732 h 732"/>
                <a:gd name="T8" fmla="*/ 0 w 877"/>
                <a:gd name="T9" fmla="*/ 732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7"/>
                <a:gd name="T16" fmla="*/ 0 h 732"/>
                <a:gd name="T17" fmla="*/ 877 w 877"/>
                <a:gd name="T18" fmla="*/ 732 h 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7" h="732">
                  <a:moveTo>
                    <a:pt x="0" y="732"/>
                  </a:moveTo>
                  <a:lnTo>
                    <a:pt x="438" y="0"/>
                  </a:lnTo>
                  <a:lnTo>
                    <a:pt x="440" y="0"/>
                  </a:lnTo>
                  <a:lnTo>
                    <a:pt x="877" y="732"/>
                  </a:lnTo>
                  <a:lnTo>
                    <a:pt x="0" y="732"/>
                  </a:lnTo>
                  <a:close/>
                </a:path>
              </a:pathLst>
            </a:custGeom>
            <a:solidFill>
              <a:srgbClr val="3C58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24" name="Freeform 52"/>
            <p:cNvSpPr>
              <a:spLocks noEditPoints="1"/>
            </p:cNvSpPr>
            <p:nvPr/>
          </p:nvSpPr>
          <p:spPr bwMode="auto">
            <a:xfrm>
              <a:off x="1526" y="1164"/>
              <a:ext cx="886" cy="737"/>
            </a:xfrm>
            <a:custGeom>
              <a:avLst/>
              <a:gdLst>
                <a:gd name="T0" fmla="*/ 0 w 886"/>
                <a:gd name="T1" fmla="*/ 737 h 737"/>
                <a:gd name="T2" fmla="*/ 441 w 886"/>
                <a:gd name="T3" fmla="*/ 0 h 737"/>
                <a:gd name="T4" fmla="*/ 445 w 886"/>
                <a:gd name="T5" fmla="*/ 0 h 737"/>
                <a:gd name="T6" fmla="*/ 886 w 886"/>
                <a:gd name="T7" fmla="*/ 737 h 737"/>
                <a:gd name="T8" fmla="*/ 0 w 886"/>
                <a:gd name="T9" fmla="*/ 737 h 737"/>
                <a:gd name="T10" fmla="*/ 881 w 886"/>
                <a:gd name="T11" fmla="*/ 733 h 737"/>
                <a:gd name="T12" fmla="*/ 879 w 886"/>
                <a:gd name="T13" fmla="*/ 737 h 737"/>
                <a:gd name="T14" fmla="*/ 442 w 886"/>
                <a:gd name="T15" fmla="*/ 4 h 737"/>
                <a:gd name="T16" fmla="*/ 444 w 886"/>
                <a:gd name="T17" fmla="*/ 5 h 737"/>
                <a:gd name="T18" fmla="*/ 442 w 886"/>
                <a:gd name="T19" fmla="*/ 5 h 737"/>
                <a:gd name="T20" fmla="*/ 444 w 886"/>
                <a:gd name="T21" fmla="*/ 4 h 737"/>
                <a:gd name="T22" fmla="*/ 6 w 886"/>
                <a:gd name="T23" fmla="*/ 737 h 737"/>
                <a:gd name="T24" fmla="*/ 4 w 886"/>
                <a:gd name="T25" fmla="*/ 733 h 737"/>
                <a:gd name="T26" fmla="*/ 881 w 886"/>
                <a:gd name="T27" fmla="*/ 733 h 7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6"/>
                <a:gd name="T43" fmla="*/ 0 h 737"/>
                <a:gd name="T44" fmla="*/ 886 w 886"/>
                <a:gd name="T45" fmla="*/ 737 h 7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6" h="737">
                  <a:moveTo>
                    <a:pt x="0" y="737"/>
                  </a:moveTo>
                  <a:lnTo>
                    <a:pt x="441" y="0"/>
                  </a:lnTo>
                  <a:lnTo>
                    <a:pt x="445" y="0"/>
                  </a:lnTo>
                  <a:lnTo>
                    <a:pt x="886" y="737"/>
                  </a:lnTo>
                  <a:lnTo>
                    <a:pt x="0" y="737"/>
                  </a:lnTo>
                  <a:close/>
                  <a:moveTo>
                    <a:pt x="881" y="733"/>
                  </a:moveTo>
                  <a:lnTo>
                    <a:pt x="879" y="737"/>
                  </a:lnTo>
                  <a:lnTo>
                    <a:pt x="442" y="4"/>
                  </a:lnTo>
                  <a:lnTo>
                    <a:pt x="444" y="5"/>
                  </a:lnTo>
                  <a:lnTo>
                    <a:pt x="442" y="5"/>
                  </a:lnTo>
                  <a:lnTo>
                    <a:pt x="444" y="4"/>
                  </a:lnTo>
                  <a:lnTo>
                    <a:pt x="6" y="737"/>
                  </a:lnTo>
                  <a:lnTo>
                    <a:pt x="4" y="733"/>
                  </a:lnTo>
                  <a:lnTo>
                    <a:pt x="881" y="73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25" name="Freeform 53"/>
            <p:cNvSpPr>
              <a:spLocks noEditPoints="1"/>
            </p:cNvSpPr>
            <p:nvPr/>
          </p:nvSpPr>
          <p:spPr bwMode="auto">
            <a:xfrm>
              <a:off x="3067" y="3005"/>
              <a:ext cx="2245" cy="5"/>
            </a:xfrm>
            <a:custGeom>
              <a:avLst/>
              <a:gdLst>
                <a:gd name="T0" fmla="*/ 34 w 2245"/>
                <a:gd name="T1" fmla="*/ 0 h 5"/>
                <a:gd name="T2" fmla="*/ 87 w 2245"/>
                <a:gd name="T3" fmla="*/ 0 h 5"/>
                <a:gd name="T4" fmla="*/ 121 w 2245"/>
                <a:gd name="T5" fmla="*/ 5 h 5"/>
                <a:gd name="T6" fmla="*/ 135 w 2245"/>
                <a:gd name="T7" fmla="*/ 5 h 5"/>
                <a:gd name="T8" fmla="*/ 169 w 2245"/>
                <a:gd name="T9" fmla="*/ 0 h 5"/>
                <a:gd name="T10" fmla="*/ 237 w 2245"/>
                <a:gd name="T11" fmla="*/ 0 h 5"/>
                <a:gd name="T12" fmla="*/ 290 w 2245"/>
                <a:gd name="T13" fmla="*/ 0 h 5"/>
                <a:gd name="T14" fmla="*/ 324 w 2245"/>
                <a:gd name="T15" fmla="*/ 5 h 5"/>
                <a:gd name="T16" fmla="*/ 338 w 2245"/>
                <a:gd name="T17" fmla="*/ 5 h 5"/>
                <a:gd name="T18" fmla="*/ 372 w 2245"/>
                <a:gd name="T19" fmla="*/ 0 h 5"/>
                <a:gd name="T20" fmla="*/ 439 w 2245"/>
                <a:gd name="T21" fmla="*/ 0 h 5"/>
                <a:gd name="T22" fmla="*/ 492 w 2245"/>
                <a:gd name="T23" fmla="*/ 0 h 5"/>
                <a:gd name="T24" fmla="*/ 526 w 2245"/>
                <a:gd name="T25" fmla="*/ 5 h 5"/>
                <a:gd name="T26" fmla="*/ 540 w 2245"/>
                <a:gd name="T27" fmla="*/ 5 h 5"/>
                <a:gd name="T28" fmla="*/ 574 w 2245"/>
                <a:gd name="T29" fmla="*/ 0 h 5"/>
                <a:gd name="T30" fmla="*/ 642 w 2245"/>
                <a:gd name="T31" fmla="*/ 0 h 5"/>
                <a:gd name="T32" fmla="*/ 695 w 2245"/>
                <a:gd name="T33" fmla="*/ 0 h 5"/>
                <a:gd name="T34" fmla="*/ 729 w 2245"/>
                <a:gd name="T35" fmla="*/ 5 h 5"/>
                <a:gd name="T36" fmla="*/ 743 w 2245"/>
                <a:gd name="T37" fmla="*/ 5 h 5"/>
                <a:gd name="T38" fmla="*/ 777 w 2245"/>
                <a:gd name="T39" fmla="*/ 0 h 5"/>
                <a:gd name="T40" fmla="*/ 844 w 2245"/>
                <a:gd name="T41" fmla="*/ 0 h 5"/>
                <a:gd name="T42" fmla="*/ 897 w 2245"/>
                <a:gd name="T43" fmla="*/ 0 h 5"/>
                <a:gd name="T44" fmla="*/ 931 w 2245"/>
                <a:gd name="T45" fmla="*/ 5 h 5"/>
                <a:gd name="T46" fmla="*/ 946 w 2245"/>
                <a:gd name="T47" fmla="*/ 5 h 5"/>
                <a:gd name="T48" fmla="*/ 979 w 2245"/>
                <a:gd name="T49" fmla="*/ 0 h 5"/>
                <a:gd name="T50" fmla="*/ 1047 w 2245"/>
                <a:gd name="T51" fmla="*/ 0 h 5"/>
                <a:gd name="T52" fmla="*/ 1100 w 2245"/>
                <a:gd name="T53" fmla="*/ 0 h 5"/>
                <a:gd name="T54" fmla="*/ 1134 w 2245"/>
                <a:gd name="T55" fmla="*/ 5 h 5"/>
                <a:gd name="T56" fmla="*/ 1148 w 2245"/>
                <a:gd name="T57" fmla="*/ 5 h 5"/>
                <a:gd name="T58" fmla="*/ 1182 w 2245"/>
                <a:gd name="T59" fmla="*/ 0 h 5"/>
                <a:gd name="T60" fmla="*/ 1250 w 2245"/>
                <a:gd name="T61" fmla="*/ 0 h 5"/>
                <a:gd name="T62" fmla="*/ 1303 w 2245"/>
                <a:gd name="T63" fmla="*/ 0 h 5"/>
                <a:gd name="T64" fmla="*/ 1336 w 2245"/>
                <a:gd name="T65" fmla="*/ 5 h 5"/>
                <a:gd name="T66" fmla="*/ 1351 w 2245"/>
                <a:gd name="T67" fmla="*/ 5 h 5"/>
                <a:gd name="T68" fmla="*/ 1384 w 2245"/>
                <a:gd name="T69" fmla="*/ 0 h 5"/>
                <a:gd name="T70" fmla="*/ 1452 w 2245"/>
                <a:gd name="T71" fmla="*/ 0 h 5"/>
                <a:gd name="T72" fmla="*/ 1505 w 2245"/>
                <a:gd name="T73" fmla="*/ 0 h 5"/>
                <a:gd name="T74" fmla="*/ 1539 w 2245"/>
                <a:gd name="T75" fmla="*/ 5 h 5"/>
                <a:gd name="T76" fmla="*/ 1553 w 2245"/>
                <a:gd name="T77" fmla="*/ 5 h 5"/>
                <a:gd name="T78" fmla="*/ 1587 w 2245"/>
                <a:gd name="T79" fmla="*/ 0 h 5"/>
                <a:gd name="T80" fmla="*/ 1655 w 2245"/>
                <a:gd name="T81" fmla="*/ 0 h 5"/>
                <a:gd name="T82" fmla="*/ 1708 w 2245"/>
                <a:gd name="T83" fmla="*/ 0 h 5"/>
                <a:gd name="T84" fmla="*/ 1741 w 2245"/>
                <a:gd name="T85" fmla="*/ 5 h 5"/>
                <a:gd name="T86" fmla="*/ 1756 w 2245"/>
                <a:gd name="T87" fmla="*/ 5 h 5"/>
                <a:gd name="T88" fmla="*/ 1789 w 2245"/>
                <a:gd name="T89" fmla="*/ 0 h 5"/>
                <a:gd name="T90" fmla="*/ 1857 w 2245"/>
                <a:gd name="T91" fmla="*/ 0 h 5"/>
                <a:gd name="T92" fmla="*/ 1910 w 2245"/>
                <a:gd name="T93" fmla="*/ 0 h 5"/>
                <a:gd name="T94" fmla="*/ 1944 w 2245"/>
                <a:gd name="T95" fmla="*/ 5 h 5"/>
                <a:gd name="T96" fmla="*/ 1958 w 2245"/>
                <a:gd name="T97" fmla="*/ 5 h 5"/>
                <a:gd name="T98" fmla="*/ 1992 w 2245"/>
                <a:gd name="T99" fmla="*/ 0 h 5"/>
                <a:gd name="T100" fmla="*/ 2060 w 2245"/>
                <a:gd name="T101" fmla="*/ 0 h 5"/>
                <a:gd name="T102" fmla="*/ 2113 w 2245"/>
                <a:gd name="T103" fmla="*/ 0 h 5"/>
                <a:gd name="T104" fmla="*/ 2147 w 2245"/>
                <a:gd name="T105" fmla="*/ 5 h 5"/>
                <a:gd name="T106" fmla="*/ 2161 w 2245"/>
                <a:gd name="T107" fmla="*/ 5 h 5"/>
                <a:gd name="T108" fmla="*/ 2195 w 2245"/>
                <a:gd name="T109" fmla="*/ 0 h 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45"/>
                <a:gd name="T166" fmla="*/ 0 h 5"/>
                <a:gd name="T167" fmla="*/ 2245 w 2245"/>
                <a:gd name="T168" fmla="*/ 5 h 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45" h="5">
                  <a:moveTo>
                    <a:pt x="0" y="0"/>
                  </a:moveTo>
                  <a:lnTo>
                    <a:pt x="20" y="0"/>
                  </a:lnTo>
                  <a:lnTo>
                    <a:pt x="20" y="5"/>
                  </a:lnTo>
                  <a:lnTo>
                    <a:pt x="0" y="5"/>
                  </a:lnTo>
                  <a:lnTo>
                    <a:pt x="0" y="0"/>
                  </a:lnTo>
                  <a:close/>
                  <a:moveTo>
                    <a:pt x="34" y="0"/>
                  </a:moveTo>
                  <a:lnTo>
                    <a:pt x="53" y="0"/>
                  </a:lnTo>
                  <a:lnTo>
                    <a:pt x="53" y="5"/>
                  </a:lnTo>
                  <a:lnTo>
                    <a:pt x="34" y="5"/>
                  </a:lnTo>
                  <a:lnTo>
                    <a:pt x="34" y="0"/>
                  </a:lnTo>
                  <a:close/>
                  <a:moveTo>
                    <a:pt x="68" y="0"/>
                  </a:moveTo>
                  <a:lnTo>
                    <a:pt x="87" y="0"/>
                  </a:lnTo>
                  <a:lnTo>
                    <a:pt x="87" y="5"/>
                  </a:lnTo>
                  <a:lnTo>
                    <a:pt x="68" y="5"/>
                  </a:lnTo>
                  <a:lnTo>
                    <a:pt x="68" y="0"/>
                  </a:lnTo>
                  <a:close/>
                  <a:moveTo>
                    <a:pt x="102" y="0"/>
                  </a:moveTo>
                  <a:lnTo>
                    <a:pt x="121" y="0"/>
                  </a:lnTo>
                  <a:lnTo>
                    <a:pt x="121" y="5"/>
                  </a:lnTo>
                  <a:lnTo>
                    <a:pt x="102" y="5"/>
                  </a:lnTo>
                  <a:lnTo>
                    <a:pt x="102" y="0"/>
                  </a:lnTo>
                  <a:close/>
                  <a:moveTo>
                    <a:pt x="135" y="0"/>
                  </a:moveTo>
                  <a:lnTo>
                    <a:pt x="155" y="0"/>
                  </a:lnTo>
                  <a:lnTo>
                    <a:pt x="155" y="5"/>
                  </a:lnTo>
                  <a:lnTo>
                    <a:pt x="135" y="5"/>
                  </a:lnTo>
                  <a:lnTo>
                    <a:pt x="135" y="0"/>
                  </a:lnTo>
                  <a:close/>
                  <a:moveTo>
                    <a:pt x="169" y="0"/>
                  </a:moveTo>
                  <a:lnTo>
                    <a:pt x="188" y="0"/>
                  </a:lnTo>
                  <a:lnTo>
                    <a:pt x="188" y="5"/>
                  </a:lnTo>
                  <a:lnTo>
                    <a:pt x="169" y="5"/>
                  </a:lnTo>
                  <a:lnTo>
                    <a:pt x="169" y="0"/>
                  </a:lnTo>
                  <a:close/>
                  <a:moveTo>
                    <a:pt x="203" y="0"/>
                  </a:moveTo>
                  <a:lnTo>
                    <a:pt x="222" y="0"/>
                  </a:lnTo>
                  <a:lnTo>
                    <a:pt x="222" y="5"/>
                  </a:lnTo>
                  <a:lnTo>
                    <a:pt x="203" y="5"/>
                  </a:lnTo>
                  <a:lnTo>
                    <a:pt x="203" y="0"/>
                  </a:lnTo>
                  <a:close/>
                  <a:moveTo>
                    <a:pt x="237" y="0"/>
                  </a:moveTo>
                  <a:lnTo>
                    <a:pt x="256" y="0"/>
                  </a:lnTo>
                  <a:lnTo>
                    <a:pt x="256" y="5"/>
                  </a:lnTo>
                  <a:lnTo>
                    <a:pt x="237" y="5"/>
                  </a:lnTo>
                  <a:lnTo>
                    <a:pt x="237" y="0"/>
                  </a:lnTo>
                  <a:close/>
                  <a:moveTo>
                    <a:pt x="270" y="0"/>
                  </a:moveTo>
                  <a:lnTo>
                    <a:pt x="290" y="0"/>
                  </a:lnTo>
                  <a:lnTo>
                    <a:pt x="290" y="5"/>
                  </a:lnTo>
                  <a:lnTo>
                    <a:pt x="270" y="5"/>
                  </a:lnTo>
                  <a:lnTo>
                    <a:pt x="270" y="0"/>
                  </a:lnTo>
                  <a:close/>
                  <a:moveTo>
                    <a:pt x="304" y="0"/>
                  </a:moveTo>
                  <a:lnTo>
                    <a:pt x="324" y="0"/>
                  </a:lnTo>
                  <a:lnTo>
                    <a:pt x="324" y="5"/>
                  </a:lnTo>
                  <a:lnTo>
                    <a:pt x="304" y="5"/>
                  </a:lnTo>
                  <a:lnTo>
                    <a:pt x="304" y="0"/>
                  </a:lnTo>
                  <a:close/>
                  <a:moveTo>
                    <a:pt x="338" y="0"/>
                  </a:moveTo>
                  <a:lnTo>
                    <a:pt x="357" y="0"/>
                  </a:lnTo>
                  <a:lnTo>
                    <a:pt x="357" y="5"/>
                  </a:lnTo>
                  <a:lnTo>
                    <a:pt x="338" y="5"/>
                  </a:lnTo>
                  <a:lnTo>
                    <a:pt x="338" y="0"/>
                  </a:lnTo>
                  <a:close/>
                  <a:moveTo>
                    <a:pt x="372" y="0"/>
                  </a:moveTo>
                  <a:lnTo>
                    <a:pt x="391" y="0"/>
                  </a:lnTo>
                  <a:lnTo>
                    <a:pt x="391" y="5"/>
                  </a:lnTo>
                  <a:lnTo>
                    <a:pt x="372" y="5"/>
                  </a:lnTo>
                  <a:lnTo>
                    <a:pt x="372" y="0"/>
                  </a:lnTo>
                  <a:close/>
                  <a:moveTo>
                    <a:pt x="405" y="0"/>
                  </a:moveTo>
                  <a:lnTo>
                    <a:pt x="425" y="0"/>
                  </a:lnTo>
                  <a:lnTo>
                    <a:pt x="425" y="5"/>
                  </a:lnTo>
                  <a:lnTo>
                    <a:pt x="405" y="5"/>
                  </a:lnTo>
                  <a:lnTo>
                    <a:pt x="405" y="0"/>
                  </a:lnTo>
                  <a:close/>
                  <a:moveTo>
                    <a:pt x="439" y="0"/>
                  </a:moveTo>
                  <a:lnTo>
                    <a:pt x="458" y="0"/>
                  </a:lnTo>
                  <a:lnTo>
                    <a:pt x="458" y="5"/>
                  </a:lnTo>
                  <a:lnTo>
                    <a:pt x="439" y="5"/>
                  </a:lnTo>
                  <a:lnTo>
                    <a:pt x="439" y="0"/>
                  </a:lnTo>
                  <a:close/>
                  <a:moveTo>
                    <a:pt x="473" y="0"/>
                  </a:moveTo>
                  <a:lnTo>
                    <a:pt x="492" y="0"/>
                  </a:lnTo>
                  <a:lnTo>
                    <a:pt x="492" y="5"/>
                  </a:lnTo>
                  <a:lnTo>
                    <a:pt x="473" y="5"/>
                  </a:lnTo>
                  <a:lnTo>
                    <a:pt x="473" y="0"/>
                  </a:lnTo>
                  <a:close/>
                  <a:moveTo>
                    <a:pt x="507" y="0"/>
                  </a:moveTo>
                  <a:lnTo>
                    <a:pt x="526" y="0"/>
                  </a:lnTo>
                  <a:lnTo>
                    <a:pt x="526" y="5"/>
                  </a:lnTo>
                  <a:lnTo>
                    <a:pt x="507" y="5"/>
                  </a:lnTo>
                  <a:lnTo>
                    <a:pt x="507" y="0"/>
                  </a:lnTo>
                  <a:close/>
                  <a:moveTo>
                    <a:pt x="540" y="0"/>
                  </a:moveTo>
                  <a:lnTo>
                    <a:pt x="560" y="0"/>
                  </a:lnTo>
                  <a:lnTo>
                    <a:pt x="560" y="5"/>
                  </a:lnTo>
                  <a:lnTo>
                    <a:pt x="540" y="5"/>
                  </a:lnTo>
                  <a:lnTo>
                    <a:pt x="540" y="0"/>
                  </a:lnTo>
                  <a:close/>
                  <a:moveTo>
                    <a:pt x="574" y="0"/>
                  </a:moveTo>
                  <a:lnTo>
                    <a:pt x="593" y="0"/>
                  </a:lnTo>
                  <a:lnTo>
                    <a:pt x="593" y="5"/>
                  </a:lnTo>
                  <a:lnTo>
                    <a:pt x="574" y="5"/>
                  </a:lnTo>
                  <a:lnTo>
                    <a:pt x="574" y="0"/>
                  </a:lnTo>
                  <a:close/>
                  <a:moveTo>
                    <a:pt x="608" y="0"/>
                  </a:moveTo>
                  <a:lnTo>
                    <a:pt x="627" y="0"/>
                  </a:lnTo>
                  <a:lnTo>
                    <a:pt x="627" y="5"/>
                  </a:lnTo>
                  <a:lnTo>
                    <a:pt x="608" y="5"/>
                  </a:lnTo>
                  <a:lnTo>
                    <a:pt x="608" y="0"/>
                  </a:lnTo>
                  <a:close/>
                  <a:moveTo>
                    <a:pt x="642" y="0"/>
                  </a:moveTo>
                  <a:lnTo>
                    <a:pt x="661" y="0"/>
                  </a:lnTo>
                  <a:lnTo>
                    <a:pt x="661" y="5"/>
                  </a:lnTo>
                  <a:lnTo>
                    <a:pt x="642" y="5"/>
                  </a:lnTo>
                  <a:lnTo>
                    <a:pt x="642" y="0"/>
                  </a:lnTo>
                  <a:close/>
                  <a:moveTo>
                    <a:pt x="676" y="0"/>
                  </a:moveTo>
                  <a:lnTo>
                    <a:pt x="695" y="0"/>
                  </a:lnTo>
                  <a:lnTo>
                    <a:pt x="695" y="5"/>
                  </a:lnTo>
                  <a:lnTo>
                    <a:pt x="676" y="5"/>
                  </a:lnTo>
                  <a:lnTo>
                    <a:pt x="676" y="0"/>
                  </a:lnTo>
                  <a:close/>
                  <a:moveTo>
                    <a:pt x="709" y="0"/>
                  </a:moveTo>
                  <a:lnTo>
                    <a:pt x="729" y="0"/>
                  </a:lnTo>
                  <a:lnTo>
                    <a:pt x="729" y="5"/>
                  </a:lnTo>
                  <a:lnTo>
                    <a:pt x="709" y="5"/>
                  </a:lnTo>
                  <a:lnTo>
                    <a:pt x="709" y="0"/>
                  </a:lnTo>
                  <a:close/>
                  <a:moveTo>
                    <a:pt x="743" y="0"/>
                  </a:moveTo>
                  <a:lnTo>
                    <a:pt x="762" y="0"/>
                  </a:lnTo>
                  <a:lnTo>
                    <a:pt x="762" y="5"/>
                  </a:lnTo>
                  <a:lnTo>
                    <a:pt x="743" y="5"/>
                  </a:lnTo>
                  <a:lnTo>
                    <a:pt x="743" y="0"/>
                  </a:lnTo>
                  <a:close/>
                  <a:moveTo>
                    <a:pt x="777" y="0"/>
                  </a:moveTo>
                  <a:lnTo>
                    <a:pt x="796" y="0"/>
                  </a:lnTo>
                  <a:lnTo>
                    <a:pt x="796" y="5"/>
                  </a:lnTo>
                  <a:lnTo>
                    <a:pt x="777" y="5"/>
                  </a:lnTo>
                  <a:lnTo>
                    <a:pt x="777" y="0"/>
                  </a:lnTo>
                  <a:close/>
                  <a:moveTo>
                    <a:pt x="810" y="0"/>
                  </a:moveTo>
                  <a:lnTo>
                    <a:pt x="830" y="0"/>
                  </a:lnTo>
                  <a:lnTo>
                    <a:pt x="830" y="5"/>
                  </a:lnTo>
                  <a:lnTo>
                    <a:pt x="810" y="5"/>
                  </a:lnTo>
                  <a:lnTo>
                    <a:pt x="810" y="0"/>
                  </a:lnTo>
                  <a:close/>
                  <a:moveTo>
                    <a:pt x="844" y="0"/>
                  </a:moveTo>
                  <a:lnTo>
                    <a:pt x="863" y="0"/>
                  </a:lnTo>
                  <a:lnTo>
                    <a:pt x="863" y="5"/>
                  </a:lnTo>
                  <a:lnTo>
                    <a:pt x="844" y="5"/>
                  </a:lnTo>
                  <a:lnTo>
                    <a:pt x="844" y="0"/>
                  </a:lnTo>
                  <a:close/>
                  <a:moveTo>
                    <a:pt x="878" y="0"/>
                  </a:moveTo>
                  <a:lnTo>
                    <a:pt x="897" y="0"/>
                  </a:lnTo>
                  <a:lnTo>
                    <a:pt x="897" y="5"/>
                  </a:lnTo>
                  <a:lnTo>
                    <a:pt x="878" y="5"/>
                  </a:lnTo>
                  <a:lnTo>
                    <a:pt x="878" y="0"/>
                  </a:lnTo>
                  <a:close/>
                  <a:moveTo>
                    <a:pt x="912" y="0"/>
                  </a:moveTo>
                  <a:lnTo>
                    <a:pt x="931" y="0"/>
                  </a:lnTo>
                  <a:lnTo>
                    <a:pt x="931" y="5"/>
                  </a:lnTo>
                  <a:lnTo>
                    <a:pt x="912" y="5"/>
                  </a:lnTo>
                  <a:lnTo>
                    <a:pt x="912" y="0"/>
                  </a:lnTo>
                  <a:close/>
                  <a:moveTo>
                    <a:pt x="946" y="0"/>
                  </a:moveTo>
                  <a:lnTo>
                    <a:pt x="965" y="0"/>
                  </a:lnTo>
                  <a:lnTo>
                    <a:pt x="965" y="5"/>
                  </a:lnTo>
                  <a:lnTo>
                    <a:pt x="946" y="5"/>
                  </a:lnTo>
                  <a:lnTo>
                    <a:pt x="946" y="0"/>
                  </a:lnTo>
                  <a:close/>
                  <a:moveTo>
                    <a:pt x="979" y="0"/>
                  </a:moveTo>
                  <a:lnTo>
                    <a:pt x="999" y="0"/>
                  </a:lnTo>
                  <a:lnTo>
                    <a:pt x="999" y="5"/>
                  </a:lnTo>
                  <a:lnTo>
                    <a:pt x="979" y="5"/>
                  </a:lnTo>
                  <a:lnTo>
                    <a:pt x="979" y="0"/>
                  </a:lnTo>
                  <a:close/>
                  <a:moveTo>
                    <a:pt x="1013" y="0"/>
                  </a:moveTo>
                  <a:lnTo>
                    <a:pt x="1032" y="0"/>
                  </a:lnTo>
                  <a:lnTo>
                    <a:pt x="1032" y="5"/>
                  </a:lnTo>
                  <a:lnTo>
                    <a:pt x="1013" y="5"/>
                  </a:lnTo>
                  <a:lnTo>
                    <a:pt x="1013" y="0"/>
                  </a:lnTo>
                  <a:close/>
                  <a:moveTo>
                    <a:pt x="1047" y="0"/>
                  </a:moveTo>
                  <a:lnTo>
                    <a:pt x="1066" y="0"/>
                  </a:lnTo>
                  <a:lnTo>
                    <a:pt x="1066" y="5"/>
                  </a:lnTo>
                  <a:lnTo>
                    <a:pt x="1047" y="5"/>
                  </a:lnTo>
                  <a:lnTo>
                    <a:pt x="1047" y="0"/>
                  </a:lnTo>
                  <a:close/>
                  <a:moveTo>
                    <a:pt x="1081" y="0"/>
                  </a:moveTo>
                  <a:lnTo>
                    <a:pt x="1100" y="0"/>
                  </a:lnTo>
                  <a:lnTo>
                    <a:pt x="1100" y="5"/>
                  </a:lnTo>
                  <a:lnTo>
                    <a:pt x="1081" y="5"/>
                  </a:lnTo>
                  <a:lnTo>
                    <a:pt x="1081" y="0"/>
                  </a:lnTo>
                  <a:close/>
                  <a:moveTo>
                    <a:pt x="1114" y="0"/>
                  </a:moveTo>
                  <a:lnTo>
                    <a:pt x="1134" y="0"/>
                  </a:lnTo>
                  <a:lnTo>
                    <a:pt x="1134" y="5"/>
                  </a:lnTo>
                  <a:lnTo>
                    <a:pt x="1114" y="5"/>
                  </a:lnTo>
                  <a:lnTo>
                    <a:pt x="1114" y="0"/>
                  </a:lnTo>
                  <a:close/>
                  <a:moveTo>
                    <a:pt x="1148" y="0"/>
                  </a:moveTo>
                  <a:lnTo>
                    <a:pt x="1167" y="0"/>
                  </a:lnTo>
                  <a:lnTo>
                    <a:pt x="1167" y="5"/>
                  </a:lnTo>
                  <a:lnTo>
                    <a:pt x="1148" y="5"/>
                  </a:lnTo>
                  <a:lnTo>
                    <a:pt x="1148" y="0"/>
                  </a:lnTo>
                  <a:close/>
                  <a:moveTo>
                    <a:pt x="1182" y="0"/>
                  </a:moveTo>
                  <a:lnTo>
                    <a:pt x="1201" y="0"/>
                  </a:lnTo>
                  <a:lnTo>
                    <a:pt x="1201" y="5"/>
                  </a:lnTo>
                  <a:lnTo>
                    <a:pt x="1182" y="5"/>
                  </a:lnTo>
                  <a:lnTo>
                    <a:pt x="1182" y="0"/>
                  </a:lnTo>
                  <a:close/>
                  <a:moveTo>
                    <a:pt x="1215" y="0"/>
                  </a:moveTo>
                  <a:lnTo>
                    <a:pt x="1235" y="0"/>
                  </a:lnTo>
                  <a:lnTo>
                    <a:pt x="1235" y="5"/>
                  </a:lnTo>
                  <a:lnTo>
                    <a:pt x="1215" y="5"/>
                  </a:lnTo>
                  <a:lnTo>
                    <a:pt x="1215" y="0"/>
                  </a:lnTo>
                  <a:close/>
                  <a:moveTo>
                    <a:pt x="1250" y="0"/>
                  </a:moveTo>
                  <a:lnTo>
                    <a:pt x="1269" y="0"/>
                  </a:lnTo>
                  <a:lnTo>
                    <a:pt x="1269" y="5"/>
                  </a:lnTo>
                  <a:lnTo>
                    <a:pt x="1250" y="5"/>
                  </a:lnTo>
                  <a:lnTo>
                    <a:pt x="1250" y="0"/>
                  </a:lnTo>
                  <a:close/>
                  <a:moveTo>
                    <a:pt x="1283" y="0"/>
                  </a:moveTo>
                  <a:lnTo>
                    <a:pt x="1303" y="0"/>
                  </a:lnTo>
                  <a:lnTo>
                    <a:pt x="1303" y="5"/>
                  </a:lnTo>
                  <a:lnTo>
                    <a:pt x="1283" y="5"/>
                  </a:lnTo>
                  <a:lnTo>
                    <a:pt x="1283" y="0"/>
                  </a:lnTo>
                  <a:close/>
                  <a:moveTo>
                    <a:pt x="1317" y="0"/>
                  </a:moveTo>
                  <a:lnTo>
                    <a:pt x="1336" y="0"/>
                  </a:lnTo>
                  <a:lnTo>
                    <a:pt x="1336" y="5"/>
                  </a:lnTo>
                  <a:lnTo>
                    <a:pt x="1317" y="5"/>
                  </a:lnTo>
                  <a:lnTo>
                    <a:pt x="1317" y="0"/>
                  </a:lnTo>
                  <a:close/>
                  <a:moveTo>
                    <a:pt x="1351" y="0"/>
                  </a:moveTo>
                  <a:lnTo>
                    <a:pt x="1370" y="0"/>
                  </a:lnTo>
                  <a:lnTo>
                    <a:pt x="1370" y="5"/>
                  </a:lnTo>
                  <a:lnTo>
                    <a:pt x="1351" y="5"/>
                  </a:lnTo>
                  <a:lnTo>
                    <a:pt x="1351" y="0"/>
                  </a:lnTo>
                  <a:close/>
                  <a:moveTo>
                    <a:pt x="1384" y="0"/>
                  </a:moveTo>
                  <a:lnTo>
                    <a:pt x="1404" y="0"/>
                  </a:lnTo>
                  <a:lnTo>
                    <a:pt x="1404" y="5"/>
                  </a:lnTo>
                  <a:lnTo>
                    <a:pt x="1384" y="5"/>
                  </a:lnTo>
                  <a:lnTo>
                    <a:pt x="1384" y="0"/>
                  </a:lnTo>
                  <a:close/>
                  <a:moveTo>
                    <a:pt x="1418" y="0"/>
                  </a:moveTo>
                  <a:lnTo>
                    <a:pt x="1437" y="0"/>
                  </a:lnTo>
                  <a:lnTo>
                    <a:pt x="1437" y="5"/>
                  </a:lnTo>
                  <a:lnTo>
                    <a:pt x="1418" y="5"/>
                  </a:lnTo>
                  <a:lnTo>
                    <a:pt x="1418" y="0"/>
                  </a:lnTo>
                  <a:close/>
                  <a:moveTo>
                    <a:pt x="1452" y="0"/>
                  </a:moveTo>
                  <a:lnTo>
                    <a:pt x="1471" y="0"/>
                  </a:lnTo>
                  <a:lnTo>
                    <a:pt x="1471" y="5"/>
                  </a:lnTo>
                  <a:lnTo>
                    <a:pt x="1452" y="5"/>
                  </a:lnTo>
                  <a:lnTo>
                    <a:pt x="1452" y="0"/>
                  </a:lnTo>
                  <a:close/>
                  <a:moveTo>
                    <a:pt x="1486" y="0"/>
                  </a:moveTo>
                  <a:lnTo>
                    <a:pt x="1505" y="0"/>
                  </a:lnTo>
                  <a:lnTo>
                    <a:pt x="1505" y="5"/>
                  </a:lnTo>
                  <a:lnTo>
                    <a:pt x="1486" y="5"/>
                  </a:lnTo>
                  <a:lnTo>
                    <a:pt x="1486" y="0"/>
                  </a:lnTo>
                  <a:close/>
                  <a:moveTo>
                    <a:pt x="1519" y="0"/>
                  </a:moveTo>
                  <a:lnTo>
                    <a:pt x="1539" y="0"/>
                  </a:lnTo>
                  <a:lnTo>
                    <a:pt x="1539" y="5"/>
                  </a:lnTo>
                  <a:lnTo>
                    <a:pt x="1519" y="5"/>
                  </a:lnTo>
                  <a:lnTo>
                    <a:pt x="1519" y="0"/>
                  </a:lnTo>
                  <a:close/>
                  <a:moveTo>
                    <a:pt x="1553" y="0"/>
                  </a:moveTo>
                  <a:lnTo>
                    <a:pt x="1573" y="0"/>
                  </a:lnTo>
                  <a:lnTo>
                    <a:pt x="1573" y="5"/>
                  </a:lnTo>
                  <a:lnTo>
                    <a:pt x="1553" y="5"/>
                  </a:lnTo>
                  <a:lnTo>
                    <a:pt x="1553" y="0"/>
                  </a:lnTo>
                  <a:close/>
                  <a:moveTo>
                    <a:pt x="1587" y="0"/>
                  </a:moveTo>
                  <a:lnTo>
                    <a:pt x="1606" y="0"/>
                  </a:lnTo>
                  <a:lnTo>
                    <a:pt x="1606" y="5"/>
                  </a:lnTo>
                  <a:lnTo>
                    <a:pt x="1587" y="5"/>
                  </a:lnTo>
                  <a:lnTo>
                    <a:pt x="1587" y="0"/>
                  </a:lnTo>
                  <a:close/>
                  <a:moveTo>
                    <a:pt x="1621" y="0"/>
                  </a:moveTo>
                  <a:lnTo>
                    <a:pt x="1640" y="0"/>
                  </a:lnTo>
                  <a:lnTo>
                    <a:pt x="1640" y="5"/>
                  </a:lnTo>
                  <a:lnTo>
                    <a:pt x="1621" y="5"/>
                  </a:lnTo>
                  <a:lnTo>
                    <a:pt x="1621" y="0"/>
                  </a:lnTo>
                  <a:close/>
                  <a:moveTo>
                    <a:pt x="1655" y="0"/>
                  </a:moveTo>
                  <a:lnTo>
                    <a:pt x="1674" y="0"/>
                  </a:lnTo>
                  <a:lnTo>
                    <a:pt x="1674" y="5"/>
                  </a:lnTo>
                  <a:lnTo>
                    <a:pt x="1655" y="5"/>
                  </a:lnTo>
                  <a:lnTo>
                    <a:pt x="1655" y="0"/>
                  </a:lnTo>
                  <a:close/>
                  <a:moveTo>
                    <a:pt x="1688" y="0"/>
                  </a:moveTo>
                  <a:lnTo>
                    <a:pt x="1708" y="0"/>
                  </a:lnTo>
                  <a:lnTo>
                    <a:pt x="1708" y="5"/>
                  </a:lnTo>
                  <a:lnTo>
                    <a:pt x="1688" y="5"/>
                  </a:lnTo>
                  <a:lnTo>
                    <a:pt x="1688" y="0"/>
                  </a:lnTo>
                  <a:close/>
                  <a:moveTo>
                    <a:pt x="1722" y="0"/>
                  </a:moveTo>
                  <a:lnTo>
                    <a:pt x="1741" y="0"/>
                  </a:lnTo>
                  <a:lnTo>
                    <a:pt x="1741" y="5"/>
                  </a:lnTo>
                  <a:lnTo>
                    <a:pt x="1722" y="5"/>
                  </a:lnTo>
                  <a:lnTo>
                    <a:pt x="1722" y="0"/>
                  </a:lnTo>
                  <a:close/>
                  <a:moveTo>
                    <a:pt x="1756" y="0"/>
                  </a:moveTo>
                  <a:lnTo>
                    <a:pt x="1775" y="0"/>
                  </a:lnTo>
                  <a:lnTo>
                    <a:pt x="1775" y="5"/>
                  </a:lnTo>
                  <a:lnTo>
                    <a:pt x="1756" y="5"/>
                  </a:lnTo>
                  <a:lnTo>
                    <a:pt x="1756" y="0"/>
                  </a:lnTo>
                  <a:close/>
                  <a:moveTo>
                    <a:pt x="1789" y="0"/>
                  </a:moveTo>
                  <a:lnTo>
                    <a:pt x="1809" y="0"/>
                  </a:lnTo>
                  <a:lnTo>
                    <a:pt x="1809" y="5"/>
                  </a:lnTo>
                  <a:lnTo>
                    <a:pt x="1789" y="5"/>
                  </a:lnTo>
                  <a:lnTo>
                    <a:pt x="1789" y="0"/>
                  </a:lnTo>
                  <a:close/>
                  <a:moveTo>
                    <a:pt x="1823" y="0"/>
                  </a:moveTo>
                  <a:lnTo>
                    <a:pt x="1843" y="0"/>
                  </a:lnTo>
                  <a:lnTo>
                    <a:pt x="1843" y="5"/>
                  </a:lnTo>
                  <a:lnTo>
                    <a:pt x="1823" y="5"/>
                  </a:lnTo>
                  <a:lnTo>
                    <a:pt x="1823" y="0"/>
                  </a:lnTo>
                  <a:close/>
                  <a:moveTo>
                    <a:pt x="1857" y="0"/>
                  </a:moveTo>
                  <a:lnTo>
                    <a:pt x="1876" y="0"/>
                  </a:lnTo>
                  <a:lnTo>
                    <a:pt x="1876" y="5"/>
                  </a:lnTo>
                  <a:lnTo>
                    <a:pt x="1857" y="5"/>
                  </a:lnTo>
                  <a:lnTo>
                    <a:pt x="1857" y="0"/>
                  </a:lnTo>
                  <a:close/>
                  <a:moveTo>
                    <a:pt x="1891" y="0"/>
                  </a:moveTo>
                  <a:lnTo>
                    <a:pt x="1910" y="0"/>
                  </a:lnTo>
                  <a:lnTo>
                    <a:pt x="1910" y="5"/>
                  </a:lnTo>
                  <a:lnTo>
                    <a:pt x="1891" y="5"/>
                  </a:lnTo>
                  <a:lnTo>
                    <a:pt x="1891" y="0"/>
                  </a:lnTo>
                  <a:close/>
                  <a:moveTo>
                    <a:pt x="1925" y="0"/>
                  </a:moveTo>
                  <a:lnTo>
                    <a:pt x="1944" y="0"/>
                  </a:lnTo>
                  <a:lnTo>
                    <a:pt x="1944" y="5"/>
                  </a:lnTo>
                  <a:lnTo>
                    <a:pt x="1925" y="5"/>
                  </a:lnTo>
                  <a:lnTo>
                    <a:pt x="1925" y="0"/>
                  </a:lnTo>
                  <a:close/>
                  <a:moveTo>
                    <a:pt x="1958" y="0"/>
                  </a:moveTo>
                  <a:lnTo>
                    <a:pt x="1978" y="0"/>
                  </a:lnTo>
                  <a:lnTo>
                    <a:pt x="1978" y="5"/>
                  </a:lnTo>
                  <a:lnTo>
                    <a:pt x="1958" y="5"/>
                  </a:lnTo>
                  <a:lnTo>
                    <a:pt x="1958" y="0"/>
                  </a:lnTo>
                  <a:close/>
                  <a:moveTo>
                    <a:pt x="1992" y="0"/>
                  </a:moveTo>
                  <a:lnTo>
                    <a:pt x="2011" y="0"/>
                  </a:lnTo>
                  <a:lnTo>
                    <a:pt x="2011" y="5"/>
                  </a:lnTo>
                  <a:lnTo>
                    <a:pt x="1992" y="5"/>
                  </a:lnTo>
                  <a:lnTo>
                    <a:pt x="1992" y="0"/>
                  </a:lnTo>
                  <a:close/>
                  <a:moveTo>
                    <a:pt x="2026" y="0"/>
                  </a:moveTo>
                  <a:lnTo>
                    <a:pt x="2045" y="0"/>
                  </a:lnTo>
                  <a:lnTo>
                    <a:pt x="2045" y="5"/>
                  </a:lnTo>
                  <a:lnTo>
                    <a:pt x="2026" y="5"/>
                  </a:lnTo>
                  <a:lnTo>
                    <a:pt x="2026" y="0"/>
                  </a:lnTo>
                  <a:close/>
                  <a:moveTo>
                    <a:pt x="2060" y="0"/>
                  </a:moveTo>
                  <a:lnTo>
                    <a:pt x="2079" y="0"/>
                  </a:lnTo>
                  <a:lnTo>
                    <a:pt x="2079" y="5"/>
                  </a:lnTo>
                  <a:lnTo>
                    <a:pt x="2060" y="5"/>
                  </a:lnTo>
                  <a:lnTo>
                    <a:pt x="2060" y="0"/>
                  </a:lnTo>
                  <a:close/>
                  <a:moveTo>
                    <a:pt x="2093" y="0"/>
                  </a:moveTo>
                  <a:lnTo>
                    <a:pt x="2113" y="0"/>
                  </a:lnTo>
                  <a:lnTo>
                    <a:pt x="2113" y="5"/>
                  </a:lnTo>
                  <a:lnTo>
                    <a:pt x="2093" y="5"/>
                  </a:lnTo>
                  <a:lnTo>
                    <a:pt x="2093" y="0"/>
                  </a:lnTo>
                  <a:close/>
                  <a:moveTo>
                    <a:pt x="2127" y="0"/>
                  </a:moveTo>
                  <a:lnTo>
                    <a:pt x="2147" y="0"/>
                  </a:lnTo>
                  <a:lnTo>
                    <a:pt x="2147" y="5"/>
                  </a:lnTo>
                  <a:lnTo>
                    <a:pt x="2127" y="5"/>
                  </a:lnTo>
                  <a:lnTo>
                    <a:pt x="2127" y="0"/>
                  </a:lnTo>
                  <a:close/>
                  <a:moveTo>
                    <a:pt x="2161" y="0"/>
                  </a:moveTo>
                  <a:lnTo>
                    <a:pt x="2180" y="0"/>
                  </a:lnTo>
                  <a:lnTo>
                    <a:pt x="2180" y="5"/>
                  </a:lnTo>
                  <a:lnTo>
                    <a:pt x="2161" y="5"/>
                  </a:lnTo>
                  <a:lnTo>
                    <a:pt x="2161" y="0"/>
                  </a:lnTo>
                  <a:close/>
                  <a:moveTo>
                    <a:pt x="2195" y="0"/>
                  </a:moveTo>
                  <a:lnTo>
                    <a:pt x="2214" y="0"/>
                  </a:lnTo>
                  <a:lnTo>
                    <a:pt x="2214" y="5"/>
                  </a:lnTo>
                  <a:lnTo>
                    <a:pt x="2195" y="5"/>
                  </a:lnTo>
                  <a:lnTo>
                    <a:pt x="2195" y="0"/>
                  </a:lnTo>
                  <a:close/>
                  <a:moveTo>
                    <a:pt x="2228" y="0"/>
                  </a:moveTo>
                  <a:lnTo>
                    <a:pt x="2245" y="0"/>
                  </a:lnTo>
                  <a:lnTo>
                    <a:pt x="2245" y="5"/>
                  </a:lnTo>
                  <a:lnTo>
                    <a:pt x="2228" y="5"/>
                  </a:lnTo>
                  <a:lnTo>
                    <a:pt x="2228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26" name="Freeform 54"/>
            <p:cNvSpPr>
              <a:spLocks noEditPoints="1"/>
            </p:cNvSpPr>
            <p:nvPr/>
          </p:nvSpPr>
          <p:spPr bwMode="auto">
            <a:xfrm>
              <a:off x="2740" y="2451"/>
              <a:ext cx="2572" cy="5"/>
            </a:xfrm>
            <a:custGeom>
              <a:avLst/>
              <a:gdLst>
                <a:gd name="T0" fmla="*/ 53 w 2572"/>
                <a:gd name="T1" fmla="*/ 0 h 5"/>
                <a:gd name="T2" fmla="*/ 67 w 2572"/>
                <a:gd name="T3" fmla="*/ 5 h 5"/>
                <a:gd name="T4" fmla="*/ 135 w 2572"/>
                <a:gd name="T5" fmla="*/ 0 h 5"/>
                <a:gd name="T6" fmla="*/ 188 w 2572"/>
                <a:gd name="T7" fmla="*/ 5 h 5"/>
                <a:gd name="T8" fmla="*/ 202 w 2572"/>
                <a:gd name="T9" fmla="*/ 0 h 5"/>
                <a:gd name="T10" fmla="*/ 289 w 2572"/>
                <a:gd name="T11" fmla="*/ 0 h 5"/>
                <a:gd name="T12" fmla="*/ 303 w 2572"/>
                <a:gd name="T13" fmla="*/ 5 h 5"/>
                <a:gd name="T14" fmla="*/ 371 w 2572"/>
                <a:gd name="T15" fmla="*/ 0 h 5"/>
                <a:gd name="T16" fmla="*/ 424 w 2572"/>
                <a:gd name="T17" fmla="*/ 5 h 5"/>
                <a:gd name="T18" fmla="*/ 439 w 2572"/>
                <a:gd name="T19" fmla="*/ 0 h 5"/>
                <a:gd name="T20" fmla="*/ 525 w 2572"/>
                <a:gd name="T21" fmla="*/ 0 h 5"/>
                <a:gd name="T22" fmla="*/ 540 w 2572"/>
                <a:gd name="T23" fmla="*/ 5 h 5"/>
                <a:gd name="T24" fmla="*/ 607 w 2572"/>
                <a:gd name="T25" fmla="*/ 0 h 5"/>
                <a:gd name="T26" fmla="*/ 660 w 2572"/>
                <a:gd name="T27" fmla="*/ 5 h 5"/>
                <a:gd name="T28" fmla="*/ 675 w 2572"/>
                <a:gd name="T29" fmla="*/ 0 h 5"/>
                <a:gd name="T30" fmla="*/ 762 w 2572"/>
                <a:gd name="T31" fmla="*/ 0 h 5"/>
                <a:gd name="T32" fmla="*/ 776 w 2572"/>
                <a:gd name="T33" fmla="*/ 5 h 5"/>
                <a:gd name="T34" fmla="*/ 844 w 2572"/>
                <a:gd name="T35" fmla="*/ 0 h 5"/>
                <a:gd name="T36" fmla="*/ 897 w 2572"/>
                <a:gd name="T37" fmla="*/ 5 h 5"/>
                <a:gd name="T38" fmla="*/ 911 w 2572"/>
                <a:gd name="T39" fmla="*/ 0 h 5"/>
                <a:gd name="T40" fmla="*/ 998 w 2572"/>
                <a:gd name="T41" fmla="*/ 0 h 5"/>
                <a:gd name="T42" fmla="*/ 1013 w 2572"/>
                <a:gd name="T43" fmla="*/ 5 h 5"/>
                <a:gd name="T44" fmla="*/ 1080 w 2572"/>
                <a:gd name="T45" fmla="*/ 0 h 5"/>
                <a:gd name="T46" fmla="*/ 1133 w 2572"/>
                <a:gd name="T47" fmla="*/ 5 h 5"/>
                <a:gd name="T48" fmla="*/ 1147 w 2572"/>
                <a:gd name="T49" fmla="*/ 0 h 5"/>
                <a:gd name="T50" fmla="*/ 1234 w 2572"/>
                <a:gd name="T51" fmla="*/ 0 h 5"/>
                <a:gd name="T52" fmla="*/ 1249 w 2572"/>
                <a:gd name="T53" fmla="*/ 5 h 5"/>
                <a:gd name="T54" fmla="*/ 1316 w 2572"/>
                <a:gd name="T55" fmla="*/ 0 h 5"/>
                <a:gd name="T56" fmla="*/ 1369 w 2572"/>
                <a:gd name="T57" fmla="*/ 5 h 5"/>
                <a:gd name="T58" fmla="*/ 1384 w 2572"/>
                <a:gd name="T59" fmla="*/ 0 h 5"/>
                <a:gd name="T60" fmla="*/ 1471 w 2572"/>
                <a:gd name="T61" fmla="*/ 0 h 5"/>
                <a:gd name="T62" fmla="*/ 1485 w 2572"/>
                <a:gd name="T63" fmla="*/ 5 h 5"/>
                <a:gd name="T64" fmla="*/ 1553 w 2572"/>
                <a:gd name="T65" fmla="*/ 0 h 5"/>
                <a:gd name="T66" fmla="*/ 1606 w 2572"/>
                <a:gd name="T67" fmla="*/ 5 h 5"/>
                <a:gd name="T68" fmla="*/ 1620 w 2572"/>
                <a:gd name="T69" fmla="*/ 0 h 5"/>
                <a:gd name="T70" fmla="*/ 1707 w 2572"/>
                <a:gd name="T71" fmla="*/ 0 h 5"/>
                <a:gd name="T72" fmla="*/ 1721 w 2572"/>
                <a:gd name="T73" fmla="*/ 5 h 5"/>
                <a:gd name="T74" fmla="*/ 1789 w 2572"/>
                <a:gd name="T75" fmla="*/ 0 h 5"/>
                <a:gd name="T76" fmla="*/ 1842 w 2572"/>
                <a:gd name="T77" fmla="*/ 5 h 5"/>
                <a:gd name="T78" fmla="*/ 1857 w 2572"/>
                <a:gd name="T79" fmla="*/ 0 h 5"/>
                <a:gd name="T80" fmla="*/ 1943 w 2572"/>
                <a:gd name="T81" fmla="*/ 0 h 5"/>
                <a:gd name="T82" fmla="*/ 1958 w 2572"/>
                <a:gd name="T83" fmla="*/ 5 h 5"/>
                <a:gd name="T84" fmla="*/ 2025 w 2572"/>
                <a:gd name="T85" fmla="*/ 0 h 5"/>
                <a:gd name="T86" fmla="*/ 2078 w 2572"/>
                <a:gd name="T87" fmla="*/ 5 h 5"/>
                <a:gd name="T88" fmla="*/ 2093 w 2572"/>
                <a:gd name="T89" fmla="*/ 0 h 5"/>
                <a:gd name="T90" fmla="*/ 2180 w 2572"/>
                <a:gd name="T91" fmla="*/ 0 h 5"/>
                <a:gd name="T92" fmla="*/ 2194 w 2572"/>
                <a:gd name="T93" fmla="*/ 5 h 5"/>
                <a:gd name="T94" fmla="*/ 2262 w 2572"/>
                <a:gd name="T95" fmla="*/ 0 h 5"/>
                <a:gd name="T96" fmla="*/ 2315 w 2572"/>
                <a:gd name="T97" fmla="*/ 5 h 5"/>
                <a:gd name="T98" fmla="*/ 2329 w 2572"/>
                <a:gd name="T99" fmla="*/ 0 h 5"/>
                <a:gd name="T100" fmla="*/ 2416 w 2572"/>
                <a:gd name="T101" fmla="*/ 0 h 5"/>
                <a:gd name="T102" fmla="*/ 2431 w 2572"/>
                <a:gd name="T103" fmla="*/ 5 h 5"/>
                <a:gd name="T104" fmla="*/ 2498 w 2572"/>
                <a:gd name="T105" fmla="*/ 0 h 5"/>
                <a:gd name="T106" fmla="*/ 2551 w 2572"/>
                <a:gd name="T107" fmla="*/ 5 h 5"/>
                <a:gd name="T108" fmla="*/ 2565 w 2572"/>
                <a:gd name="T109" fmla="*/ 0 h 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572"/>
                <a:gd name="T166" fmla="*/ 0 h 5"/>
                <a:gd name="T167" fmla="*/ 2572 w 2572"/>
                <a:gd name="T168" fmla="*/ 5 h 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572" h="5">
                  <a:moveTo>
                    <a:pt x="0" y="0"/>
                  </a:moveTo>
                  <a:lnTo>
                    <a:pt x="19" y="0"/>
                  </a:lnTo>
                  <a:lnTo>
                    <a:pt x="19" y="5"/>
                  </a:lnTo>
                  <a:lnTo>
                    <a:pt x="0" y="5"/>
                  </a:lnTo>
                  <a:lnTo>
                    <a:pt x="0" y="0"/>
                  </a:lnTo>
                  <a:close/>
                  <a:moveTo>
                    <a:pt x="34" y="0"/>
                  </a:moveTo>
                  <a:lnTo>
                    <a:pt x="53" y="0"/>
                  </a:lnTo>
                  <a:lnTo>
                    <a:pt x="53" y="5"/>
                  </a:lnTo>
                  <a:lnTo>
                    <a:pt x="34" y="5"/>
                  </a:lnTo>
                  <a:lnTo>
                    <a:pt x="34" y="0"/>
                  </a:lnTo>
                  <a:close/>
                  <a:moveTo>
                    <a:pt x="67" y="0"/>
                  </a:moveTo>
                  <a:lnTo>
                    <a:pt x="87" y="0"/>
                  </a:lnTo>
                  <a:lnTo>
                    <a:pt x="87" y="5"/>
                  </a:lnTo>
                  <a:lnTo>
                    <a:pt x="67" y="5"/>
                  </a:lnTo>
                  <a:lnTo>
                    <a:pt x="67" y="0"/>
                  </a:lnTo>
                  <a:close/>
                  <a:moveTo>
                    <a:pt x="101" y="0"/>
                  </a:moveTo>
                  <a:lnTo>
                    <a:pt x="120" y="0"/>
                  </a:lnTo>
                  <a:lnTo>
                    <a:pt x="120" y="5"/>
                  </a:lnTo>
                  <a:lnTo>
                    <a:pt x="101" y="5"/>
                  </a:lnTo>
                  <a:lnTo>
                    <a:pt x="101" y="0"/>
                  </a:lnTo>
                  <a:close/>
                  <a:moveTo>
                    <a:pt x="135" y="0"/>
                  </a:moveTo>
                  <a:lnTo>
                    <a:pt x="154" y="0"/>
                  </a:lnTo>
                  <a:lnTo>
                    <a:pt x="154" y="5"/>
                  </a:lnTo>
                  <a:lnTo>
                    <a:pt x="135" y="5"/>
                  </a:lnTo>
                  <a:lnTo>
                    <a:pt x="135" y="0"/>
                  </a:lnTo>
                  <a:close/>
                  <a:moveTo>
                    <a:pt x="168" y="0"/>
                  </a:moveTo>
                  <a:lnTo>
                    <a:pt x="188" y="0"/>
                  </a:lnTo>
                  <a:lnTo>
                    <a:pt x="188" y="5"/>
                  </a:lnTo>
                  <a:lnTo>
                    <a:pt x="168" y="5"/>
                  </a:lnTo>
                  <a:lnTo>
                    <a:pt x="168" y="0"/>
                  </a:lnTo>
                  <a:close/>
                  <a:moveTo>
                    <a:pt x="202" y="0"/>
                  </a:moveTo>
                  <a:lnTo>
                    <a:pt x="221" y="0"/>
                  </a:lnTo>
                  <a:lnTo>
                    <a:pt x="221" y="5"/>
                  </a:lnTo>
                  <a:lnTo>
                    <a:pt x="202" y="5"/>
                  </a:lnTo>
                  <a:lnTo>
                    <a:pt x="202" y="0"/>
                  </a:lnTo>
                  <a:close/>
                  <a:moveTo>
                    <a:pt x="236" y="0"/>
                  </a:moveTo>
                  <a:lnTo>
                    <a:pt x="255" y="0"/>
                  </a:lnTo>
                  <a:lnTo>
                    <a:pt x="255" y="5"/>
                  </a:lnTo>
                  <a:lnTo>
                    <a:pt x="236" y="5"/>
                  </a:lnTo>
                  <a:lnTo>
                    <a:pt x="236" y="0"/>
                  </a:lnTo>
                  <a:close/>
                  <a:moveTo>
                    <a:pt x="270" y="0"/>
                  </a:moveTo>
                  <a:lnTo>
                    <a:pt x="289" y="0"/>
                  </a:lnTo>
                  <a:lnTo>
                    <a:pt x="289" y="5"/>
                  </a:lnTo>
                  <a:lnTo>
                    <a:pt x="270" y="5"/>
                  </a:lnTo>
                  <a:lnTo>
                    <a:pt x="270" y="0"/>
                  </a:lnTo>
                  <a:close/>
                  <a:moveTo>
                    <a:pt x="303" y="0"/>
                  </a:moveTo>
                  <a:lnTo>
                    <a:pt x="323" y="0"/>
                  </a:lnTo>
                  <a:lnTo>
                    <a:pt x="323" y="5"/>
                  </a:lnTo>
                  <a:lnTo>
                    <a:pt x="303" y="5"/>
                  </a:lnTo>
                  <a:lnTo>
                    <a:pt x="303" y="0"/>
                  </a:lnTo>
                  <a:close/>
                  <a:moveTo>
                    <a:pt x="337" y="0"/>
                  </a:moveTo>
                  <a:lnTo>
                    <a:pt x="357" y="0"/>
                  </a:lnTo>
                  <a:lnTo>
                    <a:pt x="357" y="5"/>
                  </a:lnTo>
                  <a:lnTo>
                    <a:pt x="337" y="5"/>
                  </a:lnTo>
                  <a:lnTo>
                    <a:pt x="337" y="0"/>
                  </a:lnTo>
                  <a:close/>
                  <a:moveTo>
                    <a:pt x="371" y="0"/>
                  </a:moveTo>
                  <a:lnTo>
                    <a:pt x="390" y="0"/>
                  </a:lnTo>
                  <a:lnTo>
                    <a:pt x="390" y="5"/>
                  </a:lnTo>
                  <a:lnTo>
                    <a:pt x="371" y="5"/>
                  </a:lnTo>
                  <a:lnTo>
                    <a:pt x="371" y="0"/>
                  </a:lnTo>
                  <a:close/>
                  <a:moveTo>
                    <a:pt x="405" y="0"/>
                  </a:moveTo>
                  <a:lnTo>
                    <a:pt x="424" y="0"/>
                  </a:lnTo>
                  <a:lnTo>
                    <a:pt x="424" y="5"/>
                  </a:lnTo>
                  <a:lnTo>
                    <a:pt x="405" y="5"/>
                  </a:lnTo>
                  <a:lnTo>
                    <a:pt x="405" y="0"/>
                  </a:lnTo>
                  <a:close/>
                  <a:moveTo>
                    <a:pt x="439" y="0"/>
                  </a:moveTo>
                  <a:lnTo>
                    <a:pt x="458" y="0"/>
                  </a:lnTo>
                  <a:lnTo>
                    <a:pt x="458" y="5"/>
                  </a:lnTo>
                  <a:lnTo>
                    <a:pt x="439" y="5"/>
                  </a:lnTo>
                  <a:lnTo>
                    <a:pt x="439" y="0"/>
                  </a:lnTo>
                  <a:close/>
                  <a:moveTo>
                    <a:pt x="472" y="0"/>
                  </a:moveTo>
                  <a:lnTo>
                    <a:pt x="492" y="0"/>
                  </a:lnTo>
                  <a:lnTo>
                    <a:pt x="492" y="5"/>
                  </a:lnTo>
                  <a:lnTo>
                    <a:pt x="472" y="5"/>
                  </a:lnTo>
                  <a:lnTo>
                    <a:pt x="472" y="0"/>
                  </a:lnTo>
                  <a:close/>
                  <a:moveTo>
                    <a:pt x="506" y="0"/>
                  </a:moveTo>
                  <a:lnTo>
                    <a:pt x="525" y="0"/>
                  </a:lnTo>
                  <a:lnTo>
                    <a:pt x="525" y="5"/>
                  </a:lnTo>
                  <a:lnTo>
                    <a:pt x="506" y="5"/>
                  </a:lnTo>
                  <a:lnTo>
                    <a:pt x="506" y="0"/>
                  </a:lnTo>
                  <a:close/>
                  <a:moveTo>
                    <a:pt x="540" y="0"/>
                  </a:moveTo>
                  <a:lnTo>
                    <a:pt x="559" y="0"/>
                  </a:lnTo>
                  <a:lnTo>
                    <a:pt x="559" y="5"/>
                  </a:lnTo>
                  <a:lnTo>
                    <a:pt x="540" y="5"/>
                  </a:lnTo>
                  <a:lnTo>
                    <a:pt x="540" y="0"/>
                  </a:lnTo>
                  <a:close/>
                  <a:moveTo>
                    <a:pt x="573" y="0"/>
                  </a:moveTo>
                  <a:lnTo>
                    <a:pt x="593" y="0"/>
                  </a:lnTo>
                  <a:lnTo>
                    <a:pt x="593" y="5"/>
                  </a:lnTo>
                  <a:lnTo>
                    <a:pt x="573" y="5"/>
                  </a:lnTo>
                  <a:lnTo>
                    <a:pt x="573" y="0"/>
                  </a:lnTo>
                  <a:close/>
                  <a:moveTo>
                    <a:pt x="607" y="0"/>
                  </a:moveTo>
                  <a:lnTo>
                    <a:pt x="627" y="0"/>
                  </a:lnTo>
                  <a:lnTo>
                    <a:pt x="627" y="5"/>
                  </a:lnTo>
                  <a:lnTo>
                    <a:pt x="607" y="5"/>
                  </a:lnTo>
                  <a:lnTo>
                    <a:pt x="607" y="0"/>
                  </a:lnTo>
                  <a:close/>
                  <a:moveTo>
                    <a:pt x="641" y="0"/>
                  </a:moveTo>
                  <a:lnTo>
                    <a:pt x="660" y="0"/>
                  </a:lnTo>
                  <a:lnTo>
                    <a:pt x="660" y="5"/>
                  </a:lnTo>
                  <a:lnTo>
                    <a:pt x="641" y="5"/>
                  </a:lnTo>
                  <a:lnTo>
                    <a:pt x="641" y="0"/>
                  </a:lnTo>
                  <a:close/>
                  <a:moveTo>
                    <a:pt x="675" y="0"/>
                  </a:moveTo>
                  <a:lnTo>
                    <a:pt x="694" y="0"/>
                  </a:lnTo>
                  <a:lnTo>
                    <a:pt x="694" y="5"/>
                  </a:lnTo>
                  <a:lnTo>
                    <a:pt x="675" y="5"/>
                  </a:lnTo>
                  <a:lnTo>
                    <a:pt x="675" y="0"/>
                  </a:lnTo>
                  <a:close/>
                  <a:moveTo>
                    <a:pt x="709" y="0"/>
                  </a:moveTo>
                  <a:lnTo>
                    <a:pt x="728" y="0"/>
                  </a:lnTo>
                  <a:lnTo>
                    <a:pt x="728" y="5"/>
                  </a:lnTo>
                  <a:lnTo>
                    <a:pt x="709" y="5"/>
                  </a:lnTo>
                  <a:lnTo>
                    <a:pt x="709" y="0"/>
                  </a:lnTo>
                  <a:close/>
                  <a:moveTo>
                    <a:pt x="742" y="0"/>
                  </a:moveTo>
                  <a:lnTo>
                    <a:pt x="762" y="0"/>
                  </a:lnTo>
                  <a:lnTo>
                    <a:pt x="762" y="5"/>
                  </a:lnTo>
                  <a:lnTo>
                    <a:pt x="742" y="5"/>
                  </a:lnTo>
                  <a:lnTo>
                    <a:pt x="742" y="0"/>
                  </a:lnTo>
                  <a:close/>
                  <a:moveTo>
                    <a:pt x="776" y="0"/>
                  </a:moveTo>
                  <a:lnTo>
                    <a:pt x="795" y="0"/>
                  </a:lnTo>
                  <a:lnTo>
                    <a:pt x="795" y="5"/>
                  </a:lnTo>
                  <a:lnTo>
                    <a:pt x="776" y="5"/>
                  </a:lnTo>
                  <a:lnTo>
                    <a:pt x="776" y="0"/>
                  </a:lnTo>
                  <a:close/>
                  <a:moveTo>
                    <a:pt x="810" y="0"/>
                  </a:moveTo>
                  <a:lnTo>
                    <a:pt x="829" y="0"/>
                  </a:lnTo>
                  <a:lnTo>
                    <a:pt x="829" y="5"/>
                  </a:lnTo>
                  <a:lnTo>
                    <a:pt x="810" y="5"/>
                  </a:lnTo>
                  <a:lnTo>
                    <a:pt x="810" y="0"/>
                  </a:lnTo>
                  <a:close/>
                  <a:moveTo>
                    <a:pt x="844" y="0"/>
                  </a:moveTo>
                  <a:lnTo>
                    <a:pt x="863" y="0"/>
                  </a:lnTo>
                  <a:lnTo>
                    <a:pt x="863" y="5"/>
                  </a:lnTo>
                  <a:lnTo>
                    <a:pt x="844" y="5"/>
                  </a:lnTo>
                  <a:lnTo>
                    <a:pt x="844" y="0"/>
                  </a:lnTo>
                  <a:close/>
                  <a:moveTo>
                    <a:pt x="877" y="0"/>
                  </a:moveTo>
                  <a:lnTo>
                    <a:pt x="897" y="0"/>
                  </a:lnTo>
                  <a:lnTo>
                    <a:pt x="897" y="5"/>
                  </a:lnTo>
                  <a:lnTo>
                    <a:pt x="877" y="5"/>
                  </a:lnTo>
                  <a:lnTo>
                    <a:pt x="877" y="0"/>
                  </a:lnTo>
                  <a:close/>
                  <a:moveTo>
                    <a:pt x="911" y="0"/>
                  </a:moveTo>
                  <a:lnTo>
                    <a:pt x="931" y="0"/>
                  </a:lnTo>
                  <a:lnTo>
                    <a:pt x="931" y="5"/>
                  </a:lnTo>
                  <a:lnTo>
                    <a:pt x="911" y="5"/>
                  </a:lnTo>
                  <a:lnTo>
                    <a:pt x="911" y="0"/>
                  </a:lnTo>
                  <a:close/>
                  <a:moveTo>
                    <a:pt x="945" y="0"/>
                  </a:moveTo>
                  <a:lnTo>
                    <a:pt x="964" y="0"/>
                  </a:lnTo>
                  <a:lnTo>
                    <a:pt x="964" y="5"/>
                  </a:lnTo>
                  <a:lnTo>
                    <a:pt x="945" y="5"/>
                  </a:lnTo>
                  <a:lnTo>
                    <a:pt x="945" y="0"/>
                  </a:lnTo>
                  <a:close/>
                  <a:moveTo>
                    <a:pt x="979" y="0"/>
                  </a:moveTo>
                  <a:lnTo>
                    <a:pt x="998" y="0"/>
                  </a:lnTo>
                  <a:lnTo>
                    <a:pt x="998" y="5"/>
                  </a:lnTo>
                  <a:lnTo>
                    <a:pt x="979" y="5"/>
                  </a:lnTo>
                  <a:lnTo>
                    <a:pt x="979" y="0"/>
                  </a:lnTo>
                  <a:close/>
                  <a:moveTo>
                    <a:pt x="1013" y="0"/>
                  </a:moveTo>
                  <a:lnTo>
                    <a:pt x="1032" y="0"/>
                  </a:lnTo>
                  <a:lnTo>
                    <a:pt x="1032" y="5"/>
                  </a:lnTo>
                  <a:lnTo>
                    <a:pt x="1013" y="5"/>
                  </a:lnTo>
                  <a:lnTo>
                    <a:pt x="1013" y="0"/>
                  </a:lnTo>
                  <a:close/>
                  <a:moveTo>
                    <a:pt x="1046" y="0"/>
                  </a:moveTo>
                  <a:lnTo>
                    <a:pt x="1066" y="0"/>
                  </a:lnTo>
                  <a:lnTo>
                    <a:pt x="1066" y="5"/>
                  </a:lnTo>
                  <a:lnTo>
                    <a:pt x="1046" y="5"/>
                  </a:lnTo>
                  <a:lnTo>
                    <a:pt x="1046" y="0"/>
                  </a:lnTo>
                  <a:close/>
                  <a:moveTo>
                    <a:pt x="1080" y="0"/>
                  </a:moveTo>
                  <a:lnTo>
                    <a:pt x="1099" y="0"/>
                  </a:lnTo>
                  <a:lnTo>
                    <a:pt x="1099" y="5"/>
                  </a:lnTo>
                  <a:lnTo>
                    <a:pt x="1080" y="5"/>
                  </a:lnTo>
                  <a:lnTo>
                    <a:pt x="1080" y="0"/>
                  </a:lnTo>
                  <a:close/>
                  <a:moveTo>
                    <a:pt x="1114" y="0"/>
                  </a:moveTo>
                  <a:lnTo>
                    <a:pt x="1133" y="0"/>
                  </a:lnTo>
                  <a:lnTo>
                    <a:pt x="1133" y="5"/>
                  </a:lnTo>
                  <a:lnTo>
                    <a:pt x="1114" y="5"/>
                  </a:lnTo>
                  <a:lnTo>
                    <a:pt x="1114" y="0"/>
                  </a:lnTo>
                  <a:close/>
                  <a:moveTo>
                    <a:pt x="1147" y="0"/>
                  </a:moveTo>
                  <a:lnTo>
                    <a:pt x="1167" y="0"/>
                  </a:lnTo>
                  <a:lnTo>
                    <a:pt x="1167" y="5"/>
                  </a:lnTo>
                  <a:lnTo>
                    <a:pt x="1147" y="5"/>
                  </a:lnTo>
                  <a:lnTo>
                    <a:pt x="1147" y="0"/>
                  </a:lnTo>
                  <a:close/>
                  <a:moveTo>
                    <a:pt x="1181" y="0"/>
                  </a:moveTo>
                  <a:lnTo>
                    <a:pt x="1200" y="0"/>
                  </a:lnTo>
                  <a:lnTo>
                    <a:pt x="1200" y="5"/>
                  </a:lnTo>
                  <a:lnTo>
                    <a:pt x="1181" y="5"/>
                  </a:lnTo>
                  <a:lnTo>
                    <a:pt x="1181" y="0"/>
                  </a:lnTo>
                  <a:close/>
                  <a:moveTo>
                    <a:pt x="1215" y="0"/>
                  </a:moveTo>
                  <a:lnTo>
                    <a:pt x="1234" y="0"/>
                  </a:lnTo>
                  <a:lnTo>
                    <a:pt x="1234" y="5"/>
                  </a:lnTo>
                  <a:lnTo>
                    <a:pt x="1215" y="5"/>
                  </a:lnTo>
                  <a:lnTo>
                    <a:pt x="1215" y="0"/>
                  </a:lnTo>
                  <a:close/>
                  <a:moveTo>
                    <a:pt x="1249" y="0"/>
                  </a:moveTo>
                  <a:lnTo>
                    <a:pt x="1268" y="0"/>
                  </a:lnTo>
                  <a:lnTo>
                    <a:pt x="1268" y="5"/>
                  </a:lnTo>
                  <a:lnTo>
                    <a:pt x="1249" y="5"/>
                  </a:lnTo>
                  <a:lnTo>
                    <a:pt x="1249" y="0"/>
                  </a:lnTo>
                  <a:close/>
                  <a:moveTo>
                    <a:pt x="1283" y="0"/>
                  </a:moveTo>
                  <a:lnTo>
                    <a:pt x="1302" y="0"/>
                  </a:lnTo>
                  <a:lnTo>
                    <a:pt x="1302" y="5"/>
                  </a:lnTo>
                  <a:lnTo>
                    <a:pt x="1283" y="5"/>
                  </a:lnTo>
                  <a:lnTo>
                    <a:pt x="1283" y="0"/>
                  </a:lnTo>
                  <a:close/>
                  <a:moveTo>
                    <a:pt x="1316" y="0"/>
                  </a:moveTo>
                  <a:lnTo>
                    <a:pt x="1336" y="0"/>
                  </a:lnTo>
                  <a:lnTo>
                    <a:pt x="1336" y="5"/>
                  </a:lnTo>
                  <a:lnTo>
                    <a:pt x="1316" y="5"/>
                  </a:lnTo>
                  <a:lnTo>
                    <a:pt x="1316" y="0"/>
                  </a:lnTo>
                  <a:close/>
                  <a:moveTo>
                    <a:pt x="1350" y="0"/>
                  </a:moveTo>
                  <a:lnTo>
                    <a:pt x="1369" y="0"/>
                  </a:lnTo>
                  <a:lnTo>
                    <a:pt x="1369" y="5"/>
                  </a:lnTo>
                  <a:lnTo>
                    <a:pt x="1350" y="5"/>
                  </a:lnTo>
                  <a:lnTo>
                    <a:pt x="1350" y="0"/>
                  </a:lnTo>
                  <a:close/>
                  <a:moveTo>
                    <a:pt x="1384" y="0"/>
                  </a:moveTo>
                  <a:lnTo>
                    <a:pt x="1403" y="0"/>
                  </a:lnTo>
                  <a:lnTo>
                    <a:pt x="1403" y="5"/>
                  </a:lnTo>
                  <a:lnTo>
                    <a:pt x="1384" y="5"/>
                  </a:lnTo>
                  <a:lnTo>
                    <a:pt x="1384" y="0"/>
                  </a:lnTo>
                  <a:close/>
                  <a:moveTo>
                    <a:pt x="1418" y="0"/>
                  </a:moveTo>
                  <a:lnTo>
                    <a:pt x="1437" y="0"/>
                  </a:lnTo>
                  <a:lnTo>
                    <a:pt x="1437" y="5"/>
                  </a:lnTo>
                  <a:lnTo>
                    <a:pt x="1418" y="5"/>
                  </a:lnTo>
                  <a:lnTo>
                    <a:pt x="1418" y="0"/>
                  </a:lnTo>
                  <a:close/>
                  <a:moveTo>
                    <a:pt x="1451" y="0"/>
                  </a:moveTo>
                  <a:lnTo>
                    <a:pt x="1471" y="0"/>
                  </a:lnTo>
                  <a:lnTo>
                    <a:pt x="1471" y="5"/>
                  </a:lnTo>
                  <a:lnTo>
                    <a:pt x="1451" y="5"/>
                  </a:lnTo>
                  <a:lnTo>
                    <a:pt x="1451" y="0"/>
                  </a:lnTo>
                  <a:close/>
                  <a:moveTo>
                    <a:pt x="1485" y="0"/>
                  </a:moveTo>
                  <a:lnTo>
                    <a:pt x="1504" y="0"/>
                  </a:lnTo>
                  <a:lnTo>
                    <a:pt x="1504" y="5"/>
                  </a:lnTo>
                  <a:lnTo>
                    <a:pt x="1485" y="5"/>
                  </a:lnTo>
                  <a:lnTo>
                    <a:pt x="1485" y="0"/>
                  </a:lnTo>
                  <a:close/>
                  <a:moveTo>
                    <a:pt x="1519" y="0"/>
                  </a:moveTo>
                  <a:lnTo>
                    <a:pt x="1538" y="0"/>
                  </a:lnTo>
                  <a:lnTo>
                    <a:pt x="1538" y="5"/>
                  </a:lnTo>
                  <a:lnTo>
                    <a:pt x="1519" y="5"/>
                  </a:lnTo>
                  <a:lnTo>
                    <a:pt x="1519" y="0"/>
                  </a:lnTo>
                  <a:close/>
                  <a:moveTo>
                    <a:pt x="1553" y="0"/>
                  </a:moveTo>
                  <a:lnTo>
                    <a:pt x="1572" y="0"/>
                  </a:lnTo>
                  <a:lnTo>
                    <a:pt x="1572" y="5"/>
                  </a:lnTo>
                  <a:lnTo>
                    <a:pt x="1553" y="5"/>
                  </a:lnTo>
                  <a:lnTo>
                    <a:pt x="1553" y="0"/>
                  </a:lnTo>
                  <a:close/>
                  <a:moveTo>
                    <a:pt x="1586" y="0"/>
                  </a:moveTo>
                  <a:lnTo>
                    <a:pt x="1606" y="0"/>
                  </a:lnTo>
                  <a:lnTo>
                    <a:pt x="1606" y="5"/>
                  </a:lnTo>
                  <a:lnTo>
                    <a:pt x="1586" y="5"/>
                  </a:lnTo>
                  <a:lnTo>
                    <a:pt x="1586" y="0"/>
                  </a:lnTo>
                  <a:close/>
                  <a:moveTo>
                    <a:pt x="1620" y="0"/>
                  </a:moveTo>
                  <a:lnTo>
                    <a:pt x="1639" y="0"/>
                  </a:lnTo>
                  <a:lnTo>
                    <a:pt x="1639" y="5"/>
                  </a:lnTo>
                  <a:lnTo>
                    <a:pt x="1620" y="5"/>
                  </a:lnTo>
                  <a:lnTo>
                    <a:pt x="1620" y="0"/>
                  </a:lnTo>
                  <a:close/>
                  <a:moveTo>
                    <a:pt x="1654" y="0"/>
                  </a:moveTo>
                  <a:lnTo>
                    <a:pt x="1673" y="0"/>
                  </a:lnTo>
                  <a:lnTo>
                    <a:pt x="1673" y="5"/>
                  </a:lnTo>
                  <a:lnTo>
                    <a:pt x="1654" y="5"/>
                  </a:lnTo>
                  <a:lnTo>
                    <a:pt x="1654" y="0"/>
                  </a:lnTo>
                  <a:close/>
                  <a:moveTo>
                    <a:pt x="1688" y="0"/>
                  </a:moveTo>
                  <a:lnTo>
                    <a:pt x="1707" y="0"/>
                  </a:lnTo>
                  <a:lnTo>
                    <a:pt x="1707" y="5"/>
                  </a:lnTo>
                  <a:lnTo>
                    <a:pt x="1688" y="5"/>
                  </a:lnTo>
                  <a:lnTo>
                    <a:pt x="1688" y="0"/>
                  </a:lnTo>
                  <a:close/>
                  <a:moveTo>
                    <a:pt x="1721" y="0"/>
                  </a:moveTo>
                  <a:lnTo>
                    <a:pt x="1741" y="0"/>
                  </a:lnTo>
                  <a:lnTo>
                    <a:pt x="1741" y="5"/>
                  </a:lnTo>
                  <a:lnTo>
                    <a:pt x="1721" y="5"/>
                  </a:lnTo>
                  <a:lnTo>
                    <a:pt x="1721" y="0"/>
                  </a:lnTo>
                  <a:close/>
                  <a:moveTo>
                    <a:pt x="1755" y="0"/>
                  </a:moveTo>
                  <a:lnTo>
                    <a:pt x="1774" y="0"/>
                  </a:lnTo>
                  <a:lnTo>
                    <a:pt x="1774" y="5"/>
                  </a:lnTo>
                  <a:lnTo>
                    <a:pt x="1755" y="5"/>
                  </a:lnTo>
                  <a:lnTo>
                    <a:pt x="1755" y="0"/>
                  </a:lnTo>
                  <a:close/>
                  <a:moveTo>
                    <a:pt x="1789" y="0"/>
                  </a:moveTo>
                  <a:lnTo>
                    <a:pt x="1808" y="0"/>
                  </a:lnTo>
                  <a:lnTo>
                    <a:pt x="1808" y="5"/>
                  </a:lnTo>
                  <a:lnTo>
                    <a:pt x="1789" y="5"/>
                  </a:lnTo>
                  <a:lnTo>
                    <a:pt x="1789" y="0"/>
                  </a:lnTo>
                  <a:close/>
                  <a:moveTo>
                    <a:pt x="1823" y="0"/>
                  </a:moveTo>
                  <a:lnTo>
                    <a:pt x="1842" y="0"/>
                  </a:lnTo>
                  <a:lnTo>
                    <a:pt x="1842" y="5"/>
                  </a:lnTo>
                  <a:lnTo>
                    <a:pt x="1823" y="5"/>
                  </a:lnTo>
                  <a:lnTo>
                    <a:pt x="1823" y="0"/>
                  </a:lnTo>
                  <a:close/>
                  <a:moveTo>
                    <a:pt x="1857" y="0"/>
                  </a:moveTo>
                  <a:lnTo>
                    <a:pt x="1876" y="0"/>
                  </a:lnTo>
                  <a:lnTo>
                    <a:pt x="1876" y="5"/>
                  </a:lnTo>
                  <a:lnTo>
                    <a:pt x="1857" y="5"/>
                  </a:lnTo>
                  <a:lnTo>
                    <a:pt x="1857" y="0"/>
                  </a:lnTo>
                  <a:close/>
                  <a:moveTo>
                    <a:pt x="1890" y="0"/>
                  </a:moveTo>
                  <a:lnTo>
                    <a:pt x="1910" y="0"/>
                  </a:lnTo>
                  <a:lnTo>
                    <a:pt x="1910" y="5"/>
                  </a:lnTo>
                  <a:lnTo>
                    <a:pt x="1890" y="5"/>
                  </a:lnTo>
                  <a:lnTo>
                    <a:pt x="1890" y="0"/>
                  </a:lnTo>
                  <a:close/>
                  <a:moveTo>
                    <a:pt x="1924" y="0"/>
                  </a:moveTo>
                  <a:lnTo>
                    <a:pt x="1943" y="0"/>
                  </a:lnTo>
                  <a:lnTo>
                    <a:pt x="1943" y="5"/>
                  </a:lnTo>
                  <a:lnTo>
                    <a:pt x="1924" y="5"/>
                  </a:lnTo>
                  <a:lnTo>
                    <a:pt x="1924" y="0"/>
                  </a:lnTo>
                  <a:close/>
                  <a:moveTo>
                    <a:pt x="1958" y="0"/>
                  </a:moveTo>
                  <a:lnTo>
                    <a:pt x="1977" y="0"/>
                  </a:lnTo>
                  <a:lnTo>
                    <a:pt x="1977" y="5"/>
                  </a:lnTo>
                  <a:lnTo>
                    <a:pt x="1958" y="5"/>
                  </a:lnTo>
                  <a:lnTo>
                    <a:pt x="1958" y="0"/>
                  </a:lnTo>
                  <a:close/>
                  <a:moveTo>
                    <a:pt x="1991" y="0"/>
                  </a:moveTo>
                  <a:lnTo>
                    <a:pt x="2011" y="0"/>
                  </a:lnTo>
                  <a:lnTo>
                    <a:pt x="2011" y="5"/>
                  </a:lnTo>
                  <a:lnTo>
                    <a:pt x="1991" y="5"/>
                  </a:lnTo>
                  <a:lnTo>
                    <a:pt x="1991" y="0"/>
                  </a:lnTo>
                  <a:close/>
                  <a:moveTo>
                    <a:pt x="2025" y="0"/>
                  </a:moveTo>
                  <a:lnTo>
                    <a:pt x="2044" y="0"/>
                  </a:lnTo>
                  <a:lnTo>
                    <a:pt x="2044" y="5"/>
                  </a:lnTo>
                  <a:lnTo>
                    <a:pt x="2025" y="5"/>
                  </a:lnTo>
                  <a:lnTo>
                    <a:pt x="2025" y="0"/>
                  </a:lnTo>
                  <a:close/>
                  <a:moveTo>
                    <a:pt x="2059" y="0"/>
                  </a:moveTo>
                  <a:lnTo>
                    <a:pt x="2078" y="0"/>
                  </a:lnTo>
                  <a:lnTo>
                    <a:pt x="2078" y="5"/>
                  </a:lnTo>
                  <a:lnTo>
                    <a:pt x="2059" y="5"/>
                  </a:lnTo>
                  <a:lnTo>
                    <a:pt x="2059" y="0"/>
                  </a:lnTo>
                  <a:close/>
                  <a:moveTo>
                    <a:pt x="2093" y="0"/>
                  </a:moveTo>
                  <a:lnTo>
                    <a:pt x="2112" y="0"/>
                  </a:lnTo>
                  <a:lnTo>
                    <a:pt x="2112" y="5"/>
                  </a:lnTo>
                  <a:lnTo>
                    <a:pt x="2093" y="5"/>
                  </a:lnTo>
                  <a:lnTo>
                    <a:pt x="2093" y="0"/>
                  </a:lnTo>
                  <a:close/>
                  <a:moveTo>
                    <a:pt x="2127" y="0"/>
                  </a:moveTo>
                  <a:lnTo>
                    <a:pt x="2146" y="0"/>
                  </a:lnTo>
                  <a:lnTo>
                    <a:pt x="2146" y="5"/>
                  </a:lnTo>
                  <a:lnTo>
                    <a:pt x="2127" y="5"/>
                  </a:lnTo>
                  <a:lnTo>
                    <a:pt x="2127" y="0"/>
                  </a:lnTo>
                  <a:close/>
                  <a:moveTo>
                    <a:pt x="2160" y="0"/>
                  </a:moveTo>
                  <a:lnTo>
                    <a:pt x="2180" y="0"/>
                  </a:lnTo>
                  <a:lnTo>
                    <a:pt x="2180" y="5"/>
                  </a:lnTo>
                  <a:lnTo>
                    <a:pt x="2160" y="5"/>
                  </a:lnTo>
                  <a:lnTo>
                    <a:pt x="2160" y="0"/>
                  </a:lnTo>
                  <a:close/>
                  <a:moveTo>
                    <a:pt x="2194" y="0"/>
                  </a:moveTo>
                  <a:lnTo>
                    <a:pt x="2213" y="0"/>
                  </a:lnTo>
                  <a:lnTo>
                    <a:pt x="2213" y="5"/>
                  </a:lnTo>
                  <a:lnTo>
                    <a:pt x="2194" y="5"/>
                  </a:lnTo>
                  <a:lnTo>
                    <a:pt x="2194" y="0"/>
                  </a:lnTo>
                  <a:close/>
                  <a:moveTo>
                    <a:pt x="2228" y="0"/>
                  </a:moveTo>
                  <a:lnTo>
                    <a:pt x="2247" y="0"/>
                  </a:lnTo>
                  <a:lnTo>
                    <a:pt x="2247" y="5"/>
                  </a:lnTo>
                  <a:lnTo>
                    <a:pt x="2228" y="5"/>
                  </a:lnTo>
                  <a:lnTo>
                    <a:pt x="2228" y="0"/>
                  </a:lnTo>
                  <a:close/>
                  <a:moveTo>
                    <a:pt x="2262" y="0"/>
                  </a:moveTo>
                  <a:lnTo>
                    <a:pt x="2281" y="0"/>
                  </a:lnTo>
                  <a:lnTo>
                    <a:pt x="2281" y="5"/>
                  </a:lnTo>
                  <a:lnTo>
                    <a:pt x="2262" y="5"/>
                  </a:lnTo>
                  <a:lnTo>
                    <a:pt x="2262" y="0"/>
                  </a:lnTo>
                  <a:close/>
                  <a:moveTo>
                    <a:pt x="2295" y="0"/>
                  </a:moveTo>
                  <a:lnTo>
                    <a:pt x="2315" y="0"/>
                  </a:lnTo>
                  <a:lnTo>
                    <a:pt x="2315" y="5"/>
                  </a:lnTo>
                  <a:lnTo>
                    <a:pt x="2295" y="5"/>
                  </a:lnTo>
                  <a:lnTo>
                    <a:pt x="2295" y="0"/>
                  </a:lnTo>
                  <a:close/>
                  <a:moveTo>
                    <a:pt x="2329" y="0"/>
                  </a:moveTo>
                  <a:lnTo>
                    <a:pt x="2348" y="0"/>
                  </a:lnTo>
                  <a:lnTo>
                    <a:pt x="2348" y="5"/>
                  </a:lnTo>
                  <a:lnTo>
                    <a:pt x="2329" y="5"/>
                  </a:lnTo>
                  <a:lnTo>
                    <a:pt x="2329" y="0"/>
                  </a:lnTo>
                  <a:close/>
                  <a:moveTo>
                    <a:pt x="2363" y="0"/>
                  </a:moveTo>
                  <a:lnTo>
                    <a:pt x="2382" y="0"/>
                  </a:lnTo>
                  <a:lnTo>
                    <a:pt x="2382" y="5"/>
                  </a:lnTo>
                  <a:lnTo>
                    <a:pt x="2363" y="5"/>
                  </a:lnTo>
                  <a:lnTo>
                    <a:pt x="2363" y="0"/>
                  </a:lnTo>
                  <a:close/>
                  <a:moveTo>
                    <a:pt x="2397" y="0"/>
                  </a:moveTo>
                  <a:lnTo>
                    <a:pt x="2416" y="0"/>
                  </a:lnTo>
                  <a:lnTo>
                    <a:pt x="2416" y="5"/>
                  </a:lnTo>
                  <a:lnTo>
                    <a:pt x="2397" y="5"/>
                  </a:lnTo>
                  <a:lnTo>
                    <a:pt x="2397" y="0"/>
                  </a:lnTo>
                  <a:close/>
                  <a:moveTo>
                    <a:pt x="2431" y="0"/>
                  </a:moveTo>
                  <a:lnTo>
                    <a:pt x="2450" y="0"/>
                  </a:lnTo>
                  <a:lnTo>
                    <a:pt x="2450" y="5"/>
                  </a:lnTo>
                  <a:lnTo>
                    <a:pt x="2431" y="5"/>
                  </a:lnTo>
                  <a:lnTo>
                    <a:pt x="2431" y="0"/>
                  </a:lnTo>
                  <a:close/>
                  <a:moveTo>
                    <a:pt x="2464" y="0"/>
                  </a:moveTo>
                  <a:lnTo>
                    <a:pt x="2484" y="0"/>
                  </a:lnTo>
                  <a:lnTo>
                    <a:pt x="2484" y="5"/>
                  </a:lnTo>
                  <a:lnTo>
                    <a:pt x="2464" y="5"/>
                  </a:lnTo>
                  <a:lnTo>
                    <a:pt x="2464" y="0"/>
                  </a:lnTo>
                  <a:close/>
                  <a:moveTo>
                    <a:pt x="2498" y="0"/>
                  </a:moveTo>
                  <a:lnTo>
                    <a:pt x="2517" y="0"/>
                  </a:lnTo>
                  <a:lnTo>
                    <a:pt x="2517" y="5"/>
                  </a:lnTo>
                  <a:lnTo>
                    <a:pt x="2498" y="5"/>
                  </a:lnTo>
                  <a:lnTo>
                    <a:pt x="2498" y="0"/>
                  </a:lnTo>
                  <a:close/>
                  <a:moveTo>
                    <a:pt x="2532" y="0"/>
                  </a:moveTo>
                  <a:lnTo>
                    <a:pt x="2551" y="0"/>
                  </a:lnTo>
                  <a:lnTo>
                    <a:pt x="2551" y="5"/>
                  </a:lnTo>
                  <a:lnTo>
                    <a:pt x="2532" y="5"/>
                  </a:lnTo>
                  <a:lnTo>
                    <a:pt x="2532" y="0"/>
                  </a:lnTo>
                  <a:close/>
                  <a:moveTo>
                    <a:pt x="2565" y="0"/>
                  </a:moveTo>
                  <a:lnTo>
                    <a:pt x="2572" y="0"/>
                  </a:lnTo>
                  <a:lnTo>
                    <a:pt x="2572" y="5"/>
                  </a:lnTo>
                  <a:lnTo>
                    <a:pt x="2565" y="5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27" name="Freeform 55"/>
            <p:cNvSpPr>
              <a:spLocks noEditPoints="1"/>
            </p:cNvSpPr>
            <p:nvPr/>
          </p:nvSpPr>
          <p:spPr bwMode="auto">
            <a:xfrm>
              <a:off x="2407" y="1897"/>
              <a:ext cx="2905" cy="4"/>
            </a:xfrm>
            <a:custGeom>
              <a:avLst/>
              <a:gdLst>
                <a:gd name="T0" fmla="*/ 53 w 2905"/>
                <a:gd name="T1" fmla="*/ 0 h 4"/>
                <a:gd name="T2" fmla="*/ 68 w 2905"/>
                <a:gd name="T3" fmla="*/ 4 h 4"/>
                <a:gd name="T4" fmla="*/ 135 w 2905"/>
                <a:gd name="T5" fmla="*/ 0 h 4"/>
                <a:gd name="T6" fmla="*/ 188 w 2905"/>
                <a:gd name="T7" fmla="*/ 4 h 4"/>
                <a:gd name="T8" fmla="*/ 203 w 2905"/>
                <a:gd name="T9" fmla="*/ 0 h 4"/>
                <a:gd name="T10" fmla="*/ 289 w 2905"/>
                <a:gd name="T11" fmla="*/ 0 h 4"/>
                <a:gd name="T12" fmla="*/ 304 w 2905"/>
                <a:gd name="T13" fmla="*/ 4 h 4"/>
                <a:gd name="T14" fmla="*/ 372 w 2905"/>
                <a:gd name="T15" fmla="*/ 0 h 4"/>
                <a:gd name="T16" fmla="*/ 425 w 2905"/>
                <a:gd name="T17" fmla="*/ 4 h 4"/>
                <a:gd name="T18" fmla="*/ 439 w 2905"/>
                <a:gd name="T19" fmla="*/ 0 h 4"/>
                <a:gd name="T20" fmla="*/ 526 w 2905"/>
                <a:gd name="T21" fmla="*/ 0 h 4"/>
                <a:gd name="T22" fmla="*/ 540 w 2905"/>
                <a:gd name="T23" fmla="*/ 4 h 4"/>
                <a:gd name="T24" fmla="*/ 608 w 2905"/>
                <a:gd name="T25" fmla="*/ 0 h 4"/>
                <a:gd name="T26" fmla="*/ 661 w 2905"/>
                <a:gd name="T27" fmla="*/ 4 h 4"/>
                <a:gd name="T28" fmla="*/ 675 w 2905"/>
                <a:gd name="T29" fmla="*/ 0 h 4"/>
                <a:gd name="T30" fmla="*/ 762 w 2905"/>
                <a:gd name="T31" fmla="*/ 0 h 4"/>
                <a:gd name="T32" fmla="*/ 777 w 2905"/>
                <a:gd name="T33" fmla="*/ 4 h 4"/>
                <a:gd name="T34" fmla="*/ 844 w 2905"/>
                <a:gd name="T35" fmla="*/ 0 h 4"/>
                <a:gd name="T36" fmla="*/ 897 w 2905"/>
                <a:gd name="T37" fmla="*/ 4 h 4"/>
                <a:gd name="T38" fmla="*/ 912 w 2905"/>
                <a:gd name="T39" fmla="*/ 0 h 4"/>
                <a:gd name="T40" fmla="*/ 999 w 2905"/>
                <a:gd name="T41" fmla="*/ 0 h 4"/>
                <a:gd name="T42" fmla="*/ 1013 w 2905"/>
                <a:gd name="T43" fmla="*/ 4 h 4"/>
                <a:gd name="T44" fmla="*/ 1081 w 2905"/>
                <a:gd name="T45" fmla="*/ 0 h 4"/>
                <a:gd name="T46" fmla="*/ 1134 w 2905"/>
                <a:gd name="T47" fmla="*/ 4 h 4"/>
                <a:gd name="T48" fmla="*/ 1148 w 2905"/>
                <a:gd name="T49" fmla="*/ 0 h 4"/>
                <a:gd name="T50" fmla="*/ 1235 w 2905"/>
                <a:gd name="T51" fmla="*/ 0 h 4"/>
                <a:gd name="T52" fmla="*/ 1249 w 2905"/>
                <a:gd name="T53" fmla="*/ 4 h 4"/>
                <a:gd name="T54" fmla="*/ 1317 w 2905"/>
                <a:gd name="T55" fmla="*/ 0 h 4"/>
                <a:gd name="T56" fmla="*/ 1370 w 2905"/>
                <a:gd name="T57" fmla="*/ 4 h 4"/>
                <a:gd name="T58" fmla="*/ 1384 w 2905"/>
                <a:gd name="T59" fmla="*/ 0 h 4"/>
                <a:gd name="T60" fmla="*/ 1471 w 2905"/>
                <a:gd name="T61" fmla="*/ 0 h 4"/>
                <a:gd name="T62" fmla="*/ 1486 w 2905"/>
                <a:gd name="T63" fmla="*/ 4 h 4"/>
                <a:gd name="T64" fmla="*/ 1553 w 2905"/>
                <a:gd name="T65" fmla="*/ 0 h 4"/>
                <a:gd name="T66" fmla="*/ 1606 w 2905"/>
                <a:gd name="T67" fmla="*/ 4 h 4"/>
                <a:gd name="T68" fmla="*/ 1621 w 2905"/>
                <a:gd name="T69" fmla="*/ 0 h 4"/>
                <a:gd name="T70" fmla="*/ 1707 w 2905"/>
                <a:gd name="T71" fmla="*/ 0 h 4"/>
                <a:gd name="T72" fmla="*/ 1722 w 2905"/>
                <a:gd name="T73" fmla="*/ 4 h 4"/>
                <a:gd name="T74" fmla="*/ 1789 w 2905"/>
                <a:gd name="T75" fmla="*/ 0 h 4"/>
                <a:gd name="T76" fmla="*/ 1843 w 2905"/>
                <a:gd name="T77" fmla="*/ 4 h 4"/>
                <a:gd name="T78" fmla="*/ 1857 w 2905"/>
                <a:gd name="T79" fmla="*/ 0 h 4"/>
                <a:gd name="T80" fmla="*/ 1944 w 2905"/>
                <a:gd name="T81" fmla="*/ 0 h 4"/>
                <a:gd name="T82" fmla="*/ 1958 w 2905"/>
                <a:gd name="T83" fmla="*/ 4 h 4"/>
                <a:gd name="T84" fmla="*/ 2026 w 2905"/>
                <a:gd name="T85" fmla="*/ 0 h 4"/>
                <a:gd name="T86" fmla="*/ 2079 w 2905"/>
                <a:gd name="T87" fmla="*/ 4 h 4"/>
                <a:gd name="T88" fmla="*/ 2093 w 2905"/>
                <a:gd name="T89" fmla="*/ 0 h 4"/>
                <a:gd name="T90" fmla="*/ 2180 w 2905"/>
                <a:gd name="T91" fmla="*/ 0 h 4"/>
                <a:gd name="T92" fmla="*/ 2195 w 2905"/>
                <a:gd name="T93" fmla="*/ 4 h 4"/>
                <a:gd name="T94" fmla="*/ 2262 w 2905"/>
                <a:gd name="T95" fmla="*/ 0 h 4"/>
                <a:gd name="T96" fmla="*/ 2315 w 2905"/>
                <a:gd name="T97" fmla="*/ 4 h 4"/>
                <a:gd name="T98" fmla="*/ 2330 w 2905"/>
                <a:gd name="T99" fmla="*/ 0 h 4"/>
                <a:gd name="T100" fmla="*/ 2416 w 2905"/>
                <a:gd name="T101" fmla="*/ 0 h 4"/>
                <a:gd name="T102" fmla="*/ 2431 w 2905"/>
                <a:gd name="T103" fmla="*/ 4 h 4"/>
                <a:gd name="T104" fmla="*/ 2499 w 2905"/>
                <a:gd name="T105" fmla="*/ 0 h 4"/>
                <a:gd name="T106" fmla="*/ 2552 w 2905"/>
                <a:gd name="T107" fmla="*/ 4 h 4"/>
                <a:gd name="T108" fmla="*/ 2566 w 2905"/>
                <a:gd name="T109" fmla="*/ 0 h 4"/>
                <a:gd name="T110" fmla="*/ 2653 w 2905"/>
                <a:gd name="T111" fmla="*/ 0 h 4"/>
                <a:gd name="T112" fmla="*/ 2667 w 2905"/>
                <a:gd name="T113" fmla="*/ 4 h 4"/>
                <a:gd name="T114" fmla="*/ 2735 w 2905"/>
                <a:gd name="T115" fmla="*/ 0 h 4"/>
                <a:gd name="T116" fmla="*/ 2788 w 2905"/>
                <a:gd name="T117" fmla="*/ 4 h 4"/>
                <a:gd name="T118" fmla="*/ 2802 w 2905"/>
                <a:gd name="T119" fmla="*/ 0 h 4"/>
                <a:gd name="T120" fmla="*/ 2889 w 2905"/>
                <a:gd name="T121" fmla="*/ 0 h 4"/>
                <a:gd name="T122" fmla="*/ 2904 w 2905"/>
                <a:gd name="T123" fmla="*/ 4 h 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5"/>
                <a:gd name="T187" fmla="*/ 0 h 4"/>
                <a:gd name="T188" fmla="*/ 2905 w 2905"/>
                <a:gd name="T189" fmla="*/ 4 h 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5" h="4">
                  <a:moveTo>
                    <a:pt x="0" y="0"/>
                  </a:moveTo>
                  <a:lnTo>
                    <a:pt x="20" y="0"/>
                  </a:lnTo>
                  <a:lnTo>
                    <a:pt x="20" y="4"/>
                  </a:lnTo>
                  <a:lnTo>
                    <a:pt x="0" y="4"/>
                  </a:lnTo>
                  <a:lnTo>
                    <a:pt x="0" y="0"/>
                  </a:lnTo>
                  <a:close/>
                  <a:moveTo>
                    <a:pt x="34" y="0"/>
                  </a:moveTo>
                  <a:lnTo>
                    <a:pt x="53" y="0"/>
                  </a:lnTo>
                  <a:lnTo>
                    <a:pt x="53" y="4"/>
                  </a:lnTo>
                  <a:lnTo>
                    <a:pt x="34" y="4"/>
                  </a:lnTo>
                  <a:lnTo>
                    <a:pt x="34" y="0"/>
                  </a:lnTo>
                  <a:close/>
                  <a:moveTo>
                    <a:pt x="68" y="0"/>
                  </a:moveTo>
                  <a:lnTo>
                    <a:pt x="87" y="0"/>
                  </a:lnTo>
                  <a:lnTo>
                    <a:pt x="87" y="4"/>
                  </a:lnTo>
                  <a:lnTo>
                    <a:pt x="68" y="4"/>
                  </a:lnTo>
                  <a:lnTo>
                    <a:pt x="68" y="0"/>
                  </a:lnTo>
                  <a:close/>
                  <a:moveTo>
                    <a:pt x="102" y="0"/>
                  </a:moveTo>
                  <a:lnTo>
                    <a:pt x="121" y="0"/>
                  </a:lnTo>
                  <a:lnTo>
                    <a:pt x="121" y="4"/>
                  </a:lnTo>
                  <a:lnTo>
                    <a:pt x="102" y="4"/>
                  </a:lnTo>
                  <a:lnTo>
                    <a:pt x="102" y="0"/>
                  </a:lnTo>
                  <a:close/>
                  <a:moveTo>
                    <a:pt x="135" y="0"/>
                  </a:moveTo>
                  <a:lnTo>
                    <a:pt x="155" y="0"/>
                  </a:lnTo>
                  <a:lnTo>
                    <a:pt x="155" y="4"/>
                  </a:lnTo>
                  <a:lnTo>
                    <a:pt x="135" y="4"/>
                  </a:lnTo>
                  <a:lnTo>
                    <a:pt x="135" y="0"/>
                  </a:lnTo>
                  <a:close/>
                  <a:moveTo>
                    <a:pt x="169" y="0"/>
                  </a:moveTo>
                  <a:lnTo>
                    <a:pt x="188" y="0"/>
                  </a:lnTo>
                  <a:lnTo>
                    <a:pt x="188" y="4"/>
                  </a:lnTo>
                  <a:lnTo>
                    <a:pt x="169" y="4"/>
                  </a:lnTo>
                  <a:lnTo>
                    <a:pt x="169" y="0"/>
                  </a:lnTo>
                  <a:close/>
                  <a:moveTo>
                    <a:pt x="203" y="0"/>
                  </a:moveTo>
                  <a:lnTo>
                    <a:pt x="222" y="0"/>
                  </a:lnTo>
                  <a:lnTo>
                    <a:pt x="222" y="4"/>
                  </a:lnTo>
                  <a:lnTo>
                    <a:pt x="203" y="4"/>
                  </a:lnTo>
                  <a:lnTo>
                    <a:pt x="203" y="0"/>
                  </a:lnTo>
                  <a:close/>
                  <a:moveTo>
                    <a:pt x="236" y="0"/>
                  </a:moveTo>
                  <a:lnTo>
                    <a:pt x="256" y="0"/>
                  </a:lnTo>
                  <a:lnTo>
                    <a:pt x="256" y="4"/>
                  </a:lnTo>
                  <a:lnTo>
                    <a:pt x="236" y="4"/>
                  </a:lnTo>
                  <a:lnTo>
                    <a:pt x="236" y="0"/>
                  </a:lnTo>
                  <a:close/>
                  <a:moveTo>
                    <a:pt x="270" y="0"/>
                  </a:moveTo>
                  <a:lnTo>
                    <a:pt x="289" y="0"/>
                  </a:lnTo>
                  <a:lnTo>
                    <a:pt x="289" y="4"/>
                  </a:lnTo>
                  <a:lnTo>
                    <a:pt x="270" y="4"/>
                  </a:lnTo>
                  <a:lnTo>
                    <a:pt x="270" y="0"/>
                  </a:lnTo>
                  <a:close/>
                  <a:moveTo>
                    <a:pt x="304" y="0"/>
                  </a:moveTo>
                  <a:lnTo>
                    <a:pt x="323" y="0"/>
                  </a:lnTo>
                  <a:lnTo>
                    <a:pt x="323" y="4"/>
                  </a:lnTo>
                  <a:lnTo>
                    <a:pt x="304" y="4"/>
                  </a:lnTo>
                  <a:lnTo>
                    <a:pt x="304" y="0"/>
                  </a:lnTo>
                  <a:close/>
                  <a:moveTo>
                    <a:pt x="338" y="0"/>
                  </a:moveTo>
                  <a:lnTo>
                    <a:pt x="357" y="0"/>
                  </a:lnTo>
                  <a:lnTo>
                    <a:pt x="357" y="4"/>
                  </a:lnTo>
                  <a:lnTo>
                    <a:pt x="338" y="4"/>
                  </a:lnTo>
                  <a:lnTo>
                    <a:pt x="338" y="0"/>
                  </a:lnTo>
                  <a:close/>
                  <a:moveTo>
                    <a:pt x="372" y="0"/>
                  </a:moveTo>
                  <a:lnTo>
                    <a:pt x="391" y="0"/>
                  </a:lnTo>
                  <a:lnTo>
                    <a:pt x="391" y="4"/>
                  </a:lnTo>
                  <a:lnTo>
                    <a:pt x="372" y="4"/>
                  </a:lnTo>
                  <a:lnTo>
                    <a:pt x="372" y="0"/>
                  </a:lnTo>
                  <a:close/>
                  <a:moveTo>
                    <a:pt x="405" y="0"/>
                  </a:moveTo>
                  <a:lnTo>
                    <a:pt x="425" y="0"/>
                  </a:lnTo>
                  <a:lnTo>
                    <a:pt x="425" y="4"/>
                  </a:lnTo>
                  <a:lnTo>
                    <a:pt x="405" y="4"/>
                  </a:lnTo>
                  <a:lnTo>
                    <a:pt x="405" y="0"/>
                  </a:lnTo>
                  <a:close/>
                  <a:moveTo>
                    <a:pt x="439" y="0"/>
                  </a:moveTo>
                  <a:lnTo>
                    <a:pt x="458" y="0"/>
                  </a:lnTo>
                  <a:lnTo>
                    <a:pt x="458" y="4"/>
                  </a:lnTo>
                  <a:lnTo>
                    <a:pt x="439" y="4"/>
                  </a:lnTo>
                  <a:lnTo>
                    <a:pt x="439" y="0"/>
                  </a:lnTo>
                  <a:close/>
                  <a:moveTo>
                    <a:pt x="473" y="0"/>
                  </a:moveTo>
                  <a:lnTo>
                    <a:pt x="492" y="0"/>
                  </a:lnTo>
                  <a:lnTo>
                    <a:pt x="492" y="4"/>
                  </a:lnTo>
                  <a:lnTo>
                    <a:pt x="473" y="4"/>
                  </a:lnTo>
                  <a:lnTo>
                    <a:pt x="473" y="0"/>
                  </a:lnTo>
                  <a:close/>
                  <a:moveTo>
                    <a:pt x="507" y="0"/>
                  </a:moveTo>
                  <a:lnTo>
                    <a:pt x="526" y="0"/>
                  </a:lnTo>
                  <a:lnTo>
                    <a:pt x="526" y="4"/>
                  </a:lnTo>
                  <a:lnTo>
                    <a:pt x="507" y="4"/>
                  </a:lnTo>
                  <a:lnTo>
                    <a:pt x="507" y="0"/>
                  </a:lnTo>
                  <a:close/>
                  <a:moveTo>
                    <a:pt x="540" y="0"/>
                  </a:moveTo>
                  <a:lnTo>
                    <a:pt x="560" y="0"/>
                  </a:lnTo>
                  <a:lnTo>
                    <a:pt x="560" y="4"/>
                  </a:lnTo>
                  <a:lnTo>
                    <a:pt x="540" y="4"/>
                  </a:lnTo>
                  <a:lnTo>
                    <a:pt x="540" y="0"/>
                  </a:lnTo>
                  <a:close/>
                  <a:moveTo>
                    <a:pt x="574" y="0"/>
                  </a:moveTo>
                  <a:lnTo>
                    <a:pt x="593" y="0"/>
                  </a:lnTo>
                  <a:lnTo>
                    <a:pt x="593" y="4"/>
                  </a:lnTo>
                  <a:lnTo>
                    <a:pt x="574" y="4"/>
                  </a:lnTo>
                  <a:lnTo>
                    <a:pt x="574" y="0"/>
                  </a:lnTo>
                  <a:close/>
                  <a:moveTo>
                    <a:pt x="608" y="0"/>
                  </a:moveTo>
                  <a:lnTo>
                    <a:pt x="627" y="0"/>
                  </a:lnTo>
                  <a:lnTo>
                    <a:pt x="627" y="4"/>
                  </a:lnTo>
                  <a:lnTo>
                    <a:pt x="608" y="4"/>
                  </a:lnTo>
                  <a:lnTo>
                    <a:pt x="608" y="0"/>
                  </a:lnTo>
                  <a:close/>
                  <a:moveTo>
                    <a:pt x="642" y="0"/>
                  </a:moveTo>
                  <a:lnTo>
                    <a:pt x="661" y="0"/>
                  </a:lnTo>
                  <a:lnTo>
                    <a:pt x="661" y="4"/>
                  </a:lnTo>
                  <a:lnTo>
                    <a:pt x="642" y="4"/>
                  </a:lnTo>
                  <a:lnTo>
                    <a:pt x="642" y="0"/>
                  </a:lnTo>
                  <a:close/>
                  <a:moveTo>
                    <a:pt x="675" y="0"/>
                  </a:moveTo>
                  <a:lnTo>
                    <a:pt x="695" y="0"/>
                  </a:lnTo>
                  <a:lnTo>
                    <a:pt x="695" y="4"/>
                  </a:lnTo>
                  <a:lnTo>
                    <a:pt x="675" y="4"/>
                  </a:lnTo>
                  <a:lnTo>
                    <a:pt x="675" y="0"/>
                  </a:lnTo>
                  <a:close/>
                  <a:moveTo>
                    <a:pt x="709" y="0"/>
                  </a:moveTo>
                  <a:lnTo>
                    <a:pt x="728" y="0"/>
                  </a:lnTo>
                  <a:lnTo>
                    <a:pt x="728" y="4"/>
                  </a:lnTo>
                  <a:lnTo>
                    <a:pt x="709" y="4"/>
                  </a:lnTo>
                  <a:lnTo>
                    <a:pt x="709" y="0"/>
                  </a:lnTo>
                  <a:close/>
                  <a:moveTo>
                    <a:pt x="743" y="0"/>
                  </a:moveTo>
                  <a:lnTo>
                    <a:pt x="762" y="0"/>
                  </a:lnTo>
                  <a:lnTo>
                    <a:pt x="762" y="4"/>
                  </a:lnTo>
                  <a:lnTo>
                    <a:pt x="743" y="4"/>
                  </a:lnTo>
                  <a:lnTo>
                    <a:pt x="743" y="0"/>
                  </a:lnTo>
                  <a:close/>
                  <a:moveTo>
                    <a:pt x="777" y="0"/>
                  </a:moveTo>
                  <a:lnTo>
                    <a:pt x="796" y="0"/>
                  </a:lnTo>
                  <a:lnTo>
                    <a:pt x="796" y="4"/>
                  </a:lnTo>
                  <a:lnTo>
                    <a:pt x="777" y="4"/>
                  </a:lnTo>
                  <a:lnTo>
                    <a:pt x="777" y="0"/>
                  </a:lnTo>
                  <a:close/>
                  <a:moveTo>
                    <a:pt x="810" y="0"/>
                  </a:moveTo>
                  <a:lnTo>
                    <a:pt x="830" y="0"/>
                  </a:lnTo>
                  <a:lnTo>
                    <a:pt x="830" y="4"/>
                  </a:lnTo>
                  <a:lnTo>
                    <a:pt x="810" y="4"/>
                  </a:lnTo>
                  <a:lnTo>
                    <a:pt x="810" y="0"/>
                  </a:lnTo>
                  <a:close/>
                  <a:moveTo>
                    <a:pt x="844" y="0"/>
                  </a:moveTo>
                  <a:lnTo>
                    <a:pt x="863" y="0"/>
                  </a:lnTo>
                  <a:lnTo>
                    <a:pt x="863" y="4"/>
                  </a:lnTo>
                  <a:lnTo>
                    <a:pt x="844" y="4"/>
                  </a:lnTo>
                  <a:lnTo>
                    <a:pt x="844" y="0"/>
                  </a:lnTo>
                  <a:close/>
                  <a:moveTo>
                    <a:pt x="878" y="0"/>
                  </a:moveTo>
                  <a:lnTo>
                    <a:pt x="897" y="0"/>
                  </a:lnTo>
                  <a:lnTo>
                    <a:pt x="897" y="4"/>
                  </a:lnTo>
                  <a:lnTo>
                    <a:pt x="878" y="4"/>
                  </a:lnTo>
                  <a:lnTo>
                    <a:pt x="878" y="0"/>
                  </a:lnTo>
                  <a:close/>
                  <a:moveTo>
                    <a:pt x="912" y="0"/>
                  </a:moveTo>
                  <a:lnTo>
                    <a:pt x="931" y="0"/>
                  </a:lnTo>
                  <a:lnTo>
                    <a:pt x="931" y="4"/>
                  </a:lnTo>
                  <a:lnTo>
                    <a:pt x="912" y="4"/>
                  </a:lnTo>
                  <a:lnTo>
                    <a:pt x="912" y="0"/>
                  </a:lnTo>
                  <a:close/>
                  <a:moveTo>
                    <a:pt x="946" y="0"/>
                  </a:moveTo>
                  <a:lnTo>
                    <a:pt x="965" y="0"/>
                  </a:lnTo>
                  <a:lnTo>
                    <a:pt x="965" y="4"/>
                  </a:lnTo>
                  <a:lnTo>
                    <a:pt x="946" y="4"/>
                  </a:lnTo>
                  <a:lnTo>
                    <a:pt x="946" y="0"/>
                  </a:lnTo>
                  <a:close/>
                  <a:moveTo>
                    <a:pt x="979" y="0"/>
                  </a:moveTo>
                  <a:lnTo>
                    <a:pt x="999" y="0"/>
                  </a:lnTo>
                  <a:lnTo>
                    <a:pt x="999" y="4"/>
                  </a:lnTo>
                  <a:lnTo>
                    <a:pt x="979" y="4"/>
                  </a:lnTo>
                  <a:lnTo>
                    <a:pt x="979" y="0"/>
                  </a:lnTo>
                  <a:close/>
                  <a:moveTo>
                    <a:pt x="1013" y="0"/>
                  </a:moveTo>
                  <a:lnTo>
                    <a:pt x="1032" y="0"/>
                  </a:lnTo>
                  <a:lnTo>
                    <a:pt x="1032" y="4"/>
                  </a:lnTo>
                  <a:lnTo>
                    <a:pt x="1013" y="4"/>
                  </a:lnTo>
                  <a:lnTo>
                    <a:pt x="1013" y="0"/>
                  </a:lnTo>
                  <a:close/>
                  <a:moveTo>
                    <a:pt x="1047" y="0"/>
                  </a:moveTo>
                  <a:lnTo>
                    <a:pt x="1066" y="0"/>
                  </a:lnTo>
                  <a:lnTo>
                    <a:pt x="1066" y="4"/>
                  </a:lnTo>
                  <a:lnTo>
                    <a:pt x="1047" y="4"/>
                  </a:lnTo>
                  <a:lnTo>
                    <a:pt x="1047" y="0"/>
                  </a:lnTo>
                  <a:close/>
                  <a:moveTo>
                    <a:pt x="1081" y="0"/>
                  </a:moveTo>
                  <a:lnTo>
                    <a:pt x="1100" y="0"/>
                  </a:lnTo>
                  <a:lnTo>
                    <a:pt x="1100" y="4"/>
                  </a:lnTo>
                  <a:lnTo>
                    <a:pt x="1081" y="4"/>
                  </a:lnTo>
                  <a:lnTo>
                    <a:pt x="1081" y="0"/>
                  </a:lnTo>
                  <a:close/>
                  <a:moveTo>
                    <a:pt x="1114" y="0"/>
                  </a:moveTo>
                  <a:lnTo>
                    <a:pt x="1134" y="0"/>
                  </a:lnTo>
                  <a:lnTo>
                    <a:pt x="1134" y="4"/>
                  </a:lnTo>
                  <a:lnTo>
                    <a:pt x="1114" y="4"/>
                  </a:lnTo>
                  <a:lnTo>
                    <a:pt x="1114" y="0"/>
                  </a:lnTo>
                  <a:close/>
                  <a:moveTo>
                    <a:pt x="1148" y="0"/>
                  </a:moveTo>
                  <a:lnTo>
                    <a:pt x="1167" y="0"/>
                  </a:lnTo>
                  <a:lnTo>
                    <a:pt x="1167" y="4"/>
                  </a:lnTo>
                  <a:lnTo>
                    <a:pt x="1148" y="4"/>
                  </a:lnTo>
                  <a:lnTo>
                    <a:pt x="1148" y="0"/>
                  </a:lnTo>
                  <a:close/>
                  <a:moveTo>
                    <a:pt x="1182" y="0"/>
                  </a:moveTo>
                  <a:lnTo>
                    <a:pt x="1201" y="0"/>
                  </a:lnTo>
                  <a:lnTo>
                    <a:pt x="1201" y="4"/>
                  </a:lnTo>
                  <a:lnTo>
                    <a:pt x="1182" y="4"/>
                  </a:lnTo>
                  <a:lnTo>
                    <a:pt x="1182" y="0"/>
                  </a:lnTo>
                  <a:close/>
                  <a:moveTo>
                    <a:pt x="1215" y="0"/>
                  </a:moveTo>
                  <a:lnTo>
                    <a:pt x="1235" y="0"/>
                  </a:lnTo>
                  <a:lnTo>
                    <a:pt x="1235" y="4"/>
                  </a:lnTo>
                  <a:lnTo>
                    <a:pt x="1215" y="4"/>
                  </a:lnTo>
                  <a:lnTo>
                    <a:pt x="1215" y="0"/>
                  </a:lnTo>
                  <a:close/>
                  <a:moveTo>
                    <a:pt x="1249" y="0"/>
                  </a:moveTo>
                  <a:lnTo>
                    <a:pt x="1269" y="0"/>
                  </a:lnTo>
                  <a:lnTo>
                    <a:pt x="1269" y="4"/>
                  </a:lnTo>
                  <a:lnTo>
                    <a:pt x="1249" y="4"/>
                  </a:lnTo>
                  <a:lnTo>
                    <a:pt x="1249" y="0"/>
                  </a:lnTo>
                  <a:close/>
                  <a:moveTo>
                    <a:pt x="1283" y="0"/>
                  </a:moveTo>
                  <a:lnTo>
                    <a:pt x="1302" y="0"/>
                  </a:lnTo>
                  <a:lnTo>
                    <a:pt x="1302" y="4"/>
                  </a:lnTo>
                  <a:lnTo>
                    <a:pt x="1283" y="4"/>
                  </a:lnTo>
                  <a:lnTo>
                    <a:pt x="1283" y="0"/>
                  </a:lnTo>
                  <a:close/>
                  <a:moveTo>
                    <a:pt x="1317" y="0"/>
                  </a:moveTo>
                  <a:lnTo>
                    <a:pt x="1336" y="0"/>
                  </a:lnTo>
                  <a:lnTo>
                    <a:pt x="1336" y="4"/>
                  </a:lnTo>
                  <a:lnTo>
                    <a:pt x="1317" y="4"/>
                  </a:lnTo>
                  <a:lnTo>
                    <a:pt x="1317" y="0"/>
                  </a:lnTo>
                  <a:close/>
                  <a:moveTo>
                    <a:pt x="1351" y="0"/>
                  </a:moveTo>
                  <a:lnTo>
                    <a:pt x="1370" y="0"/>
                  </a:lnTo>
                  <a:lnTo>
                    <a:pt x="1370" y="4"/>
                  </a:lnTo>
                  <a:lnTo>
                    <a:pt x="1351" y="4"/>
                  </a:lnTo>
                  <a:lnTo>
                    <a:pt x="1351" y="0"/>
                  </a:lnTo>
                  <a:close/>
                  <a:moveTo>
                    <a:pt x="1384" y="0"/>
                  </a:moveTo>
                  <a:lnTo>
                    <a:pt x="1404" y="0"/>
                  </a:lnTo>
                  <a:lnTo>
                    <a:pt x="1404" y="4"/>
                  </a:lnTo>
                  <a:lnTo>
                    <a:pt x="1384" y="4"/>
                  </a:lnTo>
                  <a:lnTo>
                    <a:pt x="1384" y="0"/>
                  </a:lnTo>
                  <a:close/>
                  <a:moveTo>
                    <a:pt x="1418" y="0"/>
                  </a:moveTo>
                  <a:lnTo>
                    <a:pt x="1437" y="0"/>
                  </a:lnTo>
                  <a:lnTo>
                    <a:pt x="1437" y="4"/>
                  </a:lnTo>
                  <a:lnTo>
                    <a:pt x="1418" y="4"/>
                  </a:lnTo>
                  <a:lnTo>
                    <a:pt x="1418" y="0"/>
                  </a:lnTo>
                  <a:close/>
                  <a:moveTo>
                    <a:pt x="1452" y="0"/>
                  </a:moveTo>
                  <a:lnTo>
                    <a:pt x="1471" y="0"/>
                  </a:lnTo>
                  <a:lnTo>
                    <a:pt x="1471" y="4"/>
                  </a:lnTo>
                  <a:lnTo>
                    <a:pt x="1452" y="4"/>
                  </a:lnTo>
                  <a:lnTo>
                    <a:pt x="1452" y="0"/>
                  </a:lnTo>
                  <a:close/>
                  <a:moveTo>
                    <a:pt x="1486" y="0"/>
                  </a:moveTo>
                  <a:lnTo>
                    <a:pt x="1505" y="0"/>
                  </a:lnTo>
                  <a:lnTo>
                    <a:pt x="1505" y="4"/>
                  </a:lnTo>
                  <a:lnTo>
                    <a:pt x="1486" y="4"/>
                  </a:lnTo>
                  <a:lnTo>
                    <a:pt x="1486" y="0"/>
                  </a:lnTo>
                  <a:close/>
                  <a:moveTo>
                    <a:pt x="1519" y="0"/>
                  </a:moveTo>
                  <a:lnTo>
                    <a:pt x="1539" y="0"/>
                  </a:lnTo>
                  <a:lnTo>
                    <a:pt x="1539" y="4"/>
                  </a:lnTo>
                  <a:lnTo>
                    <a:pt x="1519" y="4"/>
                  </a:lnTo>
                  <a:lnTo>
                    <a:pt x="1519" y="0"/>
                  </a:lnTo>
                  <a:close/>
                  <a:moveTo>
                    <a:pt x="1553" y="0"/>
                  </a:moveTo>
                  <a:lnTo>
                    <a:pt x="1573" y="0"/>
                  </a:lnTo>
                  <a:lnTo>
                    <a:pt x="1573" y="4"/>
                  </a:lnTo>
                  <a:lnTo>
                    <a:pt x="1553" y="4"/>
                  </a:lnTo>
                  <a:lnTo>
                    <a:pt x="1553" y="0"/>
                  </a:lnTo>
                  <a:close/>
                  <a:moveTo>
                    <a:pt x="1587" y="0"/>
                  </a:moveTo>
                  <a:lnTo>
                    <a:pt x="1606" y="0"/>
                  </a:lnTo>
                  <a:lnTo>
                    <a:pt x="1606" y="4"/>
                  </a:lnTo>
                  <a:lnTo>
                    <a:pt x="1587" y="4"/>
                  </a:lnTo>
                  <a:lnTo>
                    <a:pt x="1587" y="0"/>
                  </a:lnTo>
                  <a:close/>
                  <a:moveTo>
                    <a:pt x="1621" y="0"/>
                  </a:moveTo>
                  <a:lnTo>
                    <a:pt x="1640" y="0"/>
                  </a:lnTo>
                  <a:lnTo>
                    <a:pt x="1640" y="4"/>
                  </a:lnTo>
                  <a:lnTo>
                    <a:pt x="1621" y="4"/>
                  </a:lnTo>
                  <a:lnTo>
                    <a:pt x="1621" y="0"/>
                  </a:lnTo>
                  <a:close/>
                  <a:moveTo>
                    <a:pt x="1654" y="0"/>
                  </a:moveTo>
                  <a:lnTo>
                    <a:pt x="1674" y="0"/>
                  </a:lnTo>
                  <a:lnTo>
                    <a:pt x="1674" y="4"/>
                  </a:lnTo>
                  <a:lnTo>
                    <a:pt x="1654" y="4"/>
                  </a:lnTo>
                  <a:lnTo>
                    <a:pt x="1654" y="0"/>
                  </a:lnTo>
                  <a:close/>
                  <a:moveTo>
                    <a:pt x="1688" y="0"/>
                  </a:moveTo>
                  <a:lnTo>
                    <a:pt x="1707" y="0"/>
                  </a:lnTo>
                  <a:lnTo>
                    <a:pt x="1707" y="4"/>
                  </a:lnTo>
                  <a:lnTo>
                    <a:pt x="1688" y="4"/>
                  </a:lnTo>
                  <a:lnTo>
                    <a:pt x="1688" y="0"/>
                  </a:lnTo>
                  <a:close/>
                  <a:moveTo>
                    <a:pt x="1722" y="0"/>
                  </a:moveTo>
                  <a:lnTo>
                    <a:pt x="1741" y="0"/>
                  </a:lnTo>
                  <a:lnTo>
                    <a:pt x="1741" y="4"/>
                  </a:lnTo>
                  <a:lnTo>
                    <a:pt x="1722" y="4"/>
                  </a:lnTo>
                  <a:lnTo>
                    <a:pt x="1722" y="0"/>
                  </a:lnTo>
                  <a:close/>
                  <a:moveTo>
                    <a:pt x="1756" y="0"/>
                  </a:moveTo>
                  <a:lnTo>
                    <a:pt x="1775" y="0"/>
                  </a:lnTo>
                  <a:lnTo>
                    <a:pt x="1775" y="4"/>
                  </a:lnTo>
                  <a:lnTo>
                    <a:pt x="1756" y="4"/>
                  </a:lnTo>
                  <a:lnTo>
                    <a:pt x="1756" y="0"/>
                  </a:lnTo>
                  <a:close/>
                  <a:moveTo>
                    <a:pt x="1789" y="0"/>
                  </a:moveTo>
                  <a:lnTo>
                    <a:pt x="1809" y="0"/>
                  </a:lnTo>
                  <a:lnTo>
                    <a:pt x="1809" y="4"/>
                  </a:lnTo>
                  <a:lnTo>
                    <a:pt x="1789" y="4"/>
                  </a:lnTo>
                  <a:lnTo>
                    <a:pt x="1789" y="0"/>
                  </a:lnTo>
                  <a:close/>
                  <a:moveTo>
                    <a:pt x="1823" y="0"/>
                  </a:moveTo>
                  <a:lnTo>
                    <a:pt x="1843" y="0"/>
                  </a:lnTo>
                  <a:lnTo>
                    <a:pt x="1843" y="4"/>
                  </a:lnTo>
                  <a:lnTo>
                    <a:pt x="1823" y="4"/>
                  </a:lnTo>
                  <a:lnTo>
                    <a:pt x="1823" y="0"/>
                  </a:lnTo>
                  <a:close/>
                  <a:moveTo>
                    <a:pt x="1857" y="0"/>
                  </a:moveTo>
                  <a:lnTo>
                    <a:pt x="1876" y="0"/>
                  </a:lnTo>
                  <a:lnTo>
                    <a:pt x="1876" y="4"/>
                  </a:lnTo>
                  <a:lnTo>
                    <a:pt x="1857" y="4"/>
                  </a:lnTo>
                  <a:lnTo>
                    <a:pt x="1857" y="0"/>
                  </a:lnTo>
                  <a:close/>
                  <a:moveTo>
                    <a:pt x="1891" y="0"/>
                  </a:moveTo>
                  <a:lnTo>
                    <a:pt x="1910" y="0"/>
                  </a:lnTo>
                  <a:lnTo>
                    <a:pt x="1910" y="4"/>
                  </a:lnTo>
                  <a:lnTo>
                    <a:pt x="1891" y="4"/>
                  </a:lnTo>
                  <a:lnTo>
                    <a:pt x="1891" y="0"/>
                  </a:lnTo>
                  <a:close/>
                  <a:moveTo>
                    <a:pt x="1925" y="0"/>
                  </a:moveTo>
                  <a:lnTo>
                    <a:pt x="1944" y="0"/>
                  </a:lnTo>
                  <a:lnTo>
                    <a:pt x="1944" y="4"/>
                  </a:lnTo>
                  <a:lnTo>
                    <a:pt x="1925" y="4"/>
                  </a:lnTo>
                  <a:lnTo>
                    <a:pt x="1925" y="0"/>
                  </a:lnTo>
                  <a:close/>
                  <a:moveTo>
                    <a:pt x="1958" y="0"/>
                  </a:moveTo>
                  <a:lnTo>
                    <a:pt x="1978" y="0"/>
                  </a:lnTo>
                  <a:lnTo>
                    <a:pt x="1978" y="4"/>
                  </a:lnTo>
                  <a:lnTo>
                    <a:pt x="1958" y="4"/>
                  </a:lnTo>
                  <a:lnTo>
                    <a:pt x="1958" y="0"/>
                  </a:lnTo>
                  <a:close/>
                  <a:moveTo>
                    <a:pt x="1992" y="0"/>
                  </a:moveTo>
                  <a:lnTo>
                    <a:pt x="2011" y="0"/>
                  </a:lnTo>
                  <a:lnTo>
                    <a:pt x="2011" y="4"/>
                  </a:lnTo>
                  <a:lnTo>
                    <a:pt x="1992" y="4"/>
                  </a:lnTo>
                  <a:lnTo>
                    <a:pt x="1992" y="0"/>
                  </a:lnTo>
                  <a:close/>
                  <a:moveTo>
                    <a:pt x="2026" y="0"/>
                  </a:moveTo>
                  <a:lnTo>
                    <a:pt x="2045" y="0"/>
                  </a:lnTo>
                  <a:lnTo>
                    <a:pt x="2045" y="4"/>
                  </a:lnTo>
                  <a:lnTo>
                    <a:pt x="2026" y="4"/>
                  </a:lnTo>
                  <a:lnTo>
                    <a:pt x="2026" y="0"/>
                  </a:lnTo>
                  <a:close/>
                  <a:moveTo>
                    <a:pt x="2059" y="0"/>
                  </a:moveTo>
                  <a:lnTo>
                    <a:pt x="2079" y="0"/>
                  </a:lnTo>
                  <a:lnTo>
                    <a:pt x="2079" y="4"/>
                  </a:lnTo>
                  <a:lnTo>
                    <a:pt x="2059" y="4"/>
                  </a:lnTo>
                  <a:lnTo>
                    <a:pt x="2059" y="0"/>
                  </a:lnTo>
                  <a:close/>
                  <a:moveTo>
                    <a:pt x="2093" y="0"/>
                  </a:moveTo>
                  <a:lnTo>
                    <a:pt x="2112" y="0"/>
                  </a:lnTo>
                  <a:lnTo>
                    <a:pt x="2112" y="4"/>
                  </a:lnTo>
                  <a:lnTo>
                    <a:pt x="2093" y="4"/>
                  </a:lnTo>
                  <a:lnTo>
                    <a:pt x="2093" y="0"/>
                  </a:lnTo>
                  <a:close/>
                  <a:moveTo>
                    <a:pt x="2127" y="0"/>
                  </a:moveTo>
                  <a:lnTo>
                    <a:pt x="2147" y="0"/>
                  </a:lnTo>
                  <a:lnTo>
                    <a:pt x="2147" y="4"/>
                  </a:lnTo>
                  <a:lnTo>
                    <a:pt x="2127" y="4"/>
                  </a:lnTo>
                  <a:lnTo>
                    <a:pt x="2127" y="0"/>
                  </a:lnTo>
                  <a:close/>
                  <a:moveTo>
                    <a:pt x="2161" y="0"/>
                  </a:moveTo>
                  <a:lnTo>
                    <a:pt x="2180" y="0"/>
                  </a:lnTo>
                  <a:lnTo>
                    <a:pt x="2180" y="4"/>
                  </a:lnTo>
                  <a:lnTo>
                    <a:pt x="2161" y="4"/>
                  </a:lnTo>
                  <a:lnTo>
                    <a:pt x="2161" y="0"/>
                  </a:lnTo>
                  <a:close/>
                  <a:moveTo>
                    <a:pt x="2195" y="0"/>
                  </a:moveTo>
                  <a:lnTo>
                    <a:pt x="2214" y="0"/>
                  </a:lnTo>
                  <a:lnTo>
                    <a:pt x="2214" y="4"/>
                  </a:lnTo>
                  <a:lnTo>
                    <a:pt x="2195" y="4"/>
                  </a:lnTo>
                  <a:lnTo>
                    <a:pt x="2195" y="0"/>
                  </a:lnTo>
                  <a:close/>
                  <a:moveTo>
                    <a:pt x="2228" y="0"/>
                  </a:moveTo>
                  <a:lnTo>
                    <a:pt x="2248" y="0"/>
                  </a:lnTo>
                  <a:lnTo>
                    <a:pt x="2248" y="4"/>
                  </a:lnTo>
                  <a:lnTo>
                    <a:pt x="2228" y="4"/>
                  </a:lnTo>
                  <a:lnTo>
                    <a:pt x="2228" y="0"/>
                  </a:lnTo>
                  <a:close/>
                  <a:moveTo>
                    <a:pt x="2262" y="0"/>
                  </a:moveTo>
                  <a:lnTo>
                    <a:pt x="2281" y="0"/>
                  </a:lnTo>
                  <a:lnTo>
                    <a:pt x="2281" y="4"/>
                  </a:lnTo>
                  <a:lnTo>
                    <a:pt x="2262" y="4"/>
                  </a:lnTo>
                  <a:lnTo>
                    <a:pt x="2262" y="0"/>
                  </a:lnTo>
                  <a:close/>
                  <a:moveTo>
                    <a:pt x="2296" y="0"/>
                  </a:moveTo>
                  <a:lnTo>
                    <a:pt x="2315" y="0"/>
                  </a:lnTo>
                  <a:lnTo>
                    <a:pt x="2315" y="4"/>
                  </a:lnTo>
                  <a:lnTo>
                    <a:pt x="2296" y="4"/>
                  </a:lnTo>
                  <a:lnTo>
                    <a:pt x="2296" y="0"/>
                  </a:lnTo>
                  <a:close/>
                  <a:moveTo>
                    <a:pt x="2330" y="0"/>
                  </a:moveTo>
                  <a:lnTo>
                    <a:pt x="2349" y="0"/>
                  </a:lnTo>
                  <a:lnTo>
                    <a:pt x="2349" y="4"/>
                  </a:lnTo>
                  <a:lnTo>
                    <a:pt x="2330" y="4"/>
                  </a:lnTo>
                  <a:lnTo>
                    <a:pt x="2330" y="0"/>
                  </a:lnTo>
                  <a:close/>
                  <a:moveTo>
                    <a:pt x="2363" y="0"/>
                  </a:moveTo>
                  <a:lnTo>
                    <a:pt x="2383" y="0"/>
                  </a:lnTo>
                  <a:lnTo>
                    <a:pt x="2383" y="4"/>
                  </a:lnTo>
                  <a:lnTo>
                    <a:pt x="2363" y="4"/>
                  </a:lnTo>
                  <a:lnTo>
                    <a:pt x="2363" y="0"/>
                  </a:lnTo>
                  <a:close/>
                  <a:moveTo>
                    <a:pt x="2397" y="0"/>
                  </a:moveTo>
                  <a:lnTo>
                    <a:pt x="2416" y="0"/>
                  </a:lnTo>
                  <a:lnTo>
                    <a:pt x="2416" y="4"/>
                  </a:lnTo>
                  <a:lnTo>
                    <a:pt x="2397" y="4"/>
                  </a:lnTo>
                  <a:lnTo>
                    <a:pt x="2397" y="0"/>
                  </a:lnTo>
                  <a:close/>
                  <a:moveTo>
                    <a:pt x="2431" y="0"/>
                  </a:moveTo>
                  <a:lnTo>
                    <a:pt x="2450" y="0"/>
                  </a:lnTo>
                  <a:lnTo>
                    <a:pt x="2450" y="4"/>
                  </a:lnTo>
                  <a:lnTo>
                    <a:pt x="2431" y="4"/>
                  </a:lnTo>
                  <a:lnTo>
                    <a:pt x="2431" y="0"/>
                  </a:lnTo>
                  <a:close/>
                  <a:moveTo>
                    <a:pt x="2465" y="0"/>
                  </a:moveTo>
                  <a:lnTo>
                    <a:pt x="2484" y="0"/>
                  </a:lnTo>
                  <a:lnTo>
                    <a:pt x="2484" y="4"/>
                  </a:lnTo>
                  <a:lnTo>
                    <a:pt x="2465" y="4"/>
                  </a:lnTo>
                  <a:lnTo>
                    <a:pt x="2465" y="0"/>
                  </a:lnTo>
                  <a:close/>
                  <a:moveTo>
                    <a:pt x="2499" y="0"/>
                  </a:moveTo>
                  <a:lnTo>
                    <a:pt x="2518" y="0"/>
                  </a:lnTo>
                  <a:lnTo>
                    <a:pt x="2518" y="4"/>
                  </a:lnTo>
                  <a:lnTo>
                    <a:pt x="2499" y="4"/>
                  </a:lnTo>
                  <a:lnTo>
                    <a:pt x="2499" y="0"/>
                  </a:lnTo>
                  <a:close/>
                  <a:moveTo>
                    <a:pt x="2532" y="0"/>
                  </a:moveTo>
                  <a:lnTo>
                    <a:pt x="2552" y="0"/>
                  </a:lnTo>
                  <a:lnTo>
                    <a:pt x="2552" y="4"/>
                  </a:lnTo>
                  <a:lnTo>
                    <a:pt x="2532" y="4"/>
                  </a:lnTo>
                  <a:lnTo>
                    <a:pt x="2532" y="0"/>
                  </a:lnTo>
                  <a:close/>
                  <a:moveTo>
                    <a:pt x="2566" y="0"/>
                  </a:moveTo>
                  <a:lnTo>
                    <a:pt x="2585" y="0"/>
                  </a:lnTo>
                  <a:lnTo>
                    <a:pt x="2585" y="4"/>
                  </a:lnTo>
                  <a:lnTo>
                    <a:pt x="2566" y="4"/>
                  </a:lnTo>
                  <a:lnTo>
                    <a:pt x="2566" y="0"/>
                  </a:lnTo>
                  <a:close/>
                  <a:moveTo>
                    <a:pt x="2600" y="0"/>
                  </a:moveTo>
                  <a:lnTo>
                    <a:pt x="2619" y="0"/>
                  </a:lnTo>
                  <a:lnTo>
                    <a:pt x="2619" y="4"/>
                  </a:lnTo>
                  <a:lnTo>
                    <a:pt x="2600" y="4"/>
                  </a:lnTo>
                  <a:lnTo>
                    <a:pt x="2600" y="0"/>
                  </a:lnTo>
                  <a:close/>
                  <a:moveTo>
                    <a:pt x="2633" y="0"/>
                  </a:moveTo>
                  <a:lnTo>
                    <a:pt x="2653" y="0"/>
                  </a:lnTo>
                  <a:lnTo>
                    <a:pt x="2653" y="4"/>
                  </a:lnTo>
                  <a:lnTo>
                    <a:pt x="2633" y="4"/>
                  </a:lnTo>
                  <a:lnTo>
                    <a:pt x="2633" y="0"/>
                  </a:lnTo>
                  <a:close/>
                  <a:moveTo>
                    <a:pt x="2667" y="0"/>
                  </a:moveTo>
                  <a:lnTo>
                    <a:pt x="2686" y="0"/>
                  </a:lnTo>
                  <a:lnTo>
                    <a:pt x="2686" y="4"/>
                  </a:lnTo>
                  <a:lnTo>
                    <a:pt x="2667" y="4"/>
                  </a:lnTo>
                  <a:lnTo>
                    <a:pt x="2667" y="0"/>
                  </a:lnTo>
                  <a:close/>
                  <a:moveTo>
                    <a:pt x="2701" y="0"/>
                  </a:moveTo>
                  <a:lnTo>
                    <a:pt x="2720" y="0"/>
                  </a:lnTo>
                  <a:lnTo>
                    <a:pt x="2720" y="4"/>
                  </a:lnTo>
                  <a:lnTo>
                    <a:pt x="2701" y="4"/>
                  </a:lnTo>
                  <a:lnTo>
                    <a:pt x="2701" y="0"/>
                  </a:lnTo>
                  <a:close/>
                  <a:moveTo>
                    <a:pt x="2735" y="0"/>
                  </a:moveTo>
                  <a:lnTo>
                    <a:pt x="2754" y="0"/>
                  </a:lnTo>
                  <a:lnTo>
                    <a:pt x="2754" y="4"/>
                  </a:lnTo>
                  <a:lnTo>
                    <a:pt x="2735" y="4"/>
                  </a:lnTo>
                  <a:lnTo>
                    <a:pt x="2735" y="0"/>
                  </a:lnTo>
                  <a:close/>
                  <a:moveTo>
                    <a:pt x="2769" y="0"/>
                  </a:moveTo>
                  <a:lnTo>
                    <a:pt x="2788" y="0"/>
                  </a:lnTo>
                  <a:lnTo>
                    <a:pt x="2788" y="4"/>
                  </a:lnTo>
                  <a:lnTo>
                    <a:pt x="2769" y="4"/>
                  </a:lnTo>
                  <a:lnTo>
                    <a:pt x="2769" y="0"/>
                  </a:lnTo>
                  <a:close/>
                  <a:moveTo>
                    <a:pt x="2802" y="0"/>
                  </a:moveTo>
                  <a:lnTo>
                    <a:pt x="2822" y="0"/>
                  </a:lnTo>
                  <a:lnTo>
                    <a:pt x="2822" y="4"/>
                  </a:lnTo>
                  <a:lnTo>
                    <a:pt x="2802" y="4"/>
                  </a:lnTo>
                  <a:lnTo>
                    <a:pt x="2802" y="0"/>
                  </a:lnTo>
                  <a:close/>
                  <a:moveTo>
                    <a:pt x="2836" y="0"/>
                  </a:moveTo>
                  <a:lnTo>
                    <a:pt x="2855" y="0"/>
                  </a:lnTo>
                  <a:lnTo>
                    <a:pt x="2855" y="4"/>
                  </a:lnTo>
                  <a:lnTo>
                    <a:pt x="2836" y="4"/>
                  </a:lnTo>
                  <a:lnTo>
                    <a:pt x="2836" y="0"/>
                  </a:lnTo>
                  <a:close/>
                  <a:moveTo>
                    <a:pt x="2870" y="0"/>
                  </a:moveTo>
                  <a:lnTo>
                    <a:pt x="2889" y="0"/>
                  </a:lnTo>
                  <a:lnTo>
                    <a:pt x="2889" y="4"/>
                  </a:lnTo>
                  <a:lnTo>
                    <a:pt x="2870" y="4"/>
                  </a:lnTo>
                  <a:lnTo>
                    <a:pt x="2870" y="0"/>
                  </a:lnTo>
                  <a:close/>
                  <a:moveTo>
                    <a:pt x="2904" y="0"/>
                  </a:moveTo>
                  <a:lnTo>
                    <a:pt x="2905" y="0"/>
                  </a:lnTo>
                  <a:lnTo>
                    <a:pt x="2905" y="4"/>
                  </a:lnTo>
                  <a:lnTo>
                    <a:pt x="2904" y="4"/>
                  </a:lnTo>
                  <a:lnTo>
                    <a:pt x="2904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28" name="Freeform 56"/>
            <p:cNvSpPr>
              <a:spLocks noEditPoints="1"/>
            </p:cNvSpPr>
            <p:nvPr/>
          </p:nvSpPr>
          <p:spPr bwMode="auto">
            <a:xfrm>
              <a:off x="1969" y="1164"/>
              <a:ext cx="3343" cy="5"/>
            </a:xfrm>
            <a:custGeom>
              <a:avLst/>
              <a:gdLst>
                <a:gd name="T0" fmla="*/ 53 w 3343"/>
                <a:gd name="T1" fmla="*/ 5 h 5"/>
                <a:gd name="T2" fmla="*/ 101 w 3343"/>
                <a:gd name="T3" fmla="*/ 0 h 5"/>
                <a:gd name="T4" fmla="*/ 135 w 3343"/>
                <a:gd name="T5" fmla="*/ 5 h 5"/>
                <a:gd name="T6" fmla="*/ 222 w 3343"/>
                <a:gd name="T7" fmla="*/ 0 h 5"/>
                <a:gd name="T8" fmla="*/ 236 w 3343"/>
                <a:gd name="T9" fmla="*/ 0 h 5"/>
                <a:gd name="T10" fmla="*/ 323 w 3343"/>
                <a:gd name="T11" fmla="*/ 5 h 5"/>
                <a:gd name="T12" fmla="*/ 371 w 3343"/>
                <a:gd name="T13" fmla="*/ 0 h 5"/>
                <a:gd name="T14" fmla="*/ 405 w 3343"/>
                <a:gd name="T15" fmla="*/ 5 h 5"/>
                <a:gd name="T16" fmla="*/ 492 w 3343"/>
                <a:gd name="T17" fmla="*/ 0 h 5"/>
                <a:gd name="T18" fmla="*/ 506 w 3343"/>
                <a:gd name="T19" fmla="*/ 0 h 5"/>
                <a:gd name="T20" fmla="*/ 593 w 3343"/>
                <a:gd name="T21" fmla="*/ 5 h 5"/>
                <a:gd name="T22" fmla="*/ 641 w 3343"/>
                <a:gd name="T23" fmla="*/ 0 h 5"/>
                <a:gd name="T24" fmla="*/ 675 w 3343"/>
                <a:gd name="T25" fmla="*/ 5 h 5"/>
                <a:gd name="T26" fmla="*/ 762 w 3343"/>
                <a:gd name="T27" fmla="*/ 0 h 5"/>
                <a:gd name="T28" fmla="*/ 776 w 3343"/>
                <a:gd name="T29" fmla="*/ 0 h 5"/>
                <a:gd name="T30" fmla="*/ 863 w 3343"/>
                <a:gd name="T31" fmla="*/ 5 h 5"/>
                <a:gd name="T32" fmla="*/ 911 w 3343"/>
                <a:gd name="T33" fmla="*/ 0 h 5"/>
                <a:gd name="T34" fmla="*/ 945 w 3343"/>
                <a:gd name="T35" fmla="*/ 5 h 5"/>
                <a:gd name="T36" fmla="*/ 1032 w 3343"/>
                <a:gd name="T37" fmla="*/ 0 h 5"/>
                <a:gd name="T38" fmla="*/ 1046 w 3343"/>
                <a:gd name="T39" fmla="*/ 0 h 5"/>
                <a:gd name="T40" fmla="*/ 1133 w 3343"/>
                <a:gd name="T41" fmla="*/ 5 h 5"/>
                <a:gd name="T42" fmla="*/ 1181 w 3343"/>
                <a:gd name="T43" fmla="*/ 0 h 5"/>
                <a:gd name="T44" fmla="*/ 1215 w 3343"/>
                <a:gd name="T45" fmla="*/ 5 h 5"/>
                <a:gd name="T46" fmla="*/ 1302 w 3343"/>
                <a:gd name="T47" fmla="*/ 0 h 5"/>
                <a:gd name="T48" fmla="*/ 1316 w 3343"/>
                <a:gd name="T49" fmla="*/ 0 h 5"/>
                <a:gd name="T50" fmla="*/ 1403 w 3343"/>
                <a:gd name="T51" fmla="*/ 5 h 5"/>
                <a:gd name="T52" fmla="*/ 1451 w 3343"/>
                <a:gd name="T53" fmla="*/ 0 h 5"/>
                <a:gd name="T54" fmla="*/ 1485 w 3343"/>
                <a:gd name="T55" fmla="*/ 5 h 5"/>
                <a:gd name="T56" fmla="*/ 1572 w 3343"/>
                <a:gd name="T57" fmla="*/ 0 h 5"/>
                <a:gd name="T58" fmla="*/ 1587 w 3343"/>
                <a:gd name="T59" fmla="*/ 0 h 5"/>
                <a:gd name="T60" fmla="*/ 1673 w 3343"/>
                <a:gd name="T61" fmla="*/ 5 h 5"/>
                <a:gd name="T62" fmla="*/ 1721 w 3343"/>
                <a:gd name="T63" fmla="*/ 0 h 5"/>
                <a:gd name="T64" fmla="*/ 1755 w 3343"/>
                <a:gd name="T65" fmla="*/ 5 h 5"/>
                <a:gd name="T66" fmla="*/ 1842 w 3343"/>
                <a:gd name="T67" fmla="*/ 0 h 5"/>
                <a:gd name="T68" fmla="*/ 1857 w 3343"/>
                <a:gd name="T69" fmla="*/ 0 h 5"/>
                <a:gd name="T70" fmla="*/ 1943 w 3343"/>
                <a:gd name="T71" fmla="*/ 5 h 5"/>
                <a:gd name="T72" fmla="*/ 1992 w 3343"/>
                <a:gd name="T73" fmla="*/ 0 h 5"/>
                <a:gd name="T74" fmla="*/ 2025 w 3343"/>
                <a:gd name="T75" fmla="*/ 5 h 5"/>
                <a:gd name="T76" fmla="*/ 2112 w 3343"/>
                <a:gd name="T77" fmla="*/ 0 h 5"/>
                <a:gd name="T78" fmla="*/ 2127 w 3343"/>
                <a:gd name="T79" fmla="*/ 0 h 5"/>
                <a:gd name="T80" fmla="*/ 2214 w 3343"/>
                <a:gd name="T81" fmla="*/ 5 h 5"/>
                <a:gd name="T82" fmla="*/ 2262 w 3343"/>
                <a:gd name="T83" fmla="*/ 0 h 5"/>
                <a:gd name="T84" fmla="*/ 2295 w 3343"/>
                <a:gd name="T85" fmla="*/ 5 h 5"/>
                <a:gd name="T86" fmla="*/ 2382 w 3343"/>
                <a:gd name="T87" fmla="*/ 0 h 5"/>
                <a:gd name="T88" fmla="*/ 2397 w 3343"/>
                <a:gd name="T89" fmla="*/ 0 h 5"/>
                <a:gd name="T90" fmla="*/ 2484 w 3343"/>
                <a:gd name="T91" fmla="*/ 5 h 5"/>
                <a:gd name="T92" fmla="*/ 2532 w 3343"/>
                <a:gd name="T93" fmla="*/ 0 h 5"/>
                <a:gd name="T94" fmla="*/ 2566 w 3343"/>
                <a:gd name="T95" fmla="*/ 5 h 5"/>
                <a:gd name="T96" fmla="*/ 2652 w 3343"/>
                <a:gd name="T97" fmla="*/ 0 h 5"/>
                <a:gd name="T98" fmla="*/ 2667 w 3343"/>
                <a:gd name="T99" fmla="*/ 0 h 5"/>
                <a:gd name="T100" fmla="*/ 2754 w 3343"/>
                <a:gd name="T101" fmla="*/ 5 h 5"/>
                <a:gd name="T102" fmla="*/ 2802 w 3343"/>
                <a:gd name="T103" fmla="*/ 0 h 5"/>
                <a:gd name="T104" fmla="*/ 2836 w 3343"/>
                <a:gd name="T105" fmla="*/ 5 h 5"/>
                <a:gd name="T106" fmla="*/ 2922 w 3343"/>
                <a:gd name="T107" fmla="*/ 0 h 5"/>
                <a:gd name="T108" fmla="*/ 2937 w 3343"/>
                <a:gd name="T109" fmla="*/ 0 h 5"/>
                <a:gd name="T110" fmla="*/ 3024 w 3343"/>
                <a:gd name="T111" fmla="*/ 5 h 5"/>
                <a:gd name="T112" fmla="*/ 3072 w 3343"/>
                <a:gd name="T113" fmla="*/ 0 h 5"/>
                <a:gd name="T114" fmla="*/ 3106 w 3343"/>
                <a:gd name="T115" fmla="*/ 5 h 5"/>
                <a:gd name="T116" fmla="*/ 3192 w 3343"/>
                <a:gd name="T117" fmla="*/ 0 h 5"/>
                <a:gd name="T118" fmla="*/ 3207 w 3343"/>
                <a:gd name="T119" fmla="*/ 0 h 5"/>
                <a:gd name="T120" fmla="*/ 3294 w 3343"/>
                <a:gd name="T121" fmla="*/ 5 h 5"/>
                <a:gd name="T122" fmla="*/ 3342 w 3343"/>
                <a:gd name="T123" fmla="*/ 0 h 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43"/>
                <a:gd name="T187" fmla="*/ 0 h 5"/>
                <a:gd name="T188" fmla="*/ 3343 w 3343"/>
                <a:gd name="T189" fmla="*/ 5 h 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43" h="5">
                  <a:moveTo>
                    <a:pt x="0" y="0"/>
                  </a:moveTo>
                  <a:lnTo>
                    <a:pt x="19" y="0"/>
                  </a:lnTo>
                  <a:lnTo>
                    <a:pt x="19" y="5"/>
                  </a:lnTo>
                  <a:lnTo>
                    <a:pt x="0" y="5"/>
                  </a:lnTo>
                  <a:lnTo>
                    <a:pt x="0" y="0"/>
                  </a:lnTo>
                  <a:close/>
                  <a:moveTo>
                    <a:pt x="34" y="0"/>
                  </a:moveTo>
                  <a:lnTo>
                    <a:pt x="53" y="0"/>
                  </a:lnTo>
                  <a:lnTo>
                    <a:pt x="53" y="5"/>
                  </a:lnTo>
                  <a:lnTo>
                    <a:pt x="34" y="5"/>
                  </a:lnTo>
                  <a:lnTo>
                    <a:pt x="34" y="0"/>
                  </a:lnTo>
                  <a:close/>
                  <a:moveTo>
                    <a:pt x="67" y="0"/>
                  </a:moveTo>
                  <a:lnTo>
                    <a:pt x="87" y="0"/>
                  </a:lnTo>
                  <a:lnTo>
                    <a:pt x="87" y="5"/>
                  </a:lnTo>
                  <a:lnTo>
                    <a:pt x="67" y="5"/>
                  </a:lnTo>
                  <a:lnTo>
                    <a:pt x="67" y="0"/>
                  </a:lnTo>
                  <a:close/>
                  <a:moveTo>
                    <a:pt x="101" y="0"/>
                  </a:moveTo>
                  <a:lnTo>
                    <a:pt x="120" y="0"/>
                  </a:lnTo>
                  <a:lnTo>
                    <a:pt x="120" y="5"/>
                  </a:lnTo>
                  <a:lnTo>
                    <a:pt x="101" y="5"/>
                  </a:lnTo>
                  <a:lnTo>
                    <a:pt x="101" y="0"/>
                  </a:lnTo>
                  <a:close/>
                  <a:moveTo>
                    <a:pt x="135" y="0"/>
                  </a:moveTo>
                  <a:lnTo>
                    <a:pt x="154" y="0"/>
                  </a:lnTo>
                  <a:lnTo>
                    <a:pt x="154" y="5"/>
                  </a:lnTo>
                  <a:lnTo>
                    <a:pt x="135" y="5"/>
                  </a:lnTo>
                  <a:lnTo>
                    <a:pt x="135" y="0"/>
                  </a:lnTo>
                  <a:close/>
                  <a:moveTo>
                    <a:pt x="169" y="0"/>
                  </a:moveTo>
                  <a:lnTo>
                    <a:pt x="188" y="0"/>
                  </a:lnTo>
                  <a:lnTo>
                    <a:pt x="188" y="5"/>
                  </a:lnTo>
                  <a:lnTo>
                    <a:pt x="169" y="5"/>
                  </a:lnTo>
                  <a:lnTo>
                    <a:pt x="169" y="0"/>
                  </a:lnTo>
                  <a:close/>
                  <a:moveTo>
                    <a:pt x="202" y="0"/>
                  </a:moveTo>
                  <a:lnTo>
                    <a:pt x="222" y="0"/>
                  </a:lnTo>
                  <a:lnTo>
                    <a:pt x="222" y="5"/>
                  </a:lnTo>
                  <a:lnTo>
                    <a:pt x="202" y="5"/>
                  </a:lnTo>
                  <a:lnTo>
                    <a:pt x="202" y="0"/>
                  </a:lnTo>
                  <a:close/>
                  <a:moveTo>
                    <a:pt x="236" y="0"/>
                  </a:moveTo>
                  <a:lnTo>
                    <a:pt x="255" y="0"/>
                  </a:lnTo>
                  <a:lnTo>
                    <a:pt x="255" y="5"/>
                  </a:lnTo>
                  <a:lnTo>
                    <a:pt x="236" y="5"/>
                  </a:lnTo>
                  <a:lnTo>
                    <a:pt x="236" y="0"/>
                  </a:lnTo>
                  <a:close/>
                  <a:moveTo>
                    <a:pt x="270" y="0"/>
                  </a:moveTo>
                  <a:lnTo>
                    <a:pt x="289" y="0"/>
                  </a:lnTo>
                  <a:lnTo>
                    <a:pt x="289" y="5"/>
                  </a:lnTo>
                  <a:lnTo>
                    <a:pt x="270" y="5"/>
                  </a:lnTo>
                  <a:lnTo>
                    <a:pt x="270" y="0"/>
                  </a:lnTo>
                  <a:close/>
                  <a:moveTo>
                    <a:pt x="303" y="0"/>
                  </a:moveTo>
                  <a:lnTo>
                    <a:pt x="323" y="0"/>
                  </a:lnTo>
                  <a:lnTo>
                    <a:pt x="323" y="5"/>
                  </a:lnTo>
                  <a:lnTo>
                    <a:pt x="303" y="5"/>
                  </a:lnTo>
                  <a:lnTo>
                    <a:pt x="303" y="0"/>
                  </a:lnTo>
                  <a:close/>
                  <a:moveTo>
                    <a:pt x="337" y="0"/>
                  </a:moveTo>
                  <a:lnTo>
                    <a:pt x="357" y="0"/>
                  </a:lnTo>
                  <a:lnTo>
                    <a:pt x="357" y="5"/>
                  </a:lnTo>
                  <a:lnTo>
                    <a:pt x="337" y="5"/>
                  </a:lnTo>
                  <a:lnTo>
                    <a:pt x="337" y="0"/>
                  </a:lnTo>
                  <a:close/>
                  <a:moveTo>
                    <a:pt x="371" y="0"/>
                  </a:moveTo>
                  <a:lnTo>
                    <a:pt x="390" y="0"/>
                  </a:lnTo>
                  <a:lnTo>
                    <a:pt x="390" y="5"/>
                  </a:lnTo>
                  <a:lnTo>
                    <a:pt x="371" y="5"/>
                  </a:lnTo>
                  <a:lnTo>
                    <a:pt x="371" y="0"/>
                  </a:lnTo>
                  <a:close/>
                  <a:moveTo>
                    <a:pt x="405" y="0"/>
                  </a:moveTo>
                  <a:lnTo>
                    <a:pt x="424" y="0"/>
                  </a:lnTo>
                  <a:lnTo>
                    <a:pt x="424" y="5"/>
                  </a:lnTo>
                  <a:lnTo>
                    <a:pt x="405" y="5"/>
                  </a:lnTo>
                  <a:lnTo>
                    <a:pt x="405" y="0"/>
                  </a:lnTo>
                  <a:close/>
                  <a:moveTo>
                    <a:pt x="439" y="0"/>
                  </a:moveTo>
                  <a:lnTo>
                    <a:pt x="458" y="0"/>
                  </a:lnTo>
                  <a:lnTo>
                    <a:pt x="458" y="5"/>
                  </a:lnTo>
                  <a:lnTo>
                    <a:pt x="439" y="5"/>
                  </a:lnTo>
                  <a:lnTo>
                    <a:pt x="439" y="0"/>
                  </a:lnTo>
                  <a:close/>
                  <a:moveTo>
                    <a:pt x="472" y="0"/>
                  </a:moveTo>
                  <a:lnTo>
                    <a:pt x="492" y="0"/>
                  </a:lnTo>
                  <a:lnTo>
                    <a:pt x="492" y="5"/>
                  </a:lnTo>
                  <a:lnTo>
                    <a:pt x="472" y="5"/>
                  </a:lnTo>
                  <a:lnTo>
                    <a:pt x="472" y="0"/>
                  </a:lnTo>
                  <a:close/>
                  <a:moveTo>
                    <a:pt x="506" y="0"/>
                  </a:moveTo>
                  <a:lnTo>
                    <a:pt x="525" y="0"/>
                  </a:lnTo>
                  <a:lnTo>
                    <a:pt x="525" y="5"/>
                  </a:lnTo>
                  <a:lnTo>
                    <a:pt x="506" y="5"/>
                  </a:lnTo>
                  <a:lnTo>
                    <a:pt x="506" y="0"/>
                  </a:lnTo>
                  <a:close/>
                  <a:moveTo>
                    <a:pt x="540" y="0"/>
                  </a:moveTo>
                  <a:lnTo>
                    <a:pt x="559" y="0"/>
                  </a:lnTo>
                  <a:lnTo>
                    <a:pt x="559" y="5"/>
                  </a:lnTo>
                  <a:lnTo>
                    <a:pt x="540" y="5"/>
                  </a:lnTo>
                  <a:lnTo>
                    <a:pt x="540" y="0"/>
                  </a:lnTo>
                  <a:close/>
                  <a:moveTo>
                    <a:pt x="574" y="0"/>
                  </a:moveTo>
                  <a:lnTo>
                    <a:pt x="593" y="0"/>
                  </a:lnTo>
                  <a:lnTo>
                    <a:pt x="593" y="5"/>
                  </a:lnTo>
                  <a:lnTo>
                    <a:pt x="574" y="5"/>
                  </a:lnTo>
                  <a:lnTo>
                    <a:pt x="574" y="0"/>
                  </a:lnTo>
                  <a:close/>
                  <a:moveTo>
                    <a:pt x="607" y="0"/>
                  </a:moveTo>
                  <a:lnTo>
                    <a:pt x="627" y="0"/>
                  </a:lnTo>
                  <a:lnTo>
                    <a:pt x="627" y="5"/>
                  </a:lnTo>
                  <a:lnTo>
                    <a:pt x="607" y="5"/>
                  </a:lnTo>
                  <a:lnTo>
                    <a:pt x="607" y="0"/>
                  </a:lnTo>
                  <a:close/>
                  <a:moveTo>
                    <a:pt x="641" y="0"/>
                  </a:moveTo>
                  <a:lnTo>
                    <a:pt x="661" y="0"/>
                  </a:lnTo>
                  <a:lnTo>
                    <a:pt x="661" y="5"/>
                  </a:lnTo>
                  <a:lnTo>
                    <a:pt x="641" y="5"/>
                  </a:lnTo>
                  <a:lnTo>
                    <a:pt x="641" y="0"/>
                  </a:lnTo>
                  <a:close/>
                  <a:moveTo>
                    <a:pt x="675" y="0"/>
                  </a:moveTo>
                  <a:lnTo>
                    <a:pt x="694" y="0"/>
                  </a:lnTo>
                  <a:lnTo>
                    <a:pt x="694" y="5"/>
                  </a:lnTo>
                  <a:lnTo>
                    <a:pt x="675" y="5"/>
                  </a:lnTo>
                  <a:lnTo>
                    <a:pt x="675" y="0"/>
                  </a:lnTo>
                  <a:close/>
                  <a:moveTo>
                    <a:pt x="709" y="0"/>
                  </a:moveTo>
                  <a:lnTo>
                    <a:pt x="728" y="0"/>
                  </a:lnTo>
                  <a:lnTo>
                    <a:pt x="728" y="5"/>
                  </a:lnTo>
                  <a:lnTo>
                    <a:pt x="709" y="5"/>
                  </a:lnTo>
                  <a:lnTo>
                    <a:pt x="709" y="0"/>
                  </a:lnTo>
                  <a:close/>
                  <a:moveTo>
                    <a:pt x="742" y="0"/>
                  </a:moveTo>
                  <a:lnTo>
                    <a:pt x="762" y="0"/>
                  </a:lnTo>
                  <a:lnTo>
                    <a:pt x="762" y="5"/>
                  </a:lnTo>
                  <a:lnTo>
                    <a:pt x="742" y="5"/>
                  </a:lnTo>
                  <a:lnTo>
                    <a:pt x="742" y="0"/>
                  </a:lnTo>
                  <a:close/>
                  <a:moveTo>
                    <a:pt x="776" y="0"/>
                  </a:moveTo>
                  <a:lnTo>
                    <a:pt x="795" y="0"/>
                  </a:lnTo>
                  <a:lnTo>
                    <a:pt x="795" y="5"/>
                  </a:lnTo>
                  <a:lnTo>
                    <a:pt x="776" y="5"/>
                  </a:lnTo>
                  <a:lnTo>
                    <a:pt x="776" y="0"/>
                  </a:lnTo>
                  <a:close/>
                  <a:moveTo>
                    <a:pt x="810" y="0"/>
                  </a:moveTo>
                  <a:lnTo>
                    <a:pt x="829" y="0"/>
                  </a:lnTo>
                  <a:lnTo>
                    <a:pt x="829" y="5"/>
                  </a:lnTo>
                  <a:lnTo>
                    <a:pt x="810" y="5"/>
                  </a:lnTo>
                  <a:lnTo>
                    <a:pt x="810" y="0"/>
                  </a:lnTo>
                  <a:close/>
                  <a:moveTo>
                    <a:pt x="844" y="0"/>
                  </a:moveTo>
                  <a:lnTo>
                    <a:pt x="863" y="0"/>
                  </a:lnTo>
                  <a:lnTo>
                    <a:pt x="863" y="5"/>
                  </a:lnTo>
                  <a:lnTo>
                    <a:pt x="844" y="5"/>
                  </a:lnTo>
                  <a:lnTo>
                    <a:pt x="844" y="0"/>
                  </a:lnTo>
                  <a:close/>
                  <a:moveTo>
                    <a:pt x="877" y="0"/>
                  </a:moveTo>
                  <a:lnTo>
                    <a:pt x="897" y="0"/>
                  </a:lnTo>
                  <a:lnTo>
                    <a:pt x="897" y="5"/>
                  </a:lnTo>
                  <a:lnTo>
                    <a:pt x="877" y="5"/>
                  </a:lnTo>
                  <a:lnTo>
                    <a:pt x="877" y="0"/>
                  </a:lnTo>
                  <a:close/>
                  <a:moveTo>
                    <a:pt x="911" y="0"/>
                  </a:moveTo>
                  <a:lnTo>
                    <a:pt x="931" y="0"/>
                  </a:lnTo>
                  <a:lnTo>
                    <a:pt x="931" y="5"/>
                  </a:lnTo>
                  <a:lnTo>
                    <a:pt x="911" y="5"/>
                  </a:lnTo>
                  <a:lnTo>
                    <a:pt x="911" y="0"/>
                  </a:lnTo>
                  <a:close/>
                  <a:moveTo>
                    <a:pt x="945" y="0"/>
                  </a:moveTo>
                  <a:lnTo>
                    <a:pt x="964" y="0"/>
                  </a:lnTo>
                  <a:lnTo>
                    <a:pt x="964" y="5"/>
                  </a:lnTo>
                  <a:lnTo>
                    <a:pt x="945" y="5"/>
                  </a:lnTo>
                  <a:lnTo>
                    <a:pt x="945" y="0"/>
                  </a:lnTo>
                  <a:close/>
                  <a:moveTo>
                    <a:pt x="979" y="0"/>
                  </a:moveTo>
                  <a:lnTo>
                    <a:pt x="998" y="0"/>
                  </a:lnTo>
                  <a:lnTo>
                    <a:pt x="998" y="5"/>
                  </a:lnTo>
                  <a:lnTo>
                    <a:pt x="979" y="5"/>
                  </a:lnTo>
                  <a:lnTo>
                    <a:pt x="979" y="0"/>
                  </a:lnTo>
                  <a:close/>
                  <a:moveTo>
                    <a:pt x="1013" y="0"/>
                  </a:moveTo>
                  <a:lnTo>
                    <a:pt x="1032" y="0"/>
                  </a:lnTo>
                  <a:lnTo>
                    <a:pt x="1032" y="5"/>
                  </a:lnTo>
                  <a:lnTo>
                    <a:pt x="1013" y="5"/>
                  </a:lnTo>
                  <a:lnTo>
                    <a:pt x="1013" y="0"/>
                  </a:lnTo>
                  <a:close/>
                  <a:moveTo>
                    <a:pt x="1046" y="0"/>
                  </a:moveTo>
                  <a:lnTo>
                    <a:pt x="1066" y="0"/>
                  </a:lnTo>
                  <a:lnTo>
                    <a:pt x="1066" y="5"/>
                  </a:lnTo>
                  <a:lnTo>
                    <a:pt x="1046" y="5"/>
                  </a:lnTo>
                  <a:lnTo>
                    <a:pt x="1046" y="0"/>
                  </a:lnTo>
                  <a:close/>
                  <a:moveTo>
                    <a:pt x="1080" y="0"/>
                  </a:moveTo>
                  <a:lnTo>
                    <a:pt x="1099" y="0"/>
                  </a:lnTo>
                  <a:lnTo>
                    <a:pt x="1099" y="5"/>
                  </a:lnTo>
                  <a:lnTo>
                    <a:pt x="1080" y="5"/>
                  </a:lnTo>
                  <a:lnTo>
                    <a:pt x="1080" y="0"/>
                  </a:lnTo>
                  <a:close/>
                  <a:moveTo>
                    <a:pt x="1114" y="0"/>
                  </a:moveTo>
                  <a:lnTo>
                    <a:pt x="1133" y="0"/>
                  </a:lnTo>
                  <a:lnTo>
                    <a:pt x="1133" y="5"/>
                  </a:lnTo>
                  <a:lnTo>
                    <a:pt x="1114" y="5"/>
                  </a:lnTo>
                  <a:lnTo>
                    <a:pt x="1114" y="0"/>
                  </a:lnTo>
                  <a:close/>
                  <a:moveTo>
                    <a:pt x="1148" y="0"/>
                  </a:moveTo>
                  <a:lnTo>
                    <a:pt x="1167" y="0"/>
                  </a:lnTo>
                  <a:lnTo>
                    <a:pt x="1167" y="5"/>
                  </a:lnTo>
                  <a:lnTo>
                    <a:pt x="1148" y="5"/>
                  </a:lnTo>
                  <a:lnTo>
                    <a:pt x="1148" y="0"/>
                  </a:lnTo>
                  <a:close/>
                  <a:moveTo>
                    <a:pt x="1181" y="0"/>
                  </a:moveTo>
                  <a:lnTo>
                    <a:pt x="1201" y="0"/>
                  </a:lnTo>
                  <a:lnTo>
                    <a:pt x="1201" y="5"/>
                  </a:lnTo>
                  <a:lnTo>
                    <a:pt x="1181" y="5"/>
                  </a:lnTo>
                  <a:lnTo>
                    <a:pt x="1181" y="0"/>
                  </a:lnTo>
                  <a:close/>
                  <a:moveTo>
                    <a:pt x="1215" y="0"/>
                  </a:moveTo>
                  <a:lnTo>
                    <a:pt x="1235" y="0"/>
                  </a:lnTo>
                  <a:lnTo>
                    <a:pt x="1235" y="5"/>
                  </a:lnTo>
                  <a:lnTo>
                    <a:pt x="1215" y="5"/>
                  </a:lnTo>
                  <a:lnTo>
                    <a:pt x="1215" y="0"/>
                  </a:lnTo>
                  <a:close/>
                  <a:moveTo>
                    <a:pt x="1249" y="0"/>
                  </a:moveTo>
                  <a:lnTo>
                    <a:pt x="1268" y="0"/>
                  </a:lnTo>
                  <a:lnTo>
                    <a:pt x="1268" y="5"/>
                  </a:lnTo>
                  <a:lnTo>
                    <a:pt x="1249" y="5"/>
                  </a:lnTo>
                  <a:lnTo>
                    <a:pt x="1249" y="0"/>
                  </a:lnTo>
                  <a:close/>
                  <a:moveTo>
                    <a:pt x="1283" y="0"/>
                  </a:moveTo>
                  <a:lnTo>
                    <a:pt x="1302" y="0"/>
                  </a:lnTo>
                  <a:lnTo>
                    <a:pt x="1302" y="5"/>
                  </a:lnTo>
                  <a:lnTo>
                    <a:pt x="1283" y="5"/>
                  </a:lnTo>
                  <a:lnTo>
                    <a:pt x="1283" y="0"/>
                  </a:lnTo>
                  <a:close/>
                  <a:moveTo>
                    <a:pt x="1316" y="0"/>
                  </a:moveTo>
                  <a:lnTo>
                    <a:pt x="1336" y="0"/>
                  </a:lnTo>
                  <a:lnTo>
                    <a:pt x="1336" y="5"/>
                  </a:lnTo>
                  <a:lnTo>
                    <a:pt x="1316" y="5"/>
                  </a:lnTo>
                  <a:lnTo>
                    <a:pt x="1316" y="0"/>
                  </a:lnTo>
                  <a:close/>
                  <a:moveTo>
                    <a:pt x="1350" y="0"/>
                  </a:moveTo>
                  <a:lnTo>
                    <a:pt x="1369" y="0"/>
                  </a:lnTo>
                  <a:lnTo>
                    <a:pt x="1369" y="5"/>
                  </a:lnTo>
                  <a:lnTo>
                    <a:pt x="1350" y="5"/>
                  </a:lnTo>
                  <a:lnTo>
                    <a:pt x="1350" y="0"/>
                  </a:lnTo>
                  <a:close/>
                  <a:moveTo>
                    <a:pt x="1384" y="0"/>
                  </a:moveTo>
                  <a:lnTo>
                    <a:pt x="1403" y="0"/>
                  </a:lnTo>
                  <a:lnTo>
                    <a:pt x="1403" y="5"/>
                  </a:lnTo>
                  <a:lnTo>
                    <a:pt x="1384" y="5"/>
                  </a:lnTo>
                  <a:lnTo>
                    <a:pt x="1384" y="0"/>
                  </a:lnTo>
                  <a:close/>
                  <a:moveTo>
                    <a:pt x="1418" y="0"/>
                  </a:moveTo>
                  <a:lnTo>
                    <a:pt x="1437" y="0"/>
                  </a:lnTo>
                  <a:lnTo>
                    <a:pt x="1437" y="5"/>
                  </a:lnTo>
                  <a:lnTo>
                    <a:pt x="1418" y="5"/>
                  </a:lnTo>
                  <a:lnTo>
                    <a:pt x="1418" y="0"/>
                  </a:lnTo>
                  <a:close/>
                  <a:moveTo>
                    <a:pt x="1451" y="0"/>
                  </a:moveTo>
                  <a:lnTo>
                    <a:pt x="1471" y="0"/>
                  </a:lnTo>
                  <a:lnTo>
                    <a:pt x="1471" y="5"/>
                  </a:lnTo>
                  <a:lnTo>
                    <a:pt x="1451" y="5"/>
                  </a:lnTo>
                  <a:lnTo>
                    <a:pt x="1451" y="0"/>
                  </a:lnTo>
                  <a:close/>
                  <a:moveTo>
                    <a:pt x="1485" y="0"/>
                  </a:moveTo>
                  <a:lnTo>
                    <a:pt x="1504" y="0"/>
                  </a:lnTo>
                  <a:lnTo>
                    <a:pt x="1504" y="5"/>
                  </a:lnTo>
                  <a:lnTo>
                    <a:pt x="1485" y="5"/>
                  </a:lnTo>
                  <a:lnTo>
                    <a:pt x="1485" y="0"/>
                  </a:lnTo>
                  <a:close/>
                  <a:moveTo>
                    <a:pt x="1519" y="0"/>
                  </a:moveTo>
                  <a:lnTo>
                    <a:pt x="1538" y="0"/>
                  </a:lnTo>
                  <a:lnTo>
                    <a:pt x="1538" y="5"/>
                  </a:lnTo>
                  <a:lnTo>
                    <a:pt x="1519" y="5"/>
                  </a:lnTo>
                  <a:lnTo>
                    <a:pt x="1519" y="0"/>
                  </a:lnTo>
                  <a:close/>
                  <a:moveTo>
                    <a:pt x="1553" y="0"/>
                  </a:moveTo>
                  <a:lnTo>
                    <a:pt x="1572" y="0"/>
                  </a:lnTo>
                  <a:lnTo>
                    <a:pt x="1572" y="5"/>
                  </a:lnTo>
                  <a:lnTo>
                    <a:pt x="1553" y="5"/>
                  </a:lnTo>
                  <a:lnTo>
                    <a:pt x="1553" y="0"/>
                  </a:lnTo>
                  <a:close/>
                  <a:moveTo>
                    <a:pt x="1587" y="0"/>
                  </a:moveTo>
                  <a:lnTo>
                    <a:pt x="1606" y="0"/>
                  </a:lnTo>
                  <a:lnTo>
                    <a:pt x="1606" y="5"/>
                  </a:lnTo>
                  <a:lnTo>
                    <a:pt x="1587" y="5"/>
                  </a:lnTo>
                  <a:lnTo>
                    <a:pt x="1587" y="0"/>
                  </a:lnTo>
                  <a:close/>
                  <a:moveTo>
                    <a:pt x="1620" y="0"/>
                  </a:moveTo>
                  <a:lnTo>
                    <a:pt x="1640" y="0"/>
                  </a:lnTo>
                  <a:lnTo>
                    <a:pt x="1640" y="5"/>
                  </a:lnTo>
                  <a:lnTo>
                    <a:pt x="1620" y="5"/>
                  </a:lnTo>
                  <a:lnTo>
                    <a:pt x="1620" y="0"/>
                  </a:lnTo>
                  <a:close/>
                  <a:moveTo>
                    <a:pt x="1654" y="0"/>
                  </a:moveTo>
                  <a:lnTo>
                    <a:pt x="1673" y="0"/>
                  </a:lnTo>
                  <a:lnTo>
                    <a:pt x="1673" y="5"/>
                  </a:lnTo>
                  <a:lnTo>
                    <a:pt x="1654" y="5"/>
                  </a:lnTo>
                  <a:lnTo>
                    <a:pt x="1654" y="0"/>
                  </a:lnTo>
                  <a:close/>
                  <a:moveTo>
                    <a:pt x="1688" y="0"/>
                  </a:moveTo>
                  <a:lnTo>
                    <a:pt x="1707" y="0"/>
                  </a:lnTo>
                  <a:lnTo>
                    <a:pt x="1707" y="5"/>
                  </a:lnTo>
                  <a:lnTo>
                    <a:pt x="1688" y="5"/>
                  </a:lnTo>
                  <a:lnTo>
                    <a:pt x="1688" y="0"/>
                  </a:lnTo>
                  <a:close/>
                  <a:moveTo>
                    <a:pt x="1721" y="0"/>
                  </a:moveTo>
                  <a:lnTo>
                    <a:pt x="1741" y="0"/>
                  </a:lnTo>
                  <a:lnTo>
                    <a:pt x="1741" y="5"/>
                  </a:lnTo>
                  <a:lnTo>
                    <a:pt x="1721" y="5"/>
                  </a:lnTo>
                  <a:lnTo>
                    <a:pt x="1721" y="0"/>
                  </a:lnTo>
                  <a:close/>
                  <a:moveTo>
                    <a:pt x="1755" y="0"/>
                  </a:moveTo>
                  <a:lnTo>
                    <a:pt x="1774" y="0"/>
                  </a:lnTo>
                  <a:lnTo>
                    <a:pt x="1774" y="5"/>
                  </a:lnTo>
                  <a:lnTo>
                    <a:pt x="1755" y="5"/>
                  </a:lnTo>
                  <a:lnTo>
                    <a:pt x="1755" y="0"/>
                  </a:lnTo>
                  <a:close/>
                  <a:moveTo>
                    <a:pt x="1789" y="0"/>
                  </a:moveTo>
                  <a:lnTo>
                    <a:pt x="1808" y="0"/>
                  </a:lnTo>
                  <a:lnTo>
                    <a:pt x="1808" y="5"/>
                  </a:lnTo>
                  <a:lnTo>
                    <a:pt x="1789" y="5"/>
                  </a:lnTo>
                  <a:lnTo>
                    <a:pt x="1789" y="0"/>
                  </a:lnTo>
                  <a:close/>
                  <a:moveTo>
                    <a:pt x="1823" y="0"/>
                  </a:moveTo>
                  <a:lnTo>
                    <a:pt x="1842" y="0"/>
                  </a:lnTo>
                  <a:lnTo>
                    <a:pt x="1842" y="5"/>
                  </a:lnTo>
                  <a:lnTo>
                    <a:pt x="1823" y="5"/>
                  </a:lnTo>
                  <a:lnTo>
                    <a:pt x="1823" y="0"/>
                  </a:lnTo>
                  <a:close/>
                  <a:moveTo>
                    <a:pt x="1857" y="0"/>
                  </a:moveTo>
                  <a:lnTo>
                    <a:pt x="1876" y="0"/>
                  </a:lnTo>
                  <a:lnTo>
                    <a:pt x="1876" y="5"/>
                  </a:lnTo>
                  <a:lnTo>
                    <a:pt x="1857" y="5"/>
                  </a:lnTo>
                  <a:lnTo>
                    <a:pt x="1857" y="0"/>
                  </a:lnTo>
                  <a:close/>
                  <a:moveTo>
                    <a:pt x="1890" y="0"/>
                  </a:moveTo>
                  <a:lnTo>
                    <a:pt x="1910" y="0"/>
                  </a:lnTo>
                  <a:lnTo>
                    <a:pt x="1910" y="5"/>
                  </a:lnTo>
                  <a:lnTo>
                    <a:pt x="1890" y="5"/>
                  </a:lnTo>
                  <a:lnTo>
                    <a:pt x="1890" y="0"/>
                  </a:lnTo>
                  <a:close/>
                  <a:moveTo>
                    <a:pt x="1924" y="0"/>
                  </a:moveTo>
                  <a:lnTo>
                    <a:pt x="1943" y="0"/>
                  </a:lnTo>
                  <a:lnTo>
                    <a:pt x="1943" y="5"/>
                  </a:lnTo>
                  <a:lnTo>
                    <a:pt x="1924" y="5"/>
                  </a:lnTo>
                  <a:lnTo>
                    <a:pt x="1924" y="0"/>
                  </a:lnTo>
                  <a:close/>
                  <a:moveTo>
                    <a:pt x="1958" y="0"/>
                  </a:moveTo>
                  <a:lnTo>
                    <a:pt x="1977" y="0"/>
                  </a:lnTo>
                  <a:lnTo>
                    <a:pt x="1977" y="5"/>
                  </a:lnTo>
                  <a:lnTo>
                    <a:pt x="1958" y="5"/>
                  </a:lnTo>
                  <a:lnTo>
                    <a:pt x="1958" y="0"/>
                  </a:lnTo>
                  <a:close/>
                  <a:moveTo>
                    <a:pt x="1992" y="0"/>
                  </a:moveTo>
                  <a:lnTo>
                    <a:pt x="2011" y="0"/>
                  </a:lnTo>
                  <a:lnTo>
                    <a:pt x="2011" y="5"/>
                  </a:lnTo>
                  <a:lnTo>
                    <a:pt x="1992" y="5"/>
                  </a:lnTo>
                  <a:lnTo>
                    <a:pt x="1992" y="0"/>
                  </a:lnTo>
                  <a:close/>
                  <a:moveTo>
                    <a:pt x="2025" y="0"/>
                  </a:moveTo>
                  <a:lnTo>
                    <a:pt x="2045" y="0"/>
                  </a:lnTo>
                  <a:lnTo>
                    <a:pt x="2045" y="5"/>
                  </a:lnTo>
                  <a:lnTo>
                    <a:pt x="2025" y="5"/>
                  </a:lnTo>
                  <a:lnTo>
                    <a:pt x="2025" y="0"/>
                  </a:lnTo>
                  <a:close/>
                  <a:moveTo>
                    <a:pt x="2059" y="0"/>
                  </a:moveTo>
                  <a:lnTo>
                    <a:pt x="2078" y="0"/>
                  </a:lnTo>
                  <a:lnTo>
                    <a:pt x="2078" y="5"/>
                  </a:lnTo>
                  <a:lnTo>
                    <a:pt x="2059" y="5"/>
                  </a:lnTo>
                  <a:lnTo>
                    <a:pt x="2059" y="0"/>
                  </a:lnTo>
                  <a:close/>
                  <a:moveTo>
                    <a:pt x="2093" y="0"/>
                  </a:moveTo>
                  <a:lnTo>
                    <a:pt x="2112" y="0"/>
                  </a:lnTo>
                  <a:lnTo>
                    <a:pt x="2112" y="5"/>
                  </a:lnTo>
                  <a:lnTo>
                    <a:pt x="2093" y="5"/>
                  </a:lnTo>
                  <a:lnTo>
                    <a:pt x="2093" y="0"/>
                  </a:lnTo>
                  <a:close/>
                  <a:moveTo>
                    <a:pt x="2127" y="0"/>
                  </a:moveTo>
                  <a:lnTo>
                    <a:pt x="2146" y="0"/>
                  </a:lnTo>
                  <a:lnTo>
                    <a:pt x="2146" y="5"/>
                  </a:lnTo>
                  <a:lnTo>
                    <a:pt x="2127" y="5"/>
                  </a:lnTo>
                  <a:lnTo>
                    <a:pt x="2127" y="0"/>
                  </a:lnTo>
                  <a:close/>
                  <a:moveTo>
                    <a:pt x="2161" y="0"/>
                  </a:moveTo>
                  <a:lnTo>
                    <a:pt x="2180" y="0"/>
                  </a:lnTo>
                  <a:lnTo>
                    <a:pt x="2180" y="5"/>
                  </a:lnTo>
                  <a:lnTo>
                    <a:pt x="2161" y="5"/>
                  </a:lnTo>
                  <a:lnTo>
                    <a:pt x="2161" y="0"/>
                  </a:lnTo>
                  <a:close/>
                  <a:moveTo>
                    <a:pt x="2194" y="0"/>
                  </a:moveTo>
                  <a:lnTo>
                    <a:pt x="2214" y="0"/>
                  </a:lnTo>
                  <a:lnTo>
                    <a:pt x="2214" y="5"/>
                  </a:lnTo>
                  <a:lnTo>
                    <a:pt x="2194" y="5"/>
                  </a:lnTo>
                  <a:lnTo>
                    <a:pt x="2194" y="0"/>
                  </a:lnTo>
                  <a:close/>
                  <a:moveTo>
                    <a:pt x="2228" y="0"/>
                  </a:moveTo>
                  <a:lnTo>
                    <a:pt x="2247" y="0"/>
                  </a:lnTo>
                  <a:lnTo>
                    <a:pt x="2247" y="5"/>
                  </a:lnTo>
                  <a:lnTo>
                    <a:pt x="2228" y="5"/>
                  </a:lnTo>
                  <a:lnTo>
                    <a:pt x="2228" y="0"/>
                  </a:lnTo>
                  <a:close/>
                  <a:moveTo>
                    <a:pt x="2262" y="0"/>
                  </a:moveTo>
                  <a:lnTo>
                    <a:pt x="2281" y="0"/>
                  </a:lnTo>
                  <a:lnTo>
                    <a:pt x="2281" y="5"/>
                  </a:lnTo>
                  <a:lnTo>
                    <a:pt x="2262" y="5"/>
                  </a:lnTo>
                  <a:lnTo>
                    <a:pt x="2262" y="0"/>
                  </a:lnTo>
                  <a:close/>
                  <a:moveTo>
                    <a:pt x="2295" y="0"/>
                  </a:moveTo>
                  <a:lnTo>
                    <a:pt x="2315" y="0"/>
                  </a:lnTo>
                  <a:lnTo>
                    <a:pt x="2315" y="5"/>
                  </a:lnTo>
                  <a:lnTo>
                    <a:pt x="2295" y="5"/>
                  </a:lnTo>
                  <a:lnTo>
                    <a:pt x="2295" y="0"/>
                  </a:lnTo>
                  <a:close/>
                  <a:moveTo>
                    <a:pt x="2329" y="0"/>
                  </a:moveTo>
                  <a:lnTo>
                    <a:pt x="2348" y="0"/>
                  </a:lnTo>
                  <a:lnTo>
                    <a:pt x="2348" y="5"/>
                  </a:lnTo>
                  <a:lnTo>
                    <a:pt x="2329" y="5"/>
                  </a:lnTo>
                  <a:lnTo>
                    <a:pt x="2329" y="0"/>
                  </a:lnTo>
                  <a:close/>
                  <a:moveTo>
                    <a:pt x="2363" y="0"/>
                  </a:moveTo>
                  <a:lnTo>
                    <a:pt x="2382" y="0"/>
                  </a:lnTo>
                  <a:lnTo>
                    <a:pt x="2382" y="5"/>
                  </a:lnTo>
                  <a:lnTo>
                    <a:pt x="2363" y="5"/>
                  </a:lnTo>
                  <a:lnTo>
                    <a:pt x="2363" y="0"/>
                  </a:lnTo>
                  <a:close/>
                  <a:moveTo>
                    <a:pt x="2397" y="0"/>
                  </a:moveTo>
                  <a:lnTo>
                    <a:pt x="2416" y="0"/>
                  </a:lnTo>
                  <a:lnTo>
                    <a:pt x="2416" y="5"/>
                  </a:lnTo>
                  <a:lnTo>
                    <a:pt x="2397" y="5"/>
                  </a:lnTo>
                  <a:lnTo>
                    <a:pt x="2397" y="0"/>
                  </a:lnTo>
                  <a:close/>
                  <a:moveTo>
                    <a:pt x="2431" y="0"/>
                  </a:moveTo>
                  <a:lnTo>
                    <a:pt x="2450" y="0"/>
                  </a:lnTo>
                  <a:lnTo>
                    <a:pt x="2450" y="5"/>
                  </a:lnTo>
                  <a:lnTo>
                    <a:pt x="2431" y="5"/>
                  </a:lnTo>
                  <a:lnTo>
                    <a:pt x="2431" y="0"/>
                  </a:lnTo>
                  <a:close/>
                  <a:moveTo>
                    <a:pt x="2464" y="0"/>
                  </a:moveTo>
                  <a:lnTo>
                    <a:pt x="2484" y="0"/>
                  </a:lnTo>
                  <a:lnTo>
                    <a:pt x="2484" y="5"/>
                  </a:lnTo>
                  <a:lnTo>
                    <a:pt x="2464" y="5"/>
                  </a:lnTo>
                  <a:lnTo>
                    <a:pt x="2464" y="0"/>
                  </a:lnTo>
                  <a:close/>
                  <a:moveTo>
                    <a:pt x="2498" y="0"/>
                  </a:moveTo>
                  <a:lnTo>
                    <a:pt x="2517" y="0"/>
                  </a:lnTo>
                  <a:lnTo>
                    <a:pt x="2517" y="5"/>
                  </a:lnTo>
                  <a:lnTo>
                    <a:pt x="2498" y="5"/>
                  </a:lnTo>
                  <a:lnTo>
                    <a:pt x="2498" y="0"/>
                  </a:lnTo>
                  <a:close/>
                  <a:moveTo>
                    <a:pt x="2532" y="0"/>
                  </a:moveTo>
                  <a:lnTo>
                    <a:pt x="2551" y="0"/>
                  </a:lnTo>
                  <a:lnTo>
                    <a:pt x="2551" y="5"/>
                  </a:lnTo>
                  <a:lnTo>
                    <a:pt x="2532" y="5"/>
                  </a:lnTo>
                  <a:lnTo>
                    <a:pt x="2532" y="0"/>
                  </a:lnTo>
                  <a:close/>
                  <a:moveTo>
                    <a:pt x="2566" y="0"/>
                  </a:moveTo>
                  <a:lnTo>
                    <a:pt x="2585" y="0"/>
                  </a:lnTo>
                  <a:lnTo>
                    <a:pt x="2585" y="5"/>
                  </a:lnTo>
                  <a:lnTo>
                    <a:pt x="2566" y="5"/>
                  </a:lnTo>
                  <a:lnTo>
                    <a:pt x="2566" y="0"/>
                  </a:lnTo>
                  <a:close/>
                  <a:moveTo>
                    <a:pt x="2599" y="0"/>
                  </a:moveTo>
                  <a:lnTo>
                    <a:pt x="2619" y="0"/>
                  </a:lnTo>
                  <a:lnTo>
                    <a:pt x="2619" y="5"/>
                  </a:lnTo>
                  <a:lnTo>
                    <a:pt x="2599" y="5"/>
                  </a:lnTo>
                  <a:lnTo>
                    <a:pt x="2599" y="0"/>
                  </a:lnTo>
                  <a:close/>
                  <a:moveTo>
                    <a:pt x="2633" y="0"/>
                  </a:moveTo>
                  <a:lnTo>
                    <a:pt x="2652" y="0"/>
                  </a:lnTo>
                  <a:lnTo>
                    <a:pt x="2652" y="5"/>
                  </a:lnTo>
                  <a:lnTo>
                    <a:pt x="2633" y="5"/>
                  </a:lnTo>
                  <a:lnTo>
                    <a:pt x="2633" y="0"/>
                  </a:lnTo>
                  <a:close/>
                  <a:moveTo>
                    <a:pt x="2667" y="0"/>
                  </a:moveTo>
                  <a:lnTo>
                    <a:pt x="2686" y="0"/>
                  </a:lnTo>
                  <a:lnTo>
                    <a:pt x="2686" y="5"/>
                  </a:lnTo>
                  <a:lnTo>
                    <a:pt x="2667" y="5"/>
                  </a:lnTo>
                  <a:lnTo>
                    <a:pt x="2667" y="0"/>
                  </a:lnTo>
                  <a:close/>
                  <a:moveTo>
                    <a:pt x="2700" y="0"/>
                  </a:moveTo>
                  <a:lnTo>
                    <a:pt x="2720" y="0"/>
                  </a:lnTo>
                  <a:lnTo>
                    <a:pt x="2720" y="5"/>
                  </a:lnTo>
                  <a:lnTo>
                    <a:pt x="2700" y="5"/>
                  </a:lnTo>
                  <a:lnTo>
                    <a:pt x="2700" y="0"/>
                  </a:lnTo>
                  <a:close/>
                  <a:moveTo>
                    <a:pt x="2734" y="0"/>
                  </a:moveTo>
                  <a:lnTo>
                    <a:pt x="2754" y="0"/>
                  </a:lnTo>
                  <a:lnTo>
                    <a:pt x="2754" y="5"/>
                  </a:lnTo>
                  <a:lnTo>
                    <a:pt x="2734" y="5"/>
                  </a:lnTo>
                  <a:lnTo>
                    <a:pt x="2734" y="0"/>
                  </a:lnTo>
                  <a:close/>
                  <a:moveTo>
                    <a:pt x="2768" y="0"/>
                  </a:moveTo>
                  <a:lnTo>
                    <a:pt x="2787" y="0"/>
                  </a:lnTo>
                  <a:lnTo>
                    <a:pt x="2787" y="5"/>
                  </a:lnTo>
                  <a:lnTo>
                    <a:pt x="2768" y="5"/>
                  </a:lnTo>
                  <a:lnTo>
                    <a:pt x="2768" y="0"/>
                  </a:lnTo>
                  <a:close/>
                  <a:moveTo>
                    <a:pt x="2802" y="0"/>
                  </a:moveTo>
                  <a:lnTo>
                    <a:pt x="2821" y="0"/>
                  </a:lnTo>
                  <a:lnTo>
                    <a:pt x="2821" y="5"/>
                  </a:lnTo>
                  <a:lnTo>
                    <a:pt x="2802" y="5"/>
                  </a:lnTo>
                  <a:lnTo>
                    <a:pt x="2802" y="0"/>
                  </a:lnTo>
                  <a:close/>
                  <a:moveTo>
                    <a:pt x="2836" y="0"/>
                  </a:moveTo>
                  <a:lnTo>
                    <a:pt x="2855" y="0"/>
                  </a:lnTo>
                  <a:lnTo>
                    <a:pt x="2855" y="5"/>
                  </a:lnTo>
                  <a:lnTo>
                    <a:pt x="2836" y="5"/>
                  </a:lnTo>
                  <a:lnTo>
                    <a:pt x="2836" y="0"/>
                  </a:lnTo>
                  <a:close/>
                  <a:moveTo>
                    <a:pt x="2869" y="0"/>
                  </a:moveTo>
                  <a:lnTo>
                    <a:pt x="2889" y="0"/>
                  </a:lnTo>
                  <a:lnTo>
                    <a:pt x="2889" y="5"/>
                  </a:lnTo>
                  <a:lnTo>
                    <a:pt x="2869" y="5"/>
                  </a:lnTo>
                  <a:lnTo>
                    <a:pt x="2869" y="0"/>
                  </a:lnTo>
                  <a:close/>
                  <a:moveTo>
                    <a:pt x="2903" y="0"/>
                  </a:moveTo>
                  <a:lnTo>
                    <a:pt x="2922" y="0"/>
                  </a:lnTo>
                  <a:lnTo>
                    <a:pt x="2922" y="5"/>
                  </a:lnTo>
                  <a:lnTo>
                    <a:pt x="2903" y="5"/>
                  </a:lnTo>
                  <a:lnTo>
                    <a:pt x="2903" y="0"/>
                  </a:lnTo>
                  <a:close/>
                  <a:moveTo>
                    <a:pt x="2937" y="0"/>
                  </a:moveTo>
                  <a:lnTo>
                    <a:pt x="2956" y="0"/>
                  </a:lnTo>
                  <a:lnTo>
                    <a:pt x="2956" y="5"/>
                  </a:lnTo>
                  <a:lnTo>
                    <a:pt x="2937" y="5"/>
                  </a:lnTo>
                  <a:lnTo>
                    <a:pt x="2937" y="0"/>
                  </a:lnTo>
                  <a:close/>
                  <a:moveTo>
                    <a:pt x="2971" y="0"/>
                  </a:moveTo>
                  <a:lnTo>
                    <a:pt x="2990" y="0"/>
                  </a:lnTo>
                  <a:lnTo>
                    <a:pt x="2990" y="5"/>
                  </a:lnTo>
                  <a:lnTo>
                    <a:pt x="2971" y="5"/>
                  </a:lnTo>
                  <a:lnTo>
                    <a:pt x="2971" y="0"/>
                  </a:lnTo>
                  <a:close/>
                  <a:moveTo>
                    <a:pt x="3004" y="0"/>
                  </a:moveTo>
                  <a:lnTo>
                    <a:pt x="3024" y="0"/>
                  </a:lnTo>
                  <a:lnTo>
                    <a:pt x="3024" y="5"/>
                  </a:lnTo>
                  <a:lnTo>
                    <a:pt x="3004" y="5"/>
                  </a:lnTo>
                  <a:lnTo>
                    <a:pt x="3004" y="0"/>
                  </a:lnTo>
                  <a:close/>
                  <a:moveTo>
                    <a:pt x="3038" y="0"/>
                  </a:moveTo>
                  <a:lnTo>
                    <a:pt x="3058" y="0"/>
                  </a:lnTo>
                  <a:lnTo>
                    <a:pt x="3058" y="5"/>
                  </a:lnTo>
                  <a:lnTo>
                    <a:pt x="3038" y="5"/>
                  </a:lnTo>
                  <a:lnTo>
                    <a:pt x="3038" y="0"/>
                  </a:lnTo>
                  <a:close/>
                  <a:moveTo>
                    <a:pt x="3072" y="0"/>
                  </a:moveTo>
                  <a:lnTo>
                    <a:pt x="3091" y="0"/>
                  </a:lnTo>
                  <a:lnTo>
                    <a:pt x="3091" y="5"/>
                  </a:lnTo>
                  <a:lnTo>
                    <a:pt x="3072" y="5"/>
                  </a:lnTo>
                  <a:lnTo>
                    <a:pt x="3072" y="0"/>
                  </a:lnTo>
                  <a:close/>
                  <a:moveTo>
                    <a:pt x="3106" y="0"/>
                  </a:moveTo>
                  <a:lnTo>
                    <a:pt x="3125" y="0"/>
                  </a:lnTo>
                  <a:lnTo>
                    <a:pt x="3125" y="5"/>
                  </a:lnTo>
                  <a:lnTo>
                    <a:pt x="3106" y="5"/>
                  </a:lnTo>
                  <a:lnTo>
                    <a:pt x="3106" y="0"/>
                  </a:lnTo>
                  <a:close/>
                  <a:moveTo>
                    <a:pt x="3139" y="0"/>
                  </a:moveTo>
                  <a:lnTo>
                    <a:pt x="3159" y="0"/>
                  </a:lnTo>
                  <a:lnTo>
                    <a:pt x="3159" y="5"/>
                  </a:lnTo>
                  <a:lnTo>
                    <a:pt x="3139" y="5"/>
                  </a:lnTo>
                  <a:lnTo>
                    <a:pt x="3139" y="0"/>
                  </a:lnTo>
                  <a:close/>
                  <a:moveTo>
                    <a:pt x="3173" y="0"/>
                  </a:moveTo>
                  <a:lnTo>
                    <a:pt x="3192" y="0"/>
                  </a:lnTo>
                  <a:lnTo>
                    <a:pt x="3192" y="5"/>
                  </a:lnTo>
                  <a:lnTo>
                    <a:pt x="3173" y="5"/>
                  </a:lnTo>
                  <a:lnTo>
                    <a:pt x="3173" y="0"/>
                  </a:lnTo>
                  <a:close/>
                  <a:moveTo>
                    <a:pt x="3207" y="0"/>
                  </a:moveTo>
                  <a:lnTo>
                    <a:pt x="3226" y="0"/>
                  </a:lnTo>
                  <a:lnTo>
                    <a:pt x="3226" y="5"/>
                  </a:lnTo>
                  <a:lnTo>
                    <a:pt x="3207" y="5"/>
                  </a:lnTo>
                  <a:lnTo>
                    <a:pt x="3207" y="0"/>
                  </a:lnTo>
                  <a:close/>
                  <a:moveTo>
                    <a:pt x="3241" y="0"/>
                  </a:moveTo>
                  <a:lnTo>
                    <a:pt x="3260" y="0"/>
                  </a:lnTo>
                  <a:lnTo>
                    <a:pt x="3260" y="5"/>
                  </a:lnTo>
                  <a:lnTo>
                    <a:pt x="3241" y="5"/>
                  </a:lnTo>
                  <a:lnTo>
                    <a:pt x="3241" y="0"/>
                  </a:lnTo>
                  <a:close/>
                  <a:moveTo>
                    <a:pt x="3274" y="0"/>
                  </a:moveTo>
                  <a:lnTo>
                    <a:pt x="3294" y="0"/>
                  </a:lnTo>
                  <a:lnTo>
                    <a:pt x="3294" y="5"/>
                  </a:lnTo>
                  <a:lnTo>
                    <a:pt x="3274" y="5"/>
                  </a:lnTo>
                  <a:lnTo>
                    <a:pt x="3274" y="0"/>
                  </a:lnTo>
                  <a:close/>
                  <a:moveTo>
                    <a:pt x="3308" y="0"/>
                  </a:moveTo>
                  <a:lnTo>
                    <a:pt x="3328" y="0"/>
                  </a:lnTo>
                  <a:lnTo>
                    <a:pt x="3328" y="5"/>
                  </a:lnTo>
                  <a:lnTo>
                    <a:pt x="3308" y="5"/>
                  </a:lnTo>
                  <a:lnTo>
                    <a:pt x="3308" y="0"/>
                  </a:lnTo>
                  <a:close/>
                  <a:moveTo>
                    <a:pt x="3342" y="0"/>
                  </a:moveTo>
                  <a:lnTo>
                    <a:pt x="3343" y="0"/>
                  </a:lnTo>
                  <a:lnTo>
                    <a:pt x="3343" y="5"/>
                  </a:lnTo>
                  <a:lnTo>
                    <a:pt x="3342" y="5"/>
                  </a:lnTo>
                  <a:lnTo>
                    <a:pt x="3342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29" name="Freeform 57"/>
            <p:cNvSpPr>
              <a:spLocks noEditPoints="1"/>
            </p:cNvSpPr>
            <p:nvPr/>
          </p:nvSpPr>
          <p:spPr bwMode="auto">
            <a:xfrm>
              <a:off x="3400" y="3559"/>
              <a:ext cx="1910" cy="5"/>
            </a:xfrm>
            <a:custGeom>
              <a:avLst/>
              <a:gdLst>
                <a:gd name="T0" fmla="*/ 0 w 1910"/>
                <a:gd name="T1" fmla="*/ 0 h 5"/>
                <a:gd name="T2" fmla="*/ 34 w 1910"/>
                <a:gd name="T3" fmla="*/ 0 h 5"/>
                <a:gd name="T4" fmla="*/ 67 w 1910"/>
                <a:gd name="T5" fmla="*/ 0 h 5"/>
                <a:gd name="T6" fmla="*/ 101 w 1910"/>
                <a:gd name="T7" fmla="*/ 0 h 5"/>
                <a:gd name="T8" fmla="*/ 135 w 1910"/>
                <a:gd name="T9" fmla="*/ 0 h 5"/>
                <a:gd name="T10" fmla="*/ 169 w 1910"/>
                <a:gd name="T11" fmla="*/ 0 h 5"/>
                <a:gd name="T12" fmla="*/ 202 w 1910"/>
                <a:gd name="T13" fmla="*/ 0 h 5"/>
                <a:gd name="T14" fmla="*/ 236 w 1910"/>
                <a:gd name="T15" fmla="*/ 0 h 5"/>
                <a:gd name="T16" fmla="*/ 270 w 1910"/>
                <a:gd name="T17" fmla="*/ 0 h 5"/>
                <a:gd name="T18" fmla="*/ 303 w 1910"/>
                <a:gd name="T19" fmla="*/ 0 h 5"/>
                <a:gd name="T20" fmla="*/ 337 w 1910"/>
                <a:gd name="T21" fmla="*/ 0 h 5"/>
                <a:gd name="T22" fmla="*/ 371 w 1910"/>
                <a:gd name="T23" fmla="*/ 0 h 5"/>
                <a:gd name="T24" fmla="*/ 405 w 1910"/>
                <a:gd name="T25" fmla="*/ 0 h 5"/>
                <a:gd name="T26" fmla="*/ 439 w 1910"/>
                <a:gd name="T27" fmla="*/ 0 h 5"/>
                <a:gd name="T28" fmla="*/ 472 w 1910"/>
                <a:gd name="T29" fmla="*/ 0 h 5"/>
                <a:gd name="T30" fmla="*/ 506 w 1910"/>
                <a:gd name="T31" fmla="*/ 0 h 5"/>
                <a:gd name="T32" fmla="*/ 540 w 1910"/>
                <a:gd name="T33" fmla="*/ 0 h 5"/>
                <a:gd name="T34" fmla="*/ 574 w 1910"/>
                <a:gd name="T35" fmla="*/ 0 h 5"/>
                <a:gd name="T36" fmla="*/ 607 w 1910"/>
                <a:gd name="T37" fmla="*/ 0 h 5"/>
                <a:gd name="T38" fmla="*/ 641 w 1910"/>
                <a:gd name="T39" fmla="*/ 0 h 5"/>
                <a:gd name="T40" fmla="*/ 675 w 1910"/>
                <a:gd name="T41" fmla="*/ 0 h 5"/>
                <a:gd name="T42" fmla="*/ 709 w 1910"/>
                <a:gd name="T43" fmla="*/ 0 h 5"/>
                <a:gd name="T44" fmla="*/ 742 w 1910"/>
                <a:gd name="T45" fmla="*/ 0 h 5"/>
                <a:gd name="T46" fmla="*/ 776 w 1910"/>
                <a:gd name="T47" fmla="*/ 0 h 5"/>
                <a:gd name="T48" fmla="*/ 810 w 1910"/>
                <a:gd name="T49" fmla="*/ 0 h 5"/>
                <a:gd name="T50" fmla="*/ 844 w 1910"/>
                <a:gd name="T51" fmla="*/ 0 h 5"/>
                <a:gd name="T52" fmla="*/ 877 w 1910"/>
                <a:gd name="T53" fmla="*/ 0 h 5"/>
                <a:gd name="T54" fmla="*/ 911 w 1910"/>
                <a:gd name="T55" fmla="*/ 0 h 5"/>
                <a:gd name="T56" fmla="*/ 945 w 1910"/>
                <a:gd name="T57" fmla="*/ 0 h 5"/>
                <a:gd name="T58" fmla="*/ 979 w 1910"/>
                <a:gd name="T59" fmla="*/ 0 h 5"/>
                <a:gd name="T60" fmla="*/ 1013 w 1910"/>
                <a:gd name="T61" fmla="*/ 0 h 5"/>
                <a:gd name="T62" fmla="*/ 1046 w 1910"/>
                <a:gd name="T63" fmla="*/ 0 h 5"/>
                <a:gd name="T64" fmla="*/ 1080 w 1910"/>
                <a:gd name="T65" fmla="*/ 0 h 5"/>
                <a:gd name="T66" fmla="*/ 1114 w 1910"/>
                <a:gd name="T67" fmla="*/ 0 h 5"/>
                <a:gd name="T68" fmla="*/ 1147 w 1910"/>
                <a:gd name="T69" fmla="*/ 0 h 5"/>
                <a:gd name="T70" fmla="*/ 1181 w 1910"/>
                <a:gd name="T71" fmla="*/ 0 h 5"/>
                <a:gd name="T72" fmla="*/ 1215 w 1910"/>
                <a:gd name="T73" fmla="*/ 0 h 5"/>
                <a:gd name="T74" fmla="*/ 1249 w 1910"/>
                <a:gd name="T75" fmla="*/ 0 h 5"/>
                <a:gd name="T76" fmla="*/ 1283 w 1910"/>
                <a:gd name="T77" fmla="*/ 0 h 5"/>
                <a:gd name="T78" fmla="*/ 1316 w 1910"/>
                <a:gd name="T79" fmla="*/ 0 h 5"/>
                <a:gd name="T80" fmla="*/ 1350 w 1910"/>
                <a:gd name="T81" fmla="*/ 0 h 5"/>
                <a:gd name="T82" fmla="*/ 1384 w 1910"/>
                <a:gd name="T83" fmla="*/ 0 h 5"/>
                <a:gd name="T84" fmla="*/ 1418 w 1910"/>
                <a:gd name="T85" fmla="*/ 0 h 5"/>
                <a:gd name="T86" fmla="*/ 1451 w 1910"/>
                <a:gd name="T87" fmla="*/ 0 h 5"/>
                <a:gd name="T88" fmla="*/ 1485 w 1910"/>
                <a:gd name="T89" fmla="*/ 0 h 5"/>
                <a:gd name="T90" fmla="*/ 1519 w 1910"/>
                <a:gd name="T91" fmla="*/ 0 h 5"/>
                <a:gd name="T92" fmla="*/ 1553 w 1910"/>
                <a:gd name="T93" fmla="*/ 0 h 5"/>
                <a:gd name="T94" fmla="*/ 1587 w 1910"/>
                <a:gd name="T95" fmla="*/ 0 h 5"/>
                <a:gd name="T96" fmla="*/ 1620 w 1910"/>
                <a:gd name="T97" fmla="*/ 0 h 5"/>
                <a:gd name="T98" fmla="*/ 1654 w 1910"/>
                <a:gd name="T99" fmla="*/ 0 h 5"/>
                <a:gd name="T100" fmla="*/ 1688 w 1910"/>
                <a:gd name="T101" fmla="*/ 0 h 5"/>
                <a:gd name="T102" fmla="*/ 1721 w 1910"/>
                <a:gd name="T103" fmla="*/ 0 h 5"/>
                <a:gd name="T104" fmla="*/ 1755 w 1910"/>
                <a:gd name="T105" fmla="*/ 0 h 5"/>
                <a:gd name="T106" fmla="*/ 1789 w 1910"/>
                <a:gd name="T107" fmla="*/ 0 h 5"/>
                <a:gd name="T108" fmla="*/ 1823 w 1910"/>
                <a:gd name="T109" fmla="*/ 0 h 5"/>
                <a:gd name="T110" fmla="*/ 1857 w 1910"/>
                <a:gd name="T111" fmla="*/ 0 h 5"/>
                <a:gd name="T112" fmla="*/ 1890 w 1910"/>
                <a:gd name="T113" fmla="*/ 0 h 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10"/>
                <a:gd name="T172" fmla="*/ 0 h 5"/>
                <a:gd name="T173" fmla="*/ 1910 w 1910"/>
                <a:gd name="T174" fmla="*/ 5 h 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10" h="5">
                  <a:moveTo>
                    <a:pt x="0" y="0"/>
                  </a:moveTo>
                  <a:lnTo>
                    <a:pt x="19" y="0"/>
                  </a:lnTo>
                  <a:lnTo>
                    <a:pt x="19" y="5"/>
                  </a:lnTo>
                  <a:lnTo>
                    <a:pt x="0" y="5"/>
                  </a:lnTo>
                  <a:lnTo>
                    <a:pt x="0" y="0"/>
                  </a:lnTo>
                  <a:close/>
                  <a:moveTo>
                    <a:pt x="34" y="0"/>
                  </a:moveTo>
                  <a:lnTo>
                    <a:pt x="53" y="0"/>
                  </a:lnTo>
                  <a:lnTo>
                    <a:pt x="53" y="5"/>
                  </a:lnTo>
                  <a:lnTo>
                    <a:pt x="34" y="5"/>
                  </a:lnTo>
                  <a:lnTo>
                    <a:pt x="34" y="0"/>
                  </a:lnTo>
                  <a:close/>
                  <a:moveTo>
                    <a:pt x="67" y="0"/>
                  </a:moveTo>
                  <a:lnTo>
                    <a:pt x="87" y="0"/>
                  </a:lnTo>
                  <a:lnTo>
                    <a:pt x="87" y="5"/>
                  </a:lnTo>
                  <a:lnTo>
                    <a:pt x="67" y="5"/>
                  </a:lnTo>
                  <a:lnTo>
                    <a:pt x="67" y="0"/>
                  </a:lnTo>
                  <a:close/>
                  <a:moveTo>
                    <a:pt x="101" y="0"/>
                  </a:moveTo>
                  <a:lnTo>
                    <a:pt x="120" y="0"/>
                  </a:lnTo>
                  <a:lnTo>
                    <a:pt x="120" y="5"/>
                  </a:lnTo>
                  <a:lnTo>
                    <a:pt x="101" y="5"/>
                  </a:lnTo>
                  <a:lnTo>
                    <a:pt x="101" y="0"/>
                  </a:lnTo>
                  <a:close/>
                  <a:moveTo>
                    <a:pt x="135" y="0"/>
                  </a:moveTo>
                  <a:lnTo>
                    <a:pt x="154" y="0"/>
                  </a:lnTo>
                  <a:lnTo>
                    <a:pt x="154" y="5"/>
                  </a:lnTo>
                  <a:lnTo>
                    <a:pt x="135" y="5"/>
                  </a:lnTo>
                  <a:lnTo>
                    <a:pt x="135" y="0"/>
                  </a:lnTo>
                  <a:close/>
                  <a:moveTo>
                    <a:pt x="169" y="0"/>
                  </a:moveTo>
                  <a:lnTo>
                    <a:pt x="188" y="0"/>
                  </a:lnTo>
                  <a:lnTo>
                    <a:pt x="188" y="5"/>
                  </a:lnTo>
                  <a:lnTo>
                    <a:pt x="169" y="5"/>
                  </a:lnTo>
                  <a:lnTo>
                    <a:pt x="169" y="0"/>
                  </a:lnTo>
                  <a:close/>
                  <a:moveTo>
                    <a:pt x="202" y="0"/>
                  </a:moveTo>
                  <a:lnTo>
                    <a:pt x="222" y="0"/>
                  </a:lnTo>
                  <a:lnTo>
                    <a:pt x="222" y="5"/>
                  </a:lnTo>
                  <a:lnTo>
                    <a:pt x="202" y="5"/>
                  </a:lnTo>
                  <a:lnTo>
                    <a:pt x="202" y="0"/>
                  </a:lnTo>
                  <a:close/>
                  <a:moveTo>
                    <a:pt x="236" y="0"/>
                  </a:moveTo>
                  <a:lnTo>
                    <a:pt x="255" y="0"/>
                  </a:lnTo>
                  <a:lnTo>
                    <a:pt x="255" y="5"/>
                  </a:lnTo>
                  <a:lnTo>
                    <a:pt x="236" y="5"/>
                  </a:lnTo>
                  <a:lnTo>
                    <a:pt x="236" y="0"/>
                  </a:lnTo>
                  <a:close/>
                  <a:moveTo>
                    <a:pt x="270" y="0"/>
                  </a:moveTo>
                  <a:lnTo>
                    <a:pt x="289" y="0"/>
                  </a:lnTo>
                  <a:lnTo>
                    <a:pt x="289" y="5"/>
                  </a:lnTo>
                  <a:lnTo>
                    <a:pt x="270" y="5"/>
                  </a:lnTo>
                  <a:lnTo>
                    <a:pt x="270" y="0"/>
                  </a:lnTo>
                  <a:close/>
                  <a:moveTo>
                    <a:pt x="303" y="0"/>
                  </a:moveTo>
                  <a:lnTo>
                    <a:pt x="323" y="0"/>
                  </a:lnTo>
                  <a:lnTo>
                    <a:pt x="323" y="5"/>
                  </a:lnTo>
                  <a:lnTo>
                    <a:pt x="303" y="5"/>
                  </a:lnTo>
                  <a:lnTo>
                    <a:pt x="303" y="0"/>
                  </a:lnTo>
                  <a:close/>
                  <a:moveTo>
                    <a:pt x="337" y="0"/>
                  </a:moveTo>
                  <a:lnTo>
                    <a:pt x="357" y="0"/>
                  </a:lnTo>
                  <a:lnTo>
                    <a:pt x="357" y="5"/>
                  </a:lnTo>
                  <a:lnTo>
                    <a:pt x="337" y="5"/>
                  </a:lnTo>
                  <a:lnTo>
                    <a:pt x="337" y="0"/>
                  </a:lnTo>
                  <a:close/>
                  <a:moveTo>
                    <a:pt x="371" y="0"/>
                  </a:moveTo>
                  <a:lnTo>
                    <a:pt x="390" y="0"/>
                  </a:lnTo>
                  <a:lnTo>
                    <a:pt x="390" y="5"/>
                  </a:lnTo>
                  <a:lnTo>
                    <a:pt x="371" y="5"/>
                  </a:lnTo>
                  <a:lnTo>
                    <a:pt x="371" y="0"/>
                  </a:lnTo>
                  <a:close/>
                  <a:moveTo>
                    <a:pt x="405" y="0"/>
                  </a:moveTo>
                  <a:lnTo>
                    <a:pt x="424" y="0"/>
                  </a:lnTo>
                  <a:lnTo>
                    <a:pt x="424" y="5"/>
                  </a:lnTo>
                  <a:lnTo>
                    <a:pt x="405" y="5"/>
                  </a:lnTo>
                  <a:lnTo>
                    <a:pt x="405" y="0"/>
                  </a:lnTo>
                  <a:close/>
                  <a:moveTo>
                    <a:pt x="439" y="0"/>
                  </a:moveTo>
                  <a:lnTo>
                    <a:pt x="458" y="0"/>
                  </a:lnTo>
                  <a:lnTo>
                    <a:pt x="458" y="5"/>
                  </a:lnTo>
                  <a:lnTo>
                    <a:pt x="439" y="5"/>
                  </a:lnTo>
                  <a:lnTo>
                    <a:pt x="439" y="0"/>
                  </a:lnTo>
                  <a:close/>
                  <a:moveTo>
                    <a:pt x="472" y="0"/>
                  </a:moveTo>
                  <a:lnTo>
                    <a:pt x="492" y="0"/>
                  </a:lnTo>
                  <a:lnTo>
                    <a:pt x="492" y="5"/>
                  </a:lnTo>
                  <a:lnTo>
                    <a:pt x="472" y="5"/>
                  </a:lnTo>
                  <a:lnTo>
                    <a:pt x="472" y="0"/>
                  </a:lnTo>
                  <a:close/>
                  <a:moveTo>
                    <a:pt x="506" y="0"/>
                  </a:moveTo>
                  <a:lnTo>
                    <a:pt x="525" y="0"/>
                  </a:lnTo>
                  <a:lnTo>
                    <a:pt x="525" y="5"/>
                  </a:lnTo>
                  <a:lnTo>
                    <a:pt x="506" y="5"/>
                  </a:lnTo>
                  <a:lnTo>
                    <a:pt x="506" y="0"/>
                  </a:lnTo>
                  <a:close/>
                  <a:moveTo>
                    <a:pt x="540" y="0"/>
                  </a:moveTo>
                  <a:lnTo>
                    <a:pt x="559" y="0"/>
                  </a:lnTo>
                  <a:lnTo>
                    <a:pt x="559" y="5"/>
                  </a:lnTo>
                  <a:lnTo>
                    <a:pt x="540" y="5"/>
                  </a:lnTo>
                  <a:lnTo>
                    <a:pt x="540" y="0"/>
                  </a:lnTo>
                  <a:close/>
                  <a:moveTo>
                    <a:pt x="574" y="0"/>
                  </a:moveTo>
                  <a:lnTo>
                    <a:pt x="593" y="0"/>
                  </a:lnTo>
                  <a:lnTo>
                    <a:pt x="593" y="5"/>
                  </a:lnTo>
                  <a:lnTo>
                    <a:pt x="574" y="5"/>
                  </a:lnTo>
                  <a:lnTo>
                    <a:pt x="574" y="0"/>
                  </a:lnTo>
                  <a:close/>
                  <a:moveTo>
                    <a:pt x="607" y="0"/>
                  </a:moveTo>
                  <a:lnTo>
                    <a:pt x="627" y="0"/>
                  </a:lnTo>
                  <a:lnTo>
                    <a:pt x="627" y="5"/>
                  </a:lnTo>
                  <a:lnTo>
                    <a:pt x="607" y="5"/>
                  </a:lnTo>
                  <a:lnTo>
                    <a:pt x="607" y="0"/>
                  </a:lnTo>
                  <a:close/>
                  <a:moveTo>
                    <a:pt x="641" y="0"/>
                  </a:moveTo>
                  <a:lnTo>
                    <a:pt x="661" y="0"/>
                  </a:lnTo>
                  <a:lnTo>
                    <a:pt x="661" y="5"/>
                  </a:lnTo>
                  <a:lnTo>
                    <a:pt x="641" y="5"/>
                  </a:lnTo>
                  <a:lnTo>
                    <a:pt x="641" y="0"/>
                  </a:lnTo>
                  <a:close/>
                  <a:moveTo>
                    <a:pt x="675" y="0"/>
                  </a:moveTo>
                  <a:lnTo>
                    <a:pt x="694" y="0"/>
                  </a:lnTo>
                  <a:lnTo>
                    <a:pt x="694" y="5"/>
                  </a:lnTo>
                  <a:lnTo>
                    <a:pt x="675" y="5"/>
                  </a:lnTo>
                  <a:lnTo>
                    <a:pt x="675" y="0"/>
                  </a:lnTo>
                  <a:close/>
                  <a:moveTo>
                    <a:pt x="709" y="0"/>
                  </a:moveTo>
                  <a:lnTo>
                    <a:pt x="728" y="0"/>
                  </a:lnTo>
                  <a:lnTo>
                    <a:pt x="728" y="5"/>
                  </a:lnTo>
                  <a:lnTo>
                    <a:pt x="709" y="5"/>
                  </a:lnTo>
                  <a:lnTo>
                    <a:pt x="709" y="0"/>
                  </a:lnTo>
                  <a:close/>
                  <a:moveTo>
                    <a:pt x="742" y="0"/>
                  </a:moveTo>
                  <a:lnTo>
                    <a:pt x="762" y="0"/>
                  </a:lnTo>
                  <a:lnTo>
                    <a:pt x="762" y="5"/>
                  </a:lnTo>
                  <a:lnTo>
                    <a:pt x="742" y="5"/>
                  </a:lnTo>
                  <a:lnTo>
                    <a:pt x="742" y="0"/>
                  </a:lnTo>
                  <a:close/>
                  <a:moveTo>
                    <a:pt x="776" y="0"/>
                  </a:moveTo>
                  <a:lnTo>
                    <a:pt x="795" y="0"/>
                  </a:lnTo>
                  <a:lnTo>
                    <a:pt x="795" y="5"/>
                  </a:lnTo>
                  <a:lnTo>
                    <a:pt x="776" y="5"/>
                  </a:lnTo>
                  <a:lnTo>
                    <a:pt x="776" y="0"/>
                  </a:lnTo>
                  <a:close/>
                  <a:moveTo>
                    <a:pt x="810" y="0"/>
                  </a:moveTo>
                  <a:lnTo>
                    <a:pt x="829" y="0"/>
                  </a:lnTo>
                  <a:lnTo>
                    <a:pt x="829" y="5"/>
                  </a:lnTo>
                  <a:lnTo>
                    <a:pt x="810" y="5"/>
                  </a:lnTo>
                  <a:lnTo>
                    <a:pt x="810" y="0"/>
                  </a:lnTo>
                  <a:close/>
                  <a:moveTo>
                    <a:pt x="844" y="0"/>
                  </a:moveTo>
                  <a:lnTo>
                    <a:pt x="863" y="0"/>
                  </a:lnTo>
                  <a:lnTo>
                    <a:pt x="863" y="5"/>
                  </a:lnTo>
                  <a:lnTo>
                    <a:pt x="844" y="5"/>
                  </a:lnTo>
                  <a:lnTo>
                    <a:pt x="844" y="0"/>
                  </a:lnTo>
                  <a:close/>
                  <a:moveTo>
                    <a:pt x="877" y="0"/>
                  </a:moveTo>
                  <a:lnTo>
                    <a:pt x="897" y="0"/>
                  </a:lnTo>
                  <a:lnTo>
                    <a:pt x="897" y="5"/>
                  </a:lnTo>
                  <a:lnTo>
                    <a:pt x="877" y="5"/>
                  </a:lnTo>
                  <a:lnTo>
                    <a:pt x="877" y="0"/>
                  </a:lnTo>
                  <a:close/>
                  <a:moveTo>
                    <a:pt x="911" y="0"/>
                  </a:moveTo>
                  <a:lnTo>
                    <a:pt x="931" y="0"/>
                  </a:lnTo>
                  <a:lnTo>
                    <a:pt x="931" y="5"/>
                  </a:lnTo>
                  <a:lnTo>
                    <a:pt x="911" y="5"/>
                  </a:lnTo>
                  <a:lnTo>
                    <a:pt x="911" y="0"/>
                  </a:lnTo>
                  <a:close/>
                  <a:moveTo>
                    <a:pt x="945" y="0"/>
                  </a:moveTo>
                  <a:lnTo>
                    <a:pt x="964" y="0"/>
                  </a:lnTo>
                  <a:lnTo>
                    <a:pt x="964" y="5"/>
                  </a:lnTo>
                  <a:lnTo>
                    <a:pt x="945" y="5"/>
                  </a:lnTo>
                  <a:lnTo>
                    <a:pt x="945" y="0"/>
                  </a:lnTo>
                  <a:close/>
                  <a:moveTo>
                    <a:pt x="979" y="0"/>
                  </a:moveTo>
                  <a:lnTo>
                    <a:pt x="998" y="0"/>
                  </a:lnTo>
                  <a:lnTo>
                    <a:pt x="998" y="5"/>
                  </a:lnTo>
                  <a:lnTo>
                    <a:pt x="979" y="5"/>
                  </a:lnTo>
                  <a:lnTo>
                    <a:pt x="979" y="0"/>
                  </a:lnTo>
                  <a:close/>
                  <a:moveTo>
                    <a:pt x="1013" y="0"/>
                  </a:moveTo>
                  <a:lnTo>
                    <a:pt x="1032" y="0"/>
                  </a:lnTo>
                  <a:lnTo>
                    <a:pt x="1032" y="5"/>
                  </a:lnTo>
                  <a:lnTo>
                    <a:pt x="1013" y="5"/>
                  </a:lnTo>
                  <a:lnTo>
                    <a:pt x="1013" y="0"/>
                  </a:lnTo>
                  <a:close/>
                  <a:moveTo>
                    <a:pt x="1046" y="0"/>
                  </a:moveTo>
                  <a:lnTo>
                    <a:pt x="1066" y="0"/>
                  </a:lnTo>
                  <a:lnTo>
                    <a:pt x="1066" y="5"/>
                  </a:lnTo>
                  <a:lnTo>
                    <a:pt x="1046" y="5"/>
                  </a:lnTo>
                  <a:lnTo>
                    <a:pt x="1046" y="0"/>
                  </a:lnTo>
                  <a:close/>
                  <a:moveTo>
                    <a:pt x="1080" y="0"/>
                  </a:moveTo>
                  <a:lnTo>
                    <a:pt x="1099" y="0"/>
                  </a:lnTo>
                  <a:lnTo>
                    <a:pt x="1099" y="5"/>
                  </a:lnTo>
                  <a:lnTo>
                    <a:pt x="1080" y="5"/>
                  </a:lnTo>
                  <a:lnTo>
                    <a:pt x="1080" y="0"/>
                  </a:lnTo>
                  <a:close/>
                  <a:moveTo>
                    <a:pt x="1114" y="0"/>
                  </a:moveTo>
                  <a:lnTo>
                    <a:pt x="1133" y="0"/>
                  </a:lnTo>
                  <a:lnTo>
                    <a:pt x="1133" y="5"/>
                  </a:lnTo>
                  <a:lnTo>
                    <a:pt x="1114" y="5"/>
                  </a:lnTo>
                  <a:lnTo>
                    <a:pt x="1114" y="0"/>
                  </a:lnTo>
                  <a:close/>
                  <a:moveTo>
                    <a:pt x="1147" y="0"/>
                  </a:moveTo>
                  <a:lnTo>
                    <a:pt x="1167" y="0"/>
                  </a:lnTo>
                  <a:lnTo>
                    <a:pt x="1167" y="5"/>
                  </a:lnTo>
                  <a:lnTo>
                    <a:pt x="1147" y="5"/>
                  </a:lnTo>
                  <a:lnTo>
                    <a:pt x="1147" y="0"/>
                  </a:lnTo>
                  <a:close/>
                  <a:moveTo>
                    <a:pt x="1181" y="0"/>
                  </a:moveTo>
                  <a:lnTo>
                    <a:pt x="1200" y="0"/>
                  </a:lnTo>
                  <a:lnTo>
                    <a:pt x="1200" y="5"/>
                  </a:lnTo>
                  <a:lnTo>
                    <a:pt x="1181" y="5"/>
                  </a:lnTo>
                  <a:lnTo>
                    <a:pt x="1181" y="0"/>
                  </a:lnTo>
                  <a:close/>
                  <a:moveTo>
                    <a:pt x="1215" y="0"/>
                  </a:moveTo>
                  <a:lnTo>
                    <a:pt x="1235" y="0"/>
                  </a:lnTo>
                  <a:lnTo>
                    <a:pt x="1235" y="5"/>
                  </a:lnTo>
                  <a:lnTo>
                    <a:pt x="1215" y="5"/>
                  </a:lnTo>
                  <a:lnTo>
                    <a:pt x="1215" y="0"/>
                  </a:lnTo>
                  <a:close/>
                  <a:moveTo>
                    <a:pt x="1249" y="0"/>
                  </a:moveTo>
                  <a:lnTo>
                    <a:pt x="1268" y="0"/>
                  </a:lnTo>
                  <a:lnTo>
                    <a:pt x="1268" y="5"/>
                  </a:lnTo>
                  <a:lnTo>
                    <a:pt x="1249" y="5"/>
                  </a:lnTo>
                  <a:lnTo>
                    <a:pt x="1249" y="0"/>
                  </a:lnTo>
                  <a:close/>
                  <a:moveTo>
                    <a:pt x="1283" y="0"/>
                  </a:moveTo>
                  <a:lnTo>
                    <a:pt x="1302" y="0"/>
                  </a:lnTo>
                  <a:lnTo>
                    <a:pt x="1302" y="5"/>
                  </a:lnTo>
                  <a:lnTo>
                    <a:pt x="1283" y="5"/>
                  </a:lnTo>
                  <a:lnTo>
                    <a:pt x="1283" y="0"/>
                  </a:lnTo>
                  <a:close/>
                  <a:moveTo>
                    <a:pt x="1316" y="0"/>
                  </a:moveTo>
                  <a:lnTo>
                    <a:pt x="1336" y="0"/>
                  </a:lnTo>
                  <a:lnTo>
                    <a:pt x="1336" y="5"/>
                  </a:lnTo>
                  <a:lnTo>
                    <a:pt x="1316" y="5"/>
                  </a:lnTo>
                  <a:lnTo>
                    <a:pt x="1316" y="0"/>
                  </a:lnTo>
                  <a:close/>
                  <a:moveTo>
                    <a:pt x="1350" y="0"/>
                  </a:moveTo>
                  <a:lnTo>
                    <a:pt x="1369" y="0"/>
                  </a:lnTo>
                  <a:lnTo>
                    <a:pt x="1369" y="5"/>
                  </a:lnTo>
                  <a:lnTo>
                    <a:pt x="1350" y="5"/>
                  </a:lnTo>
                  <a:lnTo>
                    <a:pt x="1350" y="0"/>
                  </a:lnTo>
                  <a:close/>
                  <a:moveTo>
                    <a:pt x="1384" y="0"/>
                  </a:moveTo>
                  <a:lnTo>
                    <a:pt x="1403" y="0"/>
                  </a:lnTo>
                  <a:lnTo>
                    <a:pt x="1403" y="5"/>
                  </a:lnTo>
                  <a:lnTo>
                    <a:pt x="1384" y="5"/>
                  </a:lnTo>
                  <a:lnTo>
                    <a:pt x="1384" y="0"/>
                  </a:lnTo>
                  <a:close/>
                  <a:moveTo>
                    <a:pt x="1418" y="0"/>
                  </a:moveTo>
                  <a:lnTo>
                    <a:pt x="1437" y="0"/>
                  </a:lnTo>
                  <a:lnTo>
                    <a:pt x="1437" y="5"/>
                  </a:lnTo>
                  <a:lnTo>
                    <a:pt x="1418" y="5"/>
                  </a:lnTo>
                  <a:lnTo>
                    <a:pt x="1418" y="0"/>
                  </a:lnTo>
                  <a:close/>
                  <a:moveTo>
                    <a:pt x="1451" y="0"/>
                  </a:moveTo>
                  <a:lnTo>
                    <a:pt x="1471" y="0"/>
                  </a:lnTo>
                  <a:lnTo>
                    <a:pt x="1471" y="5"/>
                  </a:lnTo>
                  <a:lnTo>
                    <a:pt x="1451" y="5"/>
                  </a:lnTo>
                  <a:lnTo>
                    <a:pt x="1451" y="0"/>
                  </a:lnTo>
                  <a:close/>
                  <a:moveTo>
                    <a:pt x="1485" y="0"/>
                  </a:moveTo>
                  <a:lnTo>
                    <a:pt x="1504" y="0"/>
                  </a:lnTo>
                  <a:lnTo>
                    <a:pt x="1504" y="5"/>
                  </a:lnTo>
                  <a:lnTo>
                    <a:pt x="1485" y="5"/>
                  </a:lnTo>
                  <a:lnTo>
                    <a:pt x="1485" y="0"/>
                  </a:lnTo>
                  <a:close/>
                  <a:moveTo>
                    <a:pt x="1519" y="0"/>
                  </a:moveTo>
                  <a:lnTo>
                    <a:pt x="1538" y="0"/>
                  </a:lnTo>
                  <a:lnTo>
                    <a:pt x="1538" y="5"/>
                  </a:lnTo>
                  <a:lnTo>
                    <a:pt x="1519" y="5"/>
                  </a:lnTo>
                  <a:lnTo>
                    <a:pt x="1519" y="0"/>
                  </a:lnTo>
                  <a:close/>
                  <a:moveTo>
                    <a:pt x="1553" y="0"/>
                  </a:moveTo>
                  <a:lnTo>
                    <a:pt x="1572" y="0"/>
                  </a:lnTo>
                  <a:lnTo>
                    <a:pt x="1572" y="5"/>
                  </a:lnTo>
                  <a:lnTo>
                    <a:pt x="1553" y="5"/>
                  </a:lnTo>
                  <a:lnTo>
                    <a:pt x="1553" y="0"/>
                  </a:lnTo>
                  <a:close/>
                  <a:moveTo>
                    <a:pt x="1587" y="0"/>
                  </a:moveTo>
                  <a:lnTo>
                    <a:pt x="1606" y="0"/>
                  </a:lnTo>
                  <a:lnTo>
                    <a:pt x="1606" y="5"/>
                  </a:lnTo>
                  <a:lnTo>
                    <a:pt x="1587" y="5"/>
                  </a:lnTo>
                  <a:lnTo>
                    <a:pt x="1587" y="0"/>
                  </a:lnTo>
                  <a:close/>
                  <a:moveTo>
                    <a:pt x="1620" y="0"/>
                  </a:moveTo>
                  <a:lnTo>
                    <a:pt x="1640" y="0"/>
                  </a:lnTo>
                  <a:lnTo>
                    <a:pt x="1640" y="5"/>
                  </a:lnTo>
                  <a:lnTo>
                    <a:pt x="1620" y="5"/>
                  </a:lnTo>
                  <a:lnTo>
                    <a:pt x="1620" y="0"/>
                  </a:lnTo>
                  <a:close/>
                  <a:moveTo>
                    <a:pt x="1654" y="0"/>
                  </a:moveTo>
                  <a:lnTo>
                    <a:pt x="1673" y="0"/>
                  </a:lnTo>
                  <a:lnTo>
                    <a:pt x="1673" y="5"/>
                  </a:lnTo>
                  <a:lnTo>
                    <a:pt x="1654" y="5"/>
                  </a:lnTo>
                  <a:lnTo>
                    <a:pt x="1654" y="0"/>
                  </a:lnTo>
                  <a:close/>
                  <a:moveTo>
                    <a:pt x="1688" y="0"/>
                  </a:moveTo>
                  <a:lnTo>
                    <a:pt x="1707" y="0"/>
                  </a:lnTo>
                  <a:lnTo>
                    <a:pt x="1707" y="5"/>
                  </a:lnTo>
                  <a:lnTo>
                    <a:pt x="1688" y="5"/>
                  </a:lnTo>
                  <a:lnTo>
                    <a:pt x="1688" y="0"/>
                  </a:lnTo>
                  <a:close/>
                  <a:moveTo>
                    <a:pt x="1721" y="0"/>
                  </a:moveTo>
                  <a:lnTo>
                    <a:pt x="1741" y="0"/>
                  </a:lnTo>
                  <a:lnTo>
                    <a:pt x="1741" y="5"/>
                  </a:lnTo>
                  <a:lnTo>
                    <a:pt x="1721" y="5"/>
                  </a:lnTo>
                  <a:lnTo>
                    <a:pt x="1721" y="0"/>
                  </a:lnTo>
                  <a:close/>
                  <a:moveTo>
                    <a:pt x="1755" y="0"/>
                  </a:moveTo>
                  <a:lnTo>
                    <a:pt x="1774" y="0"/>
                  </a:lnTo>
                  <a:lnTo>
                    <a:pt x="1774" y="5"/>
                  </a:lnTo>
                  <a:lnTo>
                    <a:pt x="1755" y="5"/>
                  </a:lnTo>
                  <a:lnTo>
                    <a:pt x="1755" y="0"/>
                  </a:lnTo>
                  <a:close/>
                  <a:moveTo>
                    <a:pt x="1789" y="0"/>
                  </a:moveTo>
                  <a:lnTo>
                    <a:pt x="1808" y="0"/>
                  </a:lnTo>
                  <a:lnTo>
                    <a:pt x="1808" y="5"/>
                  </a:lnTo>
                  <a:lnTo>
                    <a:pt x="1789" y="5"/>
                  </a:lnTo>
                  <a:lnTo>
                    <a:pt x="1789" y="0"/>
                  </a:lnTo>
                  <a:close/>
                  <a:moveTo>
                    <a:pt x="1823" y="0"/>
                  </a:moveTo>
                  <a:lnTo>
                    <a:pt x="1842" y="0"/>
                  </a:lnTo>
                  <a:lnTo>
                    <a:pt x="1842" y="5"/>
                  </a:lnTo>
                  <a:lnTo>
                    <a:pt x="1823" y="5"/>
                  </a:lnTo>
                  <a:lnTo>
                    <a:pt x="1823" y="0"/>
                  </a:lnTo>
                  <a:close/>
                  <a:moveTo>
                    <a:pt x="1857" y="0"/>
                  </a:moveTo>
                  <a:lnTo>
                    <a:pt x="1876" y="0"/>
                  </a:lnTo>
                  <a:lnTo>
                    <a:pt x="1876" y="5"/>
                  </a:lnTo>
                  <a:lnTo>
                    <a:pt x="1857" y="5"/>
                  </a:lnTo>
                  <a:lnTo>
                    <a:pt x="1857" y="0"/>
                  </a:lnTo>
                  <a:close/>
                  <a:moveTo>
                    <a:pt x="1890" y="0"/>
                  </a:moveTo>
                  <a:lnTo>
                    <a:pt x="1910" y="0"/>
                  </a:lnTo>
                  <a:lnTo>
                    <a:pt x="1910" y="5"/>
                  </a:lnTo>
                  <a:lnTo>
                    <a:pt x="1890" y="5"/>
                  </a:lnTo>
                  <a:lnTo>
                    <a:pt x="189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30" name="Rectangle 58"/>
            <p:cNvSpPr>
              <a:spLocks noChangeArrowheads="1"/>
            </p:cNvSpPr>
            <p:nvPr/>
          </p:nvSpPr>
          <p:spPr bwMode="auto">
            <a:xfrm>
              <a:off x="1804" y="1511"/>
              <a:ext cx="256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Felső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31" name="Rectangle 59"/>
            <p:cNvSpPr>
              <a:spLocks noChangeArrowheads="1"/>
            </p:cNvSpPr>
            <p:nvPr/>
          </p:nvSpPr>
          <p:spPr bwMode="auto">
            <a:xfrm>
              <a:off x="2084" y="1511"/>
              <a:ext cx="39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2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-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32" name="Rectangle 60"/>
            <p:cNvSpPr>
              <a:spLocks noChangeArrowheads="1"/>
            </p:cNvSpPr>
            <p:nvPr/>
          </p:nvSpPr>
          <p:spPr bwMode="auto">
            <a:xfrm>
              <a:off x="1766" y="1650"/>
              <a:ext cx="39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vezetők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33" name="Rectangle 61"/>
            <p:cNvSpPr>
              <a:spLocks noChangeArrowheads="1"/>
            </p:cNvSpPr>
            <p:nvPr/>
          </p:nvSpPr>
          <p:spPr bwMode="auto">
            <a:xfrm>
              <a:off x="3406" y="1428"/>
              <a:ext cx="37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800" dirty="0">
                  <a:solidFill>
                    <a:srgbClr val="3C58A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34" name="Rectangle 62"/>
            <p:cNvSpPr>
              <a:spLocks noChangeArrowheads="1"/>
            </p:cNvSpPr>
            <p:nvPr/>
          </p:nvSpPr>
          <p:spPr bwMode="auto">
            <a:xfrm>
              <a:off x="3498" y="1409"/>
              <a:ext cx="1694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Elsődlegesek</a:t>
              </a:r>
              <a:r>
                <a:rPr lang="hu-HU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 koncepcióalkotási 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35" name="Rectangle 63"/>
            <p:cNvSpPr>
              <a:spLocks noChangeArrowheads="1"/>
            </p:cNvSpPr>
            <p:nvPr/>
          </p:nvSpPr>
          <p:spPr bwMode="auto">
            <a:xfrm>
              <a:off x="3498" y="1529"/>
              <a:ext cx="157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ismeretek: szervezet egészére 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36" name="Rectangle 64"/>
            <p:cNvSpPr>
              <a:spLocks noChangeArrowheads="1"/>
            </p:cNvSpPr>
            <p:nvPr/>
          </p:nvSpPr>
          <p:spPr bwMode="auto">
            <a:xfrm>
              <a:off x="3498" y="1654"/>
              <a:ext cx="137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vonatkozó</a:t>
              </a:r>
              <a:r>
                <a:rPr lang="hu-HU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célok, feladatok 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37" name="Rectangle 65"/>
            <p:cNvSpPr>
              <a:spLocks noChangeArrowheads="1"/>
            </p:cNvSpPr>
            <p:nvPr/>
          </p:nvSpPr>
          <p:spPr bwMode="auto">
            <a:xfrm>
              <a:off x="3498" y="1780"/>
              <a:ext cx="75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Meghatározása</a:t>
              </a:r>
            </a:p>
            <a:p>
              <a:pPr>
                <a:spcAft>
                  <a:spcPts val="1200"/>
                </a:spcAft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38" name="Rectangle 66"/>
            <p:cNvSpPr>
              <a:spLocks noChangeArrowheads="1"/>
            </p:cNvSpPr>
            <p:nvPr/>
          </p:nvSpPr>
          <p:spPr bwMode="auto">
            <a:xfrm>
              <a:off x="1604" y="2131"/>
              <a:ext cx="697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Középvezetők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39" name="Rectangle 67"/>
            <p:cNvSpPr>
              <a:spLocks noChangeArrowheads="1"/>
            </p:cNvSpPr>
            <p:nvPr/>
          </p:nvSpPr>
          <p:spPr bwMode="auto">
            <a:xfrm>
              <a:off x="3405" y="1978"/>
              <a:ext cx="37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800" dirty="0">
                  <a:solidFill>
                    <a:srgbClr val="3C58A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40" name="Rectangle 68"/>
            <p:cNvSpPr>
              <a:spLocks noChangeArrowheads="1"/>
            </p:cNvSpPr>
            <p:nvPr/>
          </p:nvSpPr>
          <p:spPr bwMode="auto">
            <a:xfrm>
              <a:off x="3497" y="1958"/>
              <a:ext cx="1444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Elsődlegesek a koordinációs 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41" name="Rectangle 69"/>
            <p:cNvSpPr>
              <a:spLocks noChangeArrowheads="1"/>
            </p:cNvSpPr>
            <p:nvPr/>
          </p:nvSpPr>
          <p:spPr bwMode="auto">
            <a:xfrm>
              <a:off x="3497" y="2079"/>
              <a:ext cx="1915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készségek</a:t>
              </a:r>
              <a:r>
                <a:rPr lang="hu-HU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: </a:t>
              </a: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egy szervezeti részterület </a:t>
              </a:r>
            </a:p>
            <a:p>
              <a:pPr>
                <a:spcAft>
                  <a:spcPts val="600"/>
                </a:spcAft>
                <a:defRPr/>
              </a:pPr>
              <a:r>
                <a:rPr lang="hu-HU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42" name="Rectangle 70"/>
            <p:cNvSpPr>
              <a:spLocks noChangeArrowheads="1"/>
            </p:cNvSpPr>
            <p:nvPr/>
          </p:nvSpPr>
          <p:spPr bwMode="auto">
            <a:xfrm>
              <a:off x="4145" y="2080"/>
              <a:ext cx="0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endParaRPr lang="hu-HU" sz="11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43" name="Rectangle 71"/>
            <p:cNvSpPr>
              <a:spLocks noChangeArrowheads="1"/>
            </p:cNvSpPr>
            <p:nvPr/>
          </p:nvSpPr>
          <p:spPr bwMode="auto">
            <a:xfrm>
              <a:off x="3497" y="2205"/>
              <a:ext cx="158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vagy</a:t>
              </a:r>
              <a:r>
                <a:rPr lang="hu-HU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egy</a:t>
              </a:r>
              <a:r>
                <a:rPr lang="hu-HU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teljes</a:t>
              </a:r>
              <a:r>
                <a:rPr lang="hu-HU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munkafolyamat</a:t>
              </a:r>
              <a:r>
                <a:rPr lang="hu-HU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44" name="Rectangle 72"/>
            <p:cNvSpPr>
              <a:spLocks noChangeArrowheads="1"/>
            </p:cNvSpPr>
            <p:nvPr/>
          </p:nvSpPr>
          <p:spPr bwMode="auto">
            <a:xfrm>
              <a:off x="3497" y="2329"/>
              <a:ext cx="1691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tervezése</a:t>
              </a:r>
              <a:r>
                <a:rPr lang="hu-HU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, </a:t>
              </a: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szervezése, irányítása </a:t>
              </a:r>
            </a:p>
          </p:txBody>
        </p:sp>
        <p:sp>
          <p:nvSpPr>
            <p:cNvPr id="17446" name="Rectangle 74"/>
            <p:cNvSpPr>
              <a:spLocks noChangeArrowheads="1"/>
            </p:cNvSpPr>
            <p:nvPr/>
          </p:nvSpPr>
          <p:spPr bwMode="auto">
            <a:xfrm>
              <a:off x="1307" y="2681"/>
              <a:ext cx="1312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Közvetlen munkairányítók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47" name="Rectangle 75"/>
            <p:cNvSpPr>
              <a:spLocks noChangeArrowheads="1"/>
            </p:cNvSpPr>
            <p:nvPr/>
          </p:nvSpPr>
          <p:spPr bwMode="auto">
            <a:xfrm>
              <a:off x="3405" y="2529"/>
              <a:ext cx="37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800" dirty="0">
                  <a:solidFill>
                    <a:srgbClr val="3C58A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48" name="Rectangle 76"/>
            <p:cNvSpPr>
              <a:spLocks noChangeArrowheads="1"/>
            </p:cNvSpPr>
            <p:nvPr/>
          </p:nvSpPr>
          <p:spPr bwMode="auto">
            <a:xfrm>
              <a:off x="3497" y="2510"/>
              <a:ext cx="1993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Fontosak a technikai ismeretek: a napi 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49" name="Rectangle 77"/>
            <p:cNvSpPr>
              <a:spLocks noChangeArrowheads="1"/>
            </p:cNvSpPr>
            <p:nvPr/>
          </p:nvSpPr>
          <p:spPr bwMode="auto">
            <a:xfrm>
              <a:off x="3497" y="2630"/>
              <a:ext cx="1721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működéshez szükséges feltételek 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50" name="Rectangle 78"/>
            <p:cNvSpPr>
              <a:spLocks noChangeArrowheads="1"/>
            </p:cNvSpPr>
            <p:nvPr/>
          </p:nvSpPr>
          <p:spPr bwMode="auto">
            <a:xfrm>
              <a:off x="3497" y="2755"/>
              <a:ext cx="2016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biztosítása, a munkavégzés felügyelete 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51" name="Rectangle 79"/>
            <p:cNvSpPr>
              <a:spLocks noChangeArrowheads="1"/>
            </p:cNvSpPr>
            <p:nvPr/>
          </p:nvSpPr>
          <p:spPr bwMode="auto">
            <a:xfrm>
              <a:off x="3497" y="2881"/>
              <a:ext cx="149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és eredményének ellenőrzése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52" name="Rectangle 80"/>
            <p:cNvSpPr>
              <a:spLocks noChangeArrowheads="1"/>
            </p:cNvSpPr>
            <p:nvPr/>
          </p:nvSpPr>
          <p:spPr bwMode="auto">
            <a:xfrm>
              <a:off x="1659" y="3232"/>
              <a:ext cx="613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Végrehajtók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697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1143000"/>
          </a:xfrm>
        </p:spPr>
        <p:txBody>
          <a:bodyPr/>
          <a:lstStyle/>
          <a:p>
            <a:r>
              <a:rPr lang="hu-HU" sz="4000" dirty="0">
                <a:solidFill>
                  <a:srgbClr val="C00000"/>
                </a:solidFill>
              </a:rPr>
              <a:t>A tananyag felépítése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24034" y="1357299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hu-HU" altLang="hu-HU" dirty="0"/>
              <a:t>A vezetés eredete, alapfogalmai, tanulhatósága 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hu-HU" altLang="hu-HU" dirty="0"/>
              <a:t>A vezetés- és szervezéstudomány fejlődése 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hu-HU" altLang="hu-HU" dirty="0"/>
              <a:t>A vezetés perspektívái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hu-HU" altLang="hu-HU" dirty="0"/>
              <a:t>Struktúradimenziók, szervezeti formák és alakításuk feltételrendszere</a:t>
            </a:r>
            <a:endParaRPr lang="hu-HU" altLang="hu-HU" dirty="0">
              <a:solidFill>
                <a:schemeClr val="accent2"/>
              </a:solidFill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hu-HU" altLang="hu-HU" dirty="0"/>
              <a:t>Szervezeti kultúra és változásvezetés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hu-HU" altLang="hu-HU" dirty="0"/>
              <a:t>Új tendenciák és vezetési megoldások a közigazgatási szervezetek működésében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hu-HU" altLang="hu-HU" dirty="0"/>
              <a:t>Módszerek és technikák a közigazgatási szervezetek vezetéséhez és fejlesztéséhez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hu-HU" altLang="hu-HU" dirty="0"/>
              <a:t>Humánerőforrás és közszolgálati menedzsment</a:t>
            </a:r>
          </a:p>
        </p:txBody>
      </p:sp>
    </p:spTree>
    <p:extLst>
      <p:ext uri="{BB962C8B-B14F-4D97-AF65-F5344CB8AC3E}">
        <p14:creationId xmlns:p14="http://schemas.microsoft.com/office/powerpoint/2010/main" val="267919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15889"/>
            <a:ext cx="9144000" cy="1089025"/>
          </a:xfrm>
        </p:spPr>
        <p:txBody>
          <a:bodyPr/>
          <a:lstStyle/>
          <a:p>
            <a:pPr lvl="1" algn="ctr">
              <a:defRPr/>
            </a:pPr>
            <a:r>
              <a:rPr lang="hu-HU" sz="3200" b="1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3.2. A vezetés, mint vezetői </a:t>
            </a:r>
            <a:br>
              <a:rPr lang="hu-HU" sz="3200" b="1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b="1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kompetenciák alkalmazása</a:t>
            </a:r>
          </a:p>
        </p:txBody>
      </p:sp>
      <p:sp>
        <p:nvSpPr>
          <p:cNvPr id="18438" name="AutoShape 7" descr="http://upload.wikimedia.org/wikipedia/commons/thumb/9/90/Frederick_Winslow_Taylor_crop.jpg/200px-Frederick_Winslow_Taylor_crop.jpg"/>
          <p:cNvSpPr>
            <a:spLocks noChangeAspect="1" noChangeArrowheads="1"/>
          </p:cNvSpPr>
          <p:nvPr/>
        </p:nvSpPr>
        <p:spPr bwMode="auto">
          <a:xfrm>
            <a:off x="1587500" y="-136525"/>
            <a:ext cx="1905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8439" name="Szövegdoboz 51"/>
          <p:cNvSpPr txBox="1">
            <a:spLocks noChangeArrowheads="1"/>
          </p:cNvSpPr>
          <p:nvPr/>
        </p:nvSpPr>
        <p:spPr bwMode="auto">
          <a:xfrm>
            <a:off x="2379383" y="1844825"/>
            <a:ext cx="756126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1793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22288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Kompetenciák</a:t>
            </a:r>
          </a:p>
          <a:p>
            <a:pPr marL="522288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Kompetenciaprofilok meghatározása munkakörökhöz</a:t>
            </a:r>
          </a:p>
          <a:p>
            <a:pPr marL="522288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A leggyakrabban említett vezetői képességek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146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144463"/>
            <a:ext cx="9144000" cy="1143000"/>
          </a:xfrm>
        </p:spPr>
        <p:txBody>
          <a:bodyPr/>
          <a:lstStyle/>
          <a:p>
            <a:pPr lvl="1" algn="ctr">
              <a:defRPr/>
            </a:pPr>
            <a:r>
              <a:rPr lang="hu-HU" sz="3200" b="1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3.3. A vezetés, mint „menedzsment” </a:t>
            </a:r>
            <a:br>
              <a:rPr lang="hu-HU" sz="3200" b="1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b="1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és „</a:t>
            </a:r>
            <a:r>
              <a:rPr lang="hu-HU" sz="3200" b="1" kern="12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leadership</a:t>
            </a:r>
            <a:r>
              <a:rPr lang="hu-HU" sz="3200" b="1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” szerepfelfogások </a:t>
            </a:r>
          </a:p>
        </p:txBody>
      </p:sp>
      <p:pic>
        <p:nvPicPr>
          <p:cNvPr id="41988" name="Tartalom helye 8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307368"/>
            <a:ext cx="9144000" cy="5434746"/>
          </a:xfrm>
          <a:solidFill>
            <a:schemeClr val="bg1">
              <a:lumMod val="95000"/>
            </a:schemeClr>
          </a:solidFill>
        </p:spPr>
      </p:pic>
      <p:sp>
        <p:nvSpPr>
          <p:cNvPr id="41987" name="AutoShape 7" descr="http://upload.wikimedia.org/wikipedia/commons/thumb/9/90/Frederick_Winslow_Taylor_crop.jpg/200px-Frederick_Winslow_Taylor_crop.jpg"/>
          <p:cNvSpPr>
            <a:spLocks noChangeAspect="1" noChangeArrowheads="1"/>
          </p:cNvSpPr>
          <p:nvPr/>
        </p:nvSpPr>
        <p:spPr bwMode="auto">
          <a:xfrm>
            <a:off x="1587500" y="-136525"/>
            <a:ext cx="1905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14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312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076706"/>
              </p:ext>
            </p:extLst>
          </p:nvPr>
        </p:nvGraphicFramePr>
        <p:xfrm>
          <a:off x="1775520" y="1988841"/>
          <a:ext cx="8640762" cy="3930651"/>
        </p:xfrm>
        <a:graphic>
          <a:graphicData uri="http://schemas.openxmlformats.org/drawingml/2006/table">
            <a:tbl>
              <a:tblPr/>
              <a:tblGrid>
                <a:gridCol w="3024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6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43"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Interperszonális szerepek</a:t>
                      </a:r>
                      <a:endParaRPr lang="hu-HU" sz="24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Információs szerepek</a:t>
                      </a:r>
                      <a:endParaRPr lang="hu-HU" sz="24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Döntési szerepek</a:t>
                      </a:r>
                      <a:endParaRPr lang="hu-HU" sz="24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1673"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Protokolláris </a:t>
                      </a:r>
                    </a:p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(nyilvános megjelenés)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Információ-gyűjtő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Vállalkozói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275"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hu-HU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„Főnöki”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Információ-terjesztő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Zavarelhárító (problémakezelő)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164"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Kapcsolatteremtő és </a:t>
                      </a:r>
                      <a:r>
                        <a:rPr lang="hu-HU" sz="18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-ápoló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Szóvivő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Erőforrás-elosztó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496"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hu-HU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hu-HU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Tárgyaló-megegyező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églalap 6"/>
          <p:cNvSpPr/>
          <p:nvPr/>
        </p:nvSpPr>
        <p:spPr>
          <a:xfrm>
            <a:off x="1524001" y="116632"/>
            <a:ext cx="9036050" cy="1077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3.4. A vezetés, mint </a:t>
            </a:r>
          </a:p>
          <a:p>
            <a:pPr algn="ctr"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speciális szerepek betöltése</a:t>
            </a:r>
            <a:endParaRPr lang="en-US" sz="32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931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 idx="4294967295"/>
          </p:nvPr>
        </p:nvSpPr>
        <p:spPr>
          <a:xfrm>
            <a:off x="1615440" y="349025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dirty="0">
                <a:solidFill>
                  <a:srgbClr val="C00000"/>
                </a:solidFill>
                <a:cs typeface="Times New Roman" panose="02020603050405020304" pitchFamily="18" charset="0"/>
              </a:rPr>
              <a:t>3.5. A</a:t>
            </a: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 vezetés, mint vezetési </a:t>
            </a:r>
            <a:b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rendszerek közötti választás</a:t>
            </a:r>
            <a:endParaRPr lang="en-US" sz="32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1507" name="Tartalom helye 6"/>
          <p:cNvSpPr>
            <a:spLocks noGrp="1"/>
          </p:cNvSpPr>
          <p:nvPr>
            <p:ph idx="4294967295"/>
          </p:nvPr>
        </p:nvSpPr>
        <p:spPr>
          <a:xfrm>
            <a:off x="2207568" y="1557339"/>
            <a:ext cx="8352928" cy="4535487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2400" b="1" dirty="0"/>
              <a:t>Management </a:t>
            </a:r>
            <a:r>
              <a:rPr lang="hu-HU" sz="2400" b="1" dirty="0" err="1"/>
              <a:t>by-ok</a:t>
            </a:r>
            <a:r>
              <a:rPr lang="hu-HU" sz="2400" b="1" dirty="0"/>
              <a:t>:</a:t>
            </a:r>
            <a:r>
              <a:rPr lang="hu-HU" sz="2400" dirty="0"/>
              <a:t> univerzális receptek</a:t>
            </a:r>
          </a:p>
          <a:p>
            <a:pPr>
              <a:defRPr/>
            </a:pPr>
            <a:r>
              <a:rPr lang="hu-HU" sz="2400" b="1" dirty="0"/>
              <a:t>Egy módszer </a:t>
            </a:r>
            <a:r>
              <a:rPr lang="hu-HU" sz="2400" dirty="0"/>
              <a:t>alkalmazásával ígérik a vezetés komplex feladatát sikerre vinni.</a:t>
            </a:r>
          </a:p>
          <a:p>
            <a:pPr>
              <a:defRPr/>
            </a:pPr>
            <a:r>
              <a:rPr lang="hu-HU" sz="2400" dirty="0"/>
              <a:t>Néhány koncepció ennek ellenére máig alkalmazott </a:t>
            </a:r>
            <a:r>
              <a:rPr lang="hu-HU" sz="2400" b="1" dirty="0"/>
              <a:t>a gyakorlatban:</a:t>
            </a:r>
          </a:p>
          <a:p>
            <a:pPr marL="1302300" lvl="2" indent="-342900">
              <a:defRPr/>
            </a:pPr>
            <a:r>
              <a:rPr lang="hu-HU" sz="2400" dirty="0"/>
              <a:t>  megegyezéses eredménycélokkal történő vezetés,</a:t>
            </a:r>
          </a:p>
          <a:p>
            <a:pPr marL="1302300" lvl="2" indent="-342900">
              <a:defRPr/>
            </a:pPr>
            <a:r>
              <a:rPr lang="hu-HU" sz="2400" dirty="0"/>
              <a:t>  kivételeken alapuló vezetés, </a:t>
            </a:r>
          </a:p>
          <a:p>
            <a:pPr marL="1302300" lvl="2" indent="-342900">
              <a:defRPr/>
            </a:pPr>
            <a:r>
              <a:rPr lang="hu-HU" sz="2400" dirty="0"/>
              <a:t>  delegáláson alapuló vezetés,</a:t>
            </a:r>
          </a:p>
          <a:p>
            <a:pPr marL="1302300" lvl="2" indent="-342900">
              <a:defRPr/>
            </a:pPr>
            <a:r>
              <a:rPr lang="hu-HU" sz="2400" dirty="0"/>
              <a:t>  részvételi vezetés.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7763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24000" y="116632"/>
            <a:ext cx="9144000" cy="1143000"/>
          </a:xfrm>
        </p:spPr>
        <p:txBody>
          <a:bodyPr/>
          <a:lstStyle/>
          <a:p>
            <a:pPr lvl="1" algn="ctr">
              <a:defRPr/>
            </a:pPr>
            <a:r>
              <a:rPr lang="hu-HU" sz="3200" b="1" kern="1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3.6. A vezetés, mint vezetési </a:t>
            </a:r>
            <a:br>
              <a:rPr lang="hu-HU" sz="3200" b="1" kern="1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b="1" kern="1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stílusok gyakorlása / 1</a:t>
            </a:r>
            <a:endParaRPr lang="en-US" sz="3200" b="1" kern="1200" dirty="0" bmk="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531" name="Tartalom helye 4"/>
          <p:cNvSpPr>
            <a:spLocks noGrp="1"/>
          </p:cNvSpPr>
          <p:nvPr>
            <p:ph sz="half" idx="4294967295"/>
          </p:nvPr>
        </p:nvSpPr>
        <p:spPr>
          <a:xfrm>
            <a:off x="2207568" y="1988840"/>
            <a:ext cx="3671888" cy="360045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algn="ctr">
              <a:spcBef>
                <a:spcPct val="0"/>
              </a:spcBef>
              <a:buNone/>
              <a:defRPr/>
            </a:pPr>
            <a:endParaRPr lang="hu-HU" sz="2400" b="1" dirty="0"/>
          </a:p>
          <a:p>
            <a:pPr algn="ctr">
              <a:spcBef>
                <a:spcPct val="0"/>
              </a:spcBef>
              <a:buNone/>
              <a:defRPr/>
            </a:pPr>
            <a:r>
              <a:rPr lang="hu-HU" b="1" dirty="0"/>
              <a:t>Döntésközpontú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hu-HU" b="1" dirty="0"/>
              <a:t> közelítések</a:t>
            </a:r>
          </a:p>
          <a:p>
            <a:pPr>
              <a:spcBef>
                <a:spcPct val="0"/>
              </a:spcBef>
              <a:buNone/>
              <a:defRPr/>
            </a:pPr>
            <a:endParaRPr lang="hu-HU" sz="2400" b="1" dirty="0"/>
          </a:p>
          <a:p>
            <a:pPr>
              <a:spcBef>
                <a:spcPct val="0"/>
              </a:spcBef>
              <a:defRPr/>
            </a:pPr>
            <a:r>
              <a:rPr lang="hu-HU" sz="2400" b="1" dirty="0"/>
              <a:t>Kurt </a:t>
            </a:r>
            <a:r>
              <a:rPr lang="hu-HU" sz="2400" b="1" dirty="0" err="1"/>
              <a:t>Lewin</a:t>
            </a:r>
            <a:endParaRPr lang="hu-HU" sz="2400" b="1" dirty="0"/>
          </a:p>
          <a:p>
            <a:pPr>
              <a:spcBef>
                <a:spcPct val="0"/>
              </a:spcBef>
              <a:defRPr/>
            </a:pPr>
            <a:endParaRPr lang="hu-HU" sz="2400" dirty="0"/>
          </a:p>
          <a:p>
            <a:pPr>
              <a:spcBef>
                <a:spcPct val="0"/>
              </a:spcBef>
              <a:defRPr/>
            </a:pPr>
            <a:r>
              <a:rPr lang="hu-HU" sz="2400" b="1" dirty="0" err="1"/>
              <a:t>Rensis</a:t>
            </a:r>
            <a:r>
              <a:rPr lang="hu-HU" sz="2400" b="1" dirty="0"/>
              <a:t> </a:t>
            </a:r>
            <a:r>
              <a:rPr lang="hu-HU" sz="2400" b="1" dirty="0" err="1"/>
              <a:t>Likert</a:t>
            </a:r>
            <a:r>
              <a:rPr lang="hu-HU" sz="2400" b="1" dirty="0"/>
              <a:t> 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dirty="0"/>
          </a:p>
        </p:txBody>
      </p:sp>
      <p:sp>
        <p:nvSpPr>
          <p:cNvPr id="22532" name="Tartalom helye 5"/>
          <p:cNvSpPr>
            <a:spLocks noGrp="1"/>
          </p:cNvSpPr>
          <p:nvPr>
            <p:ph sz="half" idx="4294967295"/>
          </p:nvPr>
        </p:nvSpPr>
        <p:spPr>
          <a:xfrm>
            <a:off x="6384032" y="1988840"/>
            <a:ext cx="3744912" cy="360045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/>
          <a:p>
            <a:pPr algn="ctr">
              <a:spcBef>
                <a:spcPct val="0"/>
              </a:spcBef>
              <a:buNone/>
              <a:defRPr/>
            </a:pPr>
            <a:endParaRPr lang="hu-HU" sz="2400" b="1" dirty="0"/>
          </a:p>
          <a:p>
            <a:pPr algn="ctr">
              <a:spcBef>
                <a:spcPct val="0"/>
              </a:spcBef>
              <a:buNone/>
              <a:defRPr/>
            </a:pPr>
            <a:r>
              <a:rPr lang="hu-HU" b="1" dirty="0"/>
              <a:t>Személyiségközpontú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hu-HU" b="1" dirty="0"/>
              <a:t> közelítések</a:t>
            </a:r>
          </a:p>
          <a:p>
            <a:pPr>
              <a:spcBef>
                <a:spcPct val="0"/>
              </a:spcBef>
              <a:buNone/>
              <a:defRPr/>
            </a:pPr>
            <a:endParaRPr lang="hu-HU" sz="2400" b="1" dirty="0"/>
          </a:p>
          <a:p>
            <a:pPr>
              <a:spcBef>
                <a:spcPct val="0"/>
              </a:spcBef>
              <a:defRPr/>
            </a:pPr>
            <a:r>
              <a:rPr lang="hu-HU" sz="2400" b="1" dirty="0" err="1"/>
              <a:t>Michigeni</a:t>
            </a:r>
            <a:r>
              <a:rPr lang="hu-HU" sz="2400" b="1" dirty="0"/>
              <a:t> Egyetem modellje</a:t>
            </a:r>
          </a:p>
          <a:p>
            <a:pPr>
              <a:spcBef>
                <a:spcPct val="0"/>
              </a:spcBef>
              <a:defRPr/>
            </a:pPr>
            <a:endParaRPr lang="hu-HU" sz="2400" dirty="0"/>
          </a:p>
          <a:p>
            <a:pPr>
              <a:spcBef>
                <a:spcPct val="0"/>
              </a:spcBef>
              <a:defRPr/>
            </a:pPr>
            <a:r>
              <a:rPr lang="hu-HU" sz="2400" b="1" dirty="0"/>
              <a:t>Ohiói Egyetem modellje</a:t>
            </a:r>
          </a:p>
          <a:p>
            <a:pPr>
              <a:spcBef>
                <a:spcPct val="0"/>
              </a:spcBef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1834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96008" y="291802"/>
            <a:ext cx="9144000" cy="1143000"/>
          </a:xfrm>
        </p:spPr>
        <p:txBody>
          <a:bodyPr/>
          <a:lstStyle/>
          <a:p>
            <a:pPr lvl="1">
              <a:defRPr/>
            </a:pPr>
            <a:r>
              <a:rPr lang="hu-HU" sz="3200" b="1" kern="1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vezetés, mint vezetési </a:t>
            </a:r>
            <a:br>
              <a:rPr lang="hu-HU" sz="3200" b="1" kern="1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b="1" kern="1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stílusok gyakorlása / 2</a:t>
            </a:r>
            <a:endParaRPr lang="en-US" sz="3200" b="1" kern="1200" dirty="0" bmk="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56" name="Szövegdoboz 130"/>
          <p:cNvSpPr txBox="1">
            <a:spLocks noChangeArrowheads="1"/>
          </p:cNvSpPr>
          <p:nvPr/>
        </p:nvSpPr>
        <p:spPr bwMode="auto">
          <a:xfrm>
            <a:off x="1775520" y="1454870"/>
            <a:ext cx="878497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Hersey és </a:t>
            </a:r>
            <a:r>
              <a:rPr lang="hu-HU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Blanchard</a:t>
            </a: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 helyzetfüggő vezetés modellje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32" name="Táblázat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526967"/>
              </p:ext>
            </p:extLst>
          </p:nvPr>
        </p:nvGraphicFramePr>
        <p:xfrm>
          <a:off x="1811338" y="2095772"/>
          <a:ext cx="8748712" cy="4573588"/>
        </p:xfrm>
        <a:graphic>
          <a:graphicData uri="http://schemas.openxmlformats.org/drawingml/2006/table">
            <a:tbl>
              <a:tblPr/>
              <a:tblGrid>
                <a:gridCol w="4572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7889"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Ha a beosztott képes, de nem hajlandó (É3), akkor mindkét fél részt vesz a döntésben, a vezető bátorít (ötleteit megosztja, </a:t>
                      </a:r>
                      <a:r>
                        <a:rPr lang="hu-HU" sz="18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facilitálja</a:t>
                      </a:r>
                      <a:r>
                        <a:rPr lang="hu-HU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 a döntést)</a:t>
                      </a:r>
                    </a:p>
                    <a:p>
                      <a:pPr indent="215900" algn="ctr">
                        <a:spcAft>
                          <a:spcPts val="0"/>
                        </a:spcAft>
                      </a:pPr>
                      <a:endParaRPr lang="hu-HU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RÉSZTVEVŐ (PARTICIPATING) VEZETŐ</a:t>
                      </a:r>
                      <a:endParaRPr lang="hu-HU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Ha a beosztott nem képes, de hajlandó (É2), akkor a vezető irányít és támogat is (elmagyarázza a döntést, tisztázza a kérdéseket)</a:t>
                      </a:r>
                    </a:p>
                    <a:p>
                      <a:pPr indent="215900" algn="ctr">
                        <a:spcAft>
                          <a:spcPts val="0"/>
                        </a:spcAft>
                      </a:pPr>
                      <a:endParaRPr lang="hu-HU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ELADÓ (SELLING) VEZETŐ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5699"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Ha a beosztott képes és hajlandó is (É4), akkor a vezető delegál (nem irányít és nem támogat, hanem felelősséggel ruházza fel a beosztottat)</a:t>
                      </a:r>
                    </a:p>
                    <a:p>
                      <a:pPr indent="215900" algn="ctr">
                        <a:spcAft>
                          <a:spcPts val="0"/>
                        </a:spcAft>
                      </a:pPr>
                      <a:endParaRPr lang="hu-HU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DELEGÁLÓ (DELEGATING) VEZETŐ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Ha a beosztott se nem képes, se nem hajlandó (É1), akkor a vezető egyértelműen utasít (szorosan instruál, ellenőriz)</a:t>
                      </a:r>
                    </a:p>
                    <a:p>
                      <a:pPr indent="215900" algn="ctr">
                        <a:spcAft>
                          <a:spcPts val="0"/>
                        </a:spcAft>
                      </a:pPr>
                      <a:endParaRPr lang="hu-HU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DIKTÁLÓ (TELLING) VEZETŐ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820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24000" y="188640"/>
            <a:ext cx="9144000" cy="927100"/>
          </a:xfrm>
        </p:spPr>
        <p:txBody>
          <a:bodyPr/>
          <a:lstStyle/>
          <a:p>
            <a:pPr lvl="1" algn="ctr">
              <a:defRPr/>
            </a:pPr>
            <a:r>
              <a:rPr lang="hu-HU" sz="3200" b="1" kern="1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3.7. A vezetés, mint döntés</a:t>
            </a:r>
            <a:endParaRPr lang="en-US" sz="3200" b="1" kern="1200" dirty="0" bmk="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sz="half" idx="4294967295"/>
          </p:nvPr>
        </p:nvSpPr>
        <p:spPr>
          <a:xfrm>
            <a:off x="1847528" y="1556794"/>
            <a:ext cx="4254500" cy="4974636"/>
          </a:xfrm>
        </p:spPr>
        <p:txBody>
          <a:bodyPr rtlCol="0">
            <a:noAutofit/>
          </a:bodyPr>
          <a:lstStyle/>
          <a:p>
            <a:pPr>
              <a:buNone/>
              <a:defRPr/>
            </a:pPr>
            <a:r>
              <a:rPr lang="hu-HU" sz="1800" b="1" dirty="0"/>
              <a:t>Egyszemélyi döntés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sz="1800" dirty="0"/>
              <a:t>Gyors, rugalmas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sz="1800" dirty="0"/>
              <a:t>Egyértelmű felelősség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sz="1800" dirty="0"/>
              <a:t>Erős a szubjektum befolyása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sz="1800" dirty="0"/>
              <a:t>Esetleg nem alapos</a:t>
            </a:r>
          </a:p>
          <a:p>
            <a:pPr>
              <a:buNone/>
              <a:defRPr/>
            </a:pPr>
            <a:endParaRPr lang="hu-HU" sz="1800" b="1" dirty="0"/>
          </a:p>
          <a:p>
            <a:pPr>
              <a:buNone/>
              <a:defRPr/>
            </a:pPr>
            <a:r>
              <a:rPr lang="hu-HU" sz="1800" b="1" dirty="0"/>
              <a:t>Csoportos döntés</a:t>
            </a:r>
          </a:p>
          <a:p>
            <a:pPr marL="400050" lvl="2" indent="-342900">
              <a:lnSpc>
                <a:spcPct val="120000"/>
              </a:lnSpc>
              <a:defRPr/>
            </a:pPr>
            <a:r>
              <a:rPr lang="hu-HU" sz="1800" dirty="0"/>
              <a:t>Több személy tudása</a:t>
            </a:r>
          </a:p>
          <a:p>
            <a:pPr marL="400050" lvl="2" indent="-342900">
              <a:lnSpc>
                <a:spcPct val="120000"/>
              </a:lnSpc>
              <a:defRPr/>
            </a:pPr>
            <a:r>
              <a:rPr lang="hu-HU" sz="1800" dirty="0"/>
              <a:t>Csökken a szubjektív befolyás</a:t>
            </a:r>
          </a:p>
          <a:p>
            <a:pPr marL="400050" lvl="2" indent="-342900">
              <a:lnSpc>
                <a:spcPct val="120000"/>
              </a:lnSpc>
              <a:defRPr/>
            </a:pPr>
            <a:r>
              <a:rPr lang="hu-HU" sz="1800" dirty="0"/>
              <a:t>Szélesebb támogatás</a:t>
            </a:r>
          </a:p>
          <a:p>
            <a:pPr marL="400050" lvl="2" indent="-342900">
              <a:lnSpc>
                <a:spcPct val="120000"/>
              </a:lnSpc>
              <a:defRPr/>
            </a:pPr>
            <a:r>
              <a:rPr lang="hu-HU" sz="1800" dirty="0"/>
              <a:t>Lassú, drága, nincs felelősség</a:t>
            </a:r>
            <a:endParaRPr lang="en-US" sz="1800" dirty="0"/>
          </a:p>
        </p:txBody>
      </p:sp>
      <p:sp>
        <p:nvSpPr>
          <p:cNvPr id="8" name="Tartalom helye 7"/>
          <p:cNvSpPr>
            <a:spLocks noGrp="1"/>
          </p:cNvSpPr>
          <p:nvPr>
            <p:ph sz="half" idx="4294967295"/>
          </p:nvPr>
        </p:nvSpPr>
        <p:spPr>
          <a:xfrm>
            <a:off x="6096000" y="1557339"/>
            <a:ext cx="4572000" cy="5399087"/>
          </a:xfrm>
        </p:spPr>
        <p:txBody>
          <a:bodyPr rtlCol="0">
            <a:noAutofit/>
          </a:bodyPr>
          <a:lstStyle/>
          <a:p>
            <a:pPr>
              <a:buNone/>
              <a:defRPr/>
            </a:pPr>
            <a:r>
              <a:rPr lang="hu-HU" sz="1800" b="1" dirty="0"/>
              <a:t>Delegálás</a:t>
            </a:r>
          </a:p>
          <a:p>
            <a:pPr marL="438150" lvl="2" indent="-381000">
              <a:lnSpc>
                <a:spcPct val="110000"/>
              </a:lnSpc>
              <a:defRPr/>
            </a:pPr>
            <a:r>
              <a:rPr lang="hu-HU" sz="1800" dirty="0"/>
              <a:t>Feladat és hatáskör együtt mozog</a:t>
            </a:r>
          </a:p>
          <a:p>
            <a:pPr marL="438150" lvl="2" indent="-381000">
              <a:lnSpc>
                <a:spcPct val="110000"/>
              </a:lnSpc>
              <a:defRPr/>
            </a:pPr>
            <a:r>
              <a:rPr lang="hu-HU" sz="1800" dirty="0"/>
              <a:t>Korlátozásokat tartalmazhat</a:t>
            </a:r>
          </a:p>
          <a:p>
            <a:pPr marL="438150" lvl="2" indent="-381000">
              <a:lnSpc>
                <a:spcPct val="110000"/>
              </a:lnSpc>
              <a:defRPr/>
            </a:pPr>
            <a:r>
              <a:rPr lang="hu-HU" sz="1800" dirty="0"/>
              <a:t>Vannak nem delegálható területek</a:t>
            </a:r>
          </a:p>
          <a:p>
            <a:pPr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hu-HU" sz="1800" dirty="0"/>
          </a:p>
          <a:p>
            <a:pPr>
              <a:spcBef>
                <a:spcPct val="40000"/>
              </a:spcBef>
              <a:buClr>
                <a:schemeClr val="tx1"/>
              </a:buClr>
              <a:buNone/>
              <a:defRPr/>
            </a:pPr>
            <a:r>
              <a:rPr lang="hu-HU" sz="1800" b="1" dirty="0"/>
              <a:t>A döntési folyamat</a:t>
            </a:r>
          </a:p>
          <a:p>
            <a:pPr marL="438150" lvl="2" indent="-381000">
              <a:lnSpc>
                <a:spcPct val="110000"/>
              </a:lnSpc>
              <a:buClr>
                <a:schemeClr val="tx1"/>
              </a:buClr>
              <a:buSzPct val="105000"/>
              <a:defRPr/>
            </a:pPr>
            <a:r>
              <a:rPr lang="hu-HU" sz="1800" dirty="0"/>
              <a:t>Helyzetelemzés</a:t>
            </a:r>
          </a:p>
          <a:p>
            <a:pPr marL="438150" lvl="2" indent="-381000">
              <a:lnSpc>
                <a:spcPct val="110000"/>
              </a:lnSpc>
              <a:buClr>
                <a:schemeClr val="tx1"/>
              </a:buClr>
              <a:buSzPct val="105000"/>
              <a:defRPr/>
            </a:pPr>
            <a:r>
              <a:rPr lang="hu-HU" sz="1800" dirty="0"/>
              <a:t>Alternatívképzés</a:t>
            </a:r>
          </a:p>
          <a:p>
            <a:pPr marL="438150" lvl="2" indent="-381000">
              <a:lnSpc>
                <a:spcPct val="110000"/>
              </a:lnSpc>
              <a:buClr>
                <a:schemeClr val="tx1"/>
              </a:buClr>
              <a:buSzPct val="105000"/>
              <a:defRPr/>
            </a:pPr>
            <a:r>
              <a:rPr lang="hu-HU" sz="1800" dirty="0"/>
              <a:t>Választás (döntés)</a:t>
            </a:r>
          </a:p>
          <a:p>
            <a:pPr marL="438150" lvl="2" indent="-381000">
              <a:lnSpc>
                <a:spcPct val="110000"/>
              </a:lnSpc>
              <a:buClr>
                <a:schemeClr val="tx1"/>
              </a:buClr>
              <a:buSzPct val="105000"/>
              <a:defRPr/>
            </a:pPr>
            <a:r>
              <a:rPr lang="hu-HU" sz="1800" dirty="0"/>
              <a:t>(A végrehajtás irányítása és ellenőrzése)</a:t>
            </a:r>
          </a:p>
          <a:p>
            <a:pPr>
              <a:buNone/>
              <a:defRPr/>
            </a:pPr>
            <a:endParaRPr lang="hu-HU" sz="2300" dirty="0"/>
          </a:p>
        </p:txBody>
      </p:sp>
    </p:spTree>
    <p:extLst>
      <p:ext uri="{BB962C8B-B14F-4D97-AF65-F5344CB8AC3E}">
        <p14:creationId xmlns:p14="http://schemas.microsoft.com/office/powerpoint/2010/main" val="933886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24000" y="44624"/>
            <a:ext cx="9144000" cy="1143000"/>
          </a:xfrm>
        </p:spPr>
        <p:txBody>
          <a:bodyPr/>
          <a:lstStyle/>
          <a:p>
            <a:pPr lvl="1" algn="ctr">
              <a:defRPr/>
            </a:pPr>
            <a:r>
              <a:rPr lang="hu-HU" sz="3200" b="1" kern="1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3.8. A vezetés, mint vezetési </a:t>
            </a:r>
            <a:br>
              <a:rPr lang="hu-HU" sz="3200" b="1" kern="1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b="1" kern="1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funkciók betöltése</a:t>
            </a:r>
            <a:endParaRPr lang="en-US" sz="3200" b="1" kern="1200" dirty="0" bmk="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3" name="Tartalom helye 2"/>
          <p:cNvSpPr>
            <a:spLocks noGrp="1"/>
          </p:cNvSpPr>
          <p:nvPr>
            <p:ph sz="half" idx="4294967295"/>
          </p:nvPr>
        </p:nvSpPr>
        <p:spPr>
          <a:xfrm>
            <a:off x="1991544" y="1196752"/>
            <a:ext cx="4038600" cy="5400600"/>
          </a:xfrm>
        </p:spPr>
        <p:txBody>
          <a:bodyPr rtlCol="0">
            <a:normAutofit/>
          </a:bodyPr>
          <a:lstStyle/>
          <a:p>
            <a:pPr marL="342900" lvl="2" indent="-342900">
              <a:lnSpc>
                <a:spcPct val="120000"/>
              </a:lnSpc>
              <a:buNone/>
              <a:defRPr/>
            </a:pPr>
            <a:r>
              <a:rPr lang="hu-HU" b="1" dirty="0"/>
              <a:t>Célkitűzés és tervezés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dirty="0"/>
              <a:t>Stratégiák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dirty="0"/>
              <a:t>Középtávú, gyakran fejlesztési vonatkozású tervek, programok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dirty="0"/>
              <a:t>Jellemzően éves szintű operatív (keret)terveket</a:t>
            </a:r>
          </a:p>
          <a:p>
            <a:pPr marL="342900" lvl="2" indent="-342900">
              <a:lnSpc>
                <a:spcPct val="120000"/>
              </a:lnSpc>
              <a:buNone/>
              <a:defRPr/>
            </a:pPr>
            <a:r>
              <a:rPr lang="hu-HU" b="1" dirty="0"/>
              <a:t>Szervezés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dirty="0"/>
              <a:t>Szervezetalakítás,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dirty="0"/>
              <a:t>Folyamatszervezés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dirty="0"/>
              <a:t>Munkaszervezés</a:t>
            </a:r>
          </a:p>
          <a:p>
            <a:pPr>
              <a:buFont typeface="Arial" pitchFamily="34" charset="0"/>
              <a:buChar char="»"/>
              <a:defRPr/>
            </a:pPr>
            <a:endParaRPr lang="hu-HU" sz="2300" dirty="0"/>
          </a:p>
        </p:txBody>
      </p:sp>
      <p:sp>
        <p:nvSpPr>
          <p:cNvPr id="25604" name="Tartalom helye 4"/>
          <p:cNvSpPr>
            <a:spLocks noGrp="1"/>
          </p:cNvSpPr>
          <p:nvPr>
            <p:ph sz="half" idx="4294967295"/>
          </p:nvPr>
        </p:nvSpPr>
        <p:spPr>
          <a:xfrm>
            <a:off x="6423026" y="1268760"/>
            <a:ext cx="4244975" cy="5066726"/>
          </a:xfrm>
        </p:spPr>
        <p:txBody>
          <a:bodyPr rtlCol="0">
            <a:noAutofit/>
          </a:bodyPr>
          <a:lstStyle/>
          <a:p>
            <a:pPr marL="342900" lvl="2" indent="-342900">
              <a:buNone/>
              <a:defRPr/>
            </a:pPr>
            <a:r>
              <a:rPr lang="hu-HU" b="1" dirty="0"/>
              <a:t>Személyes vezetés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dirty="0"/>
              <a:t>Motiválás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dirty="0"/>
              <a:t>Csoportok létrehozása és vezetése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dirty="0"/>
              <a:t>Különböző vezetési stílusok mellett történő irányítás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dirty="0"/>
              <a:t>Kommunikáció</a:t>
            </a:r>
          </a:p>
          <a:p>
            <a:pPr marL="342900" lvl="2" indent="-342900">
              <a:lnSpc>
                <a:spcPct val="120000"/>
              </a:lnSpc>
              <a:buNone/>
              <a:defRPr/>
            </a:pPr>
            <a:r>
              <a:rPr lang="hu-HU" b="1" dirty="0"/>
              <a:t>Ellenőrzés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dirty="0"/>
              <a:t>Előzetes, menet közbeni, valamint utólagos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dirty="0"/>
              <a:t>Rendszeres és eseti </a:t>
            </a:r>
          </a:p>
        </p:txBody>
      </p:sp>
    </p:spTree>
    <p:extLst>
      <p:ext uri="{BB962C8B-B14F-4D97-AF65-F5344CB8AC3E}">
        <p14:creationId xmlns:p14="http://schemas.microsoft.com/office/powerpoint/2010/main" val="730469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24000" y="333376"/>
            <a:ext cx="9144000" cy="709613"/>
          </a:xfrm>
        </p:spPr>
        <p:txBody>
          <a:bodyPr/>
          <a:lstStyle/>
          <a:p>
            <a:pPr lvl="1" algn="ctr">
              <a:defRPr/>
            </a:pPr>
            <a:r>
              <a:rPr lang="hu-HU" sz="3200" b="1" kern="1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3.9. A vezetés, mint koordináció</a:t>
            </a:r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392169"/>
              </p:ext>
            </p:extLst>
          </p:nvPr>
        </p:nvGraphicFramePr>
        <p:xfrm>
          <a:off x="2018439" y="1590358"/>
          <a:ext cx="8510587" cy="4915464"/>
        </p:xfrm>
        <a:graphic>
          <a:graphicData uri="http://schemas.openxmlformats.org/drawingml/2006/table">
            <a:tbl>
              <a:tblPr/>
              <a:tblGrid>
                <a:gridCol w="3557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2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9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Koordinációs eszköz típusa</a:t>
                      </a: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Lehetséges elemei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5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Technokratikus</a:t>
                      </a:r>
                      <a:endParaRPr kumimoji="0" lang="hu-H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3675" marR="0" lvl="0" indent="-19367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Szabályok, szabályzatok, eljárások</a:t>
                      </a:r>
                    </a:p>
                    <a:p>
                      <a:pPr marL="193675" marR="0" lvl="0" indent="-19367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Tervek, programok, ütemtervek</a:t>
                      </a:r>
                    </a:p>
                    <a:p>
                      <a:pPr marL="193675" marR="0" lvl="0" indent="-19367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Költségkeretek, pénzügyi tervek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5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Strukturális</a:t>
                      </a: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3675" marR="0" lvl="0" indent="-19367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Ad hoc és állandó bizottságok</a:t>
                      </a:r>
                    </a:p>
                    <a:p>
                      <a:pPr marL="193675" marR="0" lvl="0" indent="-19367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Projektek, </a:t>
                      </a:r>
                      <a:r>
                        <a:rPr kumimoji="0" lang="hu-H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team-ek</a:t>
                      </a:r>
                      <a:endParaRPr kumimoji="0" lang="hu-H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193675" marR="0" lvl="0" indent="-19367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Termékmenedzserek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5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Személyorientált</a:t>
                      </a: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3675" marR="0" lvl="0" indent="-19367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Vezető-kiválasztás</a:t>
                      </a:r>
                    </a:p>
                    <a:p>
                      <a:pPr marL="193675" marR="0" lvl="0" indent="-19367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Konfliktusfeloldás</a:t>
                      </a:r>
                    </a:p>
                    <a:p>
                      <a:pPr marL="193675" marR="0" lvl="0" indent="-19367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Szervezeti kultúra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929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81343" y="2171926"/>
            <a:ext cx="10161913" cy="3333328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  <a:p>
            <a:pPr marL="0" indent="0" algn="just">
              <a:buNone/>
              <a:defRPr/>
            </a:pPr>
            <a:r>
              <a:rPr lang="hu-HU" sz="2400" dirty="0"/>
              <a:t>Milyen főbb különbségek azonosíthatók a „menedzsment” és a „</a:t>
            </a:r>
            <a:r>
              <a:rPr lang="hu-HU" sz="2400" dirty="0" err="1"/>
              <a:t>leadership</a:t>
            </a:r>
            <a:r>
              <a:rPr lang="hu-HU" sz="2400" dirty="0"/>
              <a:t>” között?</a:t>
            </a:r>
          </a:p>
          <a:p>
            <a:pPr marL="0" indent="0" algn="just">
              <a:buNone/>
              <a:defRPr/>
            </a:pPr>
            <a:r>
              <a:rPr lang="hu-HU" sz="2400" dirty="0"/>
              <a:t>Milyen speciális szerepei vannak a vezetésnek?</a:t>
            </a:r>
          </a:p>
          <a:p>
            <a:pPr marL="0" indent="0" algn="just">
              <a:buNone/>
              <a:defRPr/>
            </a:pPr>
            <a:r>
              <a:rPr lang="hu-HU" sz="2400" dirty="0"/>
              <a:t>Ismertesse Hersey és </a:t>
            </a:r>
            <a:r>
              <a:rPr lang="hu-HU" sz="2400" dirty="0" err="1"/>
              <a:t>Blanchard</a:t>
            </a:r>
            <a:r>
              <a:rPr lang="hu-HU" sz="2400" dirty="0"/>
              <a:t> helyzetfüggő vezetés modelljét!</a:t>
            </a:r>
          </a:p>
          <a:p>
            <a:pPr marL="0" indent="0">
              <a:buNone/>
              <a:defRPr/>
            </a:pPr>
            <a:r>
              <a:rPr lang="hu-HU" sz="2400" dirty="0"/>
              <a:t>Milyen vezetési funkciókat ismer? Jellemezze ezeket röviden!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81343" y="1746476"/>
            <a:ext cx="822960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Ellenőrző kérdések</a:t>
            </a:r>
          </a:p>
        </p:txBody>
      </p:sp>
    </p:spTree>
    <p:extLst>
      <p:ext uri="{BB962C8B-B14F-4D97-AF65-F5344CB8AC3E}">
        <p14:creationId xmlns:p14="http://schemas.microsoft.com/office/powerpoint/2010/main" val="336517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818607" y="3655293"/>
            <a:ext cx="9144000" cy="16509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1.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A vezetés eredete, alapfogalmai, tanulhatósága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7238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962299" y="3459872"/>
            <a:ext cx="9144000" cy="16509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4.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Struktúradimenziók, </a:t>
            </a:r>
            <a:b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szervezeti formák </a:t>
            </a:r>
            <a:b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és alakításuk feltételei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538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65915" y="1003002"/>
            <a:ext cx="10277341" cy="4751933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</p:txBody>
      </p:sp>
      <p:sp>
        <p:nvSpPr>
          <p:cNvPr id="2" name="Téglalap 1"/>
          <p:cNvSpPr/>
          <p:nvPr/>
        </p:nvSpPr>
        <p:spPr>
          <a:xfrm>
            <a:off x="965914" y="2409472"/>
            <a:ext cx="102773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>
                <a:latin typeface="+mj-lt"/>
              </a:rPr>
              <a:t>Jelen fejezet a különböző szervezeti formákat tárgyalja, külön kitérve a közigazgatás sajátosságaira. A szervezeti formák bemutatását a szervezetek kialakítását befolyásoló külső tényezők és adottságok rövid összefoglalásával, valamint a szervezeti leírásához alkalmazott struktúradimenziók tárgyalásával vezetjük be.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65914" y="1040003"/>
            <a:ext cx="8345029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Célkitűzések</a:t>
            </a:r>
          </a:p>
        </p:txBody>
      </p:sp>
    </p:spTree>
    <p:extLst>
      <p:ext uri="{BB962C8B-B14F-4D97-AF65-F5344CB8AC3E}">
        <p14:creationId xmlns:p14="http://schemas.microsoft.com/office/powerpoint/2010/main" val="40349797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488183" y="391024"/>
            <a:ext cx="9144000" cy="1214438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4.1. A szervezetalakítást befolyásoló </a:t>
            </a:r>
            <a:b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szituatív tényezők részletesebben</a:t>
            </a:r>
            <a:endParaRPr lang="en-US" sz="3200" dirty="0" bmk="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720224"/>
              </p:ext>
            </p:extLst>
          </p:nvPr>
        </p:nvGraphicFramePr>
        <p:xfrm>
          <a:off x="1775521" y="1772817"/>
          <a:ext cx="8569325" cy="4342191"/>
        </p:xfrm>
        <a:graphic>
          <a:graphicData uri="http://schemas.openxmlformats.org/drawingml/2006/table">
            <a:tbl>
              <a:tblPr/>
              <a:tblGrid>
                <a:gridCol w="3096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1588">
                <a:tc>
                  <a:txBody>
                    <a:bodyPr/>
                    <a:lstStyle/>
                    <a:p>
                      <a:pPr marL="41910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KÖRNYEZET</a:t>
                      </a:r>
                      <a:endParaRPr lang="hu-HU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6040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ADOTTSÁGOK</a:t>
                      </a:r>
                      <a:endParaRPr lang="hu-HU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3345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TEVÉKENYSÉGI KÖR</a:t>
                      </a:r>
                      <a:endParaRPr lang="hu-HU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133">
                <a:tc>
                  <a:txBody>
                    <a:bodyPr/>
                    <a:lstStyle/>
                    <a:p>
                      <a:pPr marL="41910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piaci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méret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345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ágazat, termékek, szolgáltatások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133">
                <a:tc>
                  <a:txBody>
                    <a:bodyPr/>
                    <a:lstStyle/>
                    <a:p>
                      <a:pPr marL="41910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tudományos-technikai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technológia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345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diverzifikáció</a:t>
                      </a:r>
                    </a:p>
                    <a:p>
                      <a:pPr marL="93345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 (kiterjedtség)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133">
                <a:tc>
                  <a:txBody>
                    <a:bodyPr/>
                    <a:lstStyle/>
                    <a:p>
                      <a:pPr marL="41910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társadalmi-kulturális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eredet 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345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vertikalitás</a:t>
                      </a:r>
                    </a:p>
                    <a:p>
                      <a:pPr marL="93345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 (egymásra épülés)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204">
                <a:tc>
                  <a:txBody>
                    <a:bodyPr/>
                    <a:lstStyle/>
                    <a:p>
                      <a:pPr marL="41910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politikai-jogi-</a:t>
                      </a:r>
                    </a:p>
                    <a:p>
                      <a:pPr marL="41910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intézményi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telepítettség 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345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változékonyság, tartósság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557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 idx="4294967295"/>
          </p:nvPr>
        </p:nvSpPr>
        <p:spPr>
          <a:xfrm>
            <a:off x="1471750" y="369888"/>
            <a:ext cx="9144000" cy="1187450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4.2. A szervezetek leírásához használt struktúradimenziók</a:t>
            </a:r>
            <a:endParaRPr lang="en-US" sz="3200" dirty="0" bmk="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4294967295"/>
          </p:nvPr>
        </p:nvSpPr>
        <p:spPr>
          <a:xfrm>
            <a:off x="1884040" y="1557339"/>
            <a:ext cx="4644008" cy="5140325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hu-HU" sz="2000" b="1" dirty="0"/>
              <a:t>Munkamegosztás (specializáció)</a:t>
            </a:r>
          </a:p>
          <a:p>
            <a:pPr marL="361950" lvl="1">
              <a:buSzPct val="90000"/>
              <a:defRPr/>
            </a:pPr>
            <a:r>
              <a:rPr lang="hu-HU" sz="2000" dirty="0"/>
              <a:t>Mélység és logika szerint</a:t>
            </a:r>
          </a:p>
          <a:p>
            <a:pPr marL="361950" lvl="1">
              <a:buSzPct val="90000"/>
              <a:defRPr/>
            </a:pPr>
            <a:r>
              <a:rPr lang="hu-HU" sz="2000" dirty="0"/>
              <a:t>Esetleges, mennyiségi, minőségi</a:t>
            </a:r>
          </a:p>
          <a:p>
            <a:pPr marL="361950" lvl="1">
              <a:buSzPct val="90000"/>
              <a:defRPr/>
            </a:pPr>
            <a:r>
              <a:rPr lang="hu-HU" sz="2000" dirty="0"/>
              <a:t>Funkcionális, tárgyi, regionális</a:t>
            </a:r>
          </a:p>
          <a:p>
            <a:pPr marL="361950" lvl="1">
              <a:buSzPct val="90000"/>
              <a:defRPr/>
            </a:pPr>
            <a:r>
              <a:rPr lang="hu-HU" sz="2000" dirty="0"/>
              <a:t>Elsődleges és másodlagos </a:t>
            </a:r>
          </a:p>
          <a:p>
            <a:pPr marL="361950" lvl="1">
              <a:buSzPct val="90000"/>
              <a:defRPr/>
            </a:pPr>
            <a:r>
              <a:rPr lang="hu-HU" sz="2000" dirty="0"/>
              <a:t>Egy- és többdimenziós</a:t>
            </a:r>
          </a:p>
          <a:p>
            <a:pPr marL="457200" lvl="1" indent="0">
              <a:buSzPct val="90000"/>
              <a:buNone/>
              <a:defRPr/>
            </a:pPr>
            <a:endParaRPr lang="hu-HU" sz="2000" dirty="0"/>
          </a:p>
          <a:p>
            <a:pPr marL="0" indent="0">
              <a:buNone/>
              <a:defRPr/>
            </a:pPr>
            <a:r>
              <a:rPr lang="hu-HU" sz="2000" b="1" dirty="0"/>
              <a:t>Hatáskörmegosztás</a:t>
            </a:r>
          </a:p>
          <a:p>
            <a:pPr marL="361950" lvl="1">
              <a:buSzPct val="90000"/>
              <a:defRPr/>
            </a:pPr>
            <a:r>
              <a:rPr lang="hu-HU" sz="2000" dirty="0"/>
              <a:t>Egyvonalas és többvonalas</a:t>
            </a:r>
          </a:p>
          <a:p>
            <a:pPr marL="361950" lvl="1">
              <a:buSzPct val="90000"/>
              <a:defRPr/>
            </a:pPr>
            <a:r>
              <a:rPr lang="hu-HU" sz="2000" dirty="0"/>
              <a:t>Függelmi és szakmai</a:t>
            </a:r>
          </a:p>
          <a:p>
            <a:pPr marL="361950" lvl="1">
              <a:buSzPct val="90000"/>
              <a:defRPr/>
            </a:pPr>
            <a:r>
              <a:rPr lang="hu-HU" sz="2000" dirty="0"/>
              <a:t>Centralizált, decentralizált</a:t>
            </a:r>
          </a:p>
          <a:p>
            <a:pPr marL="0" indent="0">
              <a:buNone/>
              <a:defRPr/>
            </a:pPr>
            <a:endParaRPr lang="en-US" sz="2400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4294967295"/>
          </p:nvPr>
        </p:nvSpPr>
        <p:spPr>
          <a:xfrm>
            <a:off x="7133456" y="1557338"/>
            <a:ext cx="3139008" cy="4779962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hu-HU" sz="2000" b="1" dirty="0"/>
              <a:t>Koordináció</a:t>
            </a:r>
          </a:p>
          <a:p>
            <a:pPr marL="285750" lvl="1">
              <a:buSzPct val="90000"/>
              <a:defRPr/>
            </a:pPr>
            <a:r>
              <a:rPr lang="hu-HU" sz="2000" dirty="0" err="1"/>
              <a:t>Technokratikus</a:t>
            </a:r>
            <a:endParaRPr lang="hu-HU" sz="2000" dirty="0"/>
          </a:p>
          <a:p>
            <a:pPr marL="285750" lvl="1">
              <a:buSzPct val="90000"/>
              <a:defRPr/>
            </a:pPr>
            <a:r>
              <a:rPr lang="hu-HU" sz="2000" dirty="0"/>
              <a:t>Strukturális</a:t>
            </a:r>
          </a:p>
          <a:p>
            <a:pPr marL="285750" lvl="1">
              <a:buSzPct val="90000"/>
              <a:defRPr/>
            </a:pPr>
            <a:r>
              <a:rPr lang="hu-HU" sz="2000" dirty="0"/>
              <a:t>Személyorientált</a:t>
            </a:r>
          </a:p>
          <a:p>
            <a:pPr marL="457200" lvl="1" indent="0">
              <a:buSzPct val="90000"/>
              <a:buNone/>
              <a:defRPr/>
            </a:pPr>
            <a:endParaRPr lang="hu-HU" sz="2000" dirty="0"/>
          </a:p>
          <a:p>
            <a:pPr marL="0" indent="0">
              <a:buNone/>
              <a:defRPr/>
            </a:pPr>
            <a:r>
              <a:rPr lang="hu-HU" sz="2000" b="1" dirty="0"/>
              <a:t>Konfiguráció</a:t>
            </a:r>
          </a:p>
          <a:p>
            <a:pPr marL="285750" lvl="1">
              <a:buSzPct val="90000"/>
              <a:defRPr/>
            </a:pPr>
            <a:r>
              <a:rPr lang="hu-HU" sz="2000" dirty="0" err="1"/>
              <a:t>Organigramm</a:t>
            </a:r>
            <a:r>
              <a:rPr lang="hu-HU" sz="2000" dirty="0"/>
              <a:t>  </a:t>
            </a:r>
          </a:p>
          <a:p>
            <a:pPr marL="285750" lvl="1">
              <a:buSzPct val="90000"/>
              <a:defRPr/>
            </a:pPr>
            <a:r>
              <a:rPr lang="hu-HU" sz="2000" dirty="0"/>
              <a:t>Szélességi tagoltság</a:t>
            </a:r>
          </a:p>
          <a:p>
            <a:pPr marL="285750" lvl="1">
              <a:buSzPct val="90000"/>
              <a:defRPr/>
            </a:pPr>
            <a:r>
              <a:rPr lang="hu-HU" sz="2000" dirty="0"/>
              <a:t>Mélységi tagoltság</a:t>
            </a:r>
          </a:p>
          <a:p>
            <a:pPr marL="0" indent="0"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47318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41154" y="302804"/>
            <a:ext cx="9144000" cy="639762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4.3. A) A lineáris szervezet</a:t>
            </a:r>
            <a:endParaRPr lang="en-US" sz="3200" dirty="0" bmk="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32" name="Táblázat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141381"/>
              </p:ext>
            </p:extLst>
          </p:nvPr>
        </p:nvGraphicFramePr>
        <p:xfrm>
          <a:off x="1528091" y="2147891"/>
          <a:ext cx="9144000" cy="4103974"/>
        </p:xfrm>
        <a:graphic>
          <a:graphicData uri="http://schemas.openxmlformats.org/drawingml/2006/table">
            <a:tbl>
              <a:tblPr/>
              <a:tblGrid>
                <a:gridCol w="4849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4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752">
                <a:tc gridSpan="2"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lineáris szervezeti modell alkalmazásának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752"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előnyei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hátrányai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752"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Egyértelmű az utasítások címzettje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Lassú az információ áramlása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054"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Egyértelmű a felelősség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felső vezetés leterheltsége jelentős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752"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Egységes az irányítás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Az innovációt nem ösztönzi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616"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Mindenki tudja, mi a dolga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jó kezdeményezések elsikkadnak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752"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folyamatokat standardizálni lehet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Lassú a szervezet reakcióideje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764"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Alacsony költséggel működik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Nehezen alkalmazkodik a változásokhoz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504"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Egyszerű a számonkérés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szervezeti egységek nem kommunikálnak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302"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Könnyen áttekinthetők a belső kapcsolatok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stratégiai szemléletet elhanyagolják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776"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Könnyen bővíthető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Csak szolgálati úton lehet kommunikálni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5" name="Group 136"/>
          <p:cNvGrpSpPr>
            <a:grpSpLocks/>
          </p:cNvGrpSpPr>
          <p:nvPr/>
        </p:nvGrpSpPr>
        <p:grpSpPr bwMode="auto">
          <a:xfrm>
            <a:off x="2517157" y="942566"/>
            <a:ext cx="6769100" cy="1132620"/>
            <a:chOff x="2219" y="3653"/>
            <a:chExt cx="7319" cy="2025"/>
          </a:xfrm>
        </p:grpSpPr>
        <p:sp>
          <p:nvSpPr>
            <p:cNvPr id="6" name="Text Box 163"/>
            <p:cNvSpPr txBox="1">
              <a:spLocks noChangeAspect="1" noChangeArrowheads="1"/>
            </p:cNvSpPr>
            <p:nvPr/>
          </p:nvSpPr>
          <p:spPr bwMode="auto">
            <a:xfrm>
              <a:off x="6093" y="5286"/>
              <a:ext cx="1066" cy="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" name="Text Box 164"/>
            <p:cNvSpPr txBox="1">
              <a:spLocks noChangeAspect="1" noChangeArrowheads="1"/>
            </p:cNvSpPr>
            <p:nvPr/>
          </p:nvSpPr>
          <p:spPr bwMode="auto">
            <a:xfrm>
              <a:off x="7290" y="5294"/>
              <a:ext cx="1066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" name="Text Box 165"/>
            <p:cNvSpPr txBox="1">
              <a:spLocks noChangeAspect="1" noChangeArrowheads="1"/>
            </p:cNvSpPr>
            <p:nvPr/>
          </p:nvSpPr>
          <p:spPr bwMode="auto">
            <a:xfrm>
              <a:off x="8472" y="5294"/>
              <a:ext cx="1066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Text Box 166"/>
            <p:cNvSpPr txBox="1">
              <a:spLocks noChangeAspect="1" noChangeArrowheads="1"/>
            </p:cNvSpPr>
            <p:nvPr/>
          </p:nvSpPr>
          <p:spPr bwMode="auto">
            <a:xfrm>
              <a:off x="2219" y="5301"/>
              <a:ext cx="1066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" name="Text Box 167"/>
            <p:cNvSpPr txBox="1">
              <a:spLocks noChangeAspect="1" noChangeArrowheads="1"/>
            </p:cNvSpPr>
            <p:nvPr/>
          </p:nvSpPr>
          <p:spPr bwMode="auto">
            <a:xfrm>
              <a:off x="3329" y="5308"/>
              <a:ext cx="1066" cy="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" name="Text Box 168"/>
            <p:cNvSpPr txBox="1">
              <a:spLocks noChangeAspect="1" noChangeArrowheads="1"/>
            </p:cNvSpPr>
            <p:nvPr/>
          </p:nvSpPr>
          <p:spPr bwMode="auto">
            <a:xfrm>
              <a:off x="4453" y="5315"/>
              <a:ext cx="1066" cy="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2" name="Text Box 169"/>
            <p:cNvSpPr txBox="1">
              <a:spLocks noChangeAspect="1" noChangeArrowheads="1"/>
            </p:cNvSpPr>
            <p:nvPr/>
          </p:nvSpPr>
          <p:spPr bwMode="auto">
            <a:xfrm>
              <a:off x="3651" y="4579"/>
              <a:ext cx="1066" cy="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" name="Text Box 170"/>
            <p:cNvSpPr txBox="1">
              <a:spLocks noChangeAspect="1" noChangeArrowheads="1"/>
            </p:cNvSpPr>
            <p:nvPr/>
          </p:nvSpPr>
          <p:spPr bwMode="auto">
            <a:xfrm>
              <a:off x="5433" y="3653"/>
              <a:ext cx="1279" cy="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None/>
              </a:pPr>
              <a:r>
                <a:rPr lang="hu-HU" altLang="hu-HU" sz="1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Vezető</a:t>
              </a:r>
              <a:endParaRPr lang="hu-HU" altLang="hu-HU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" name="Text Box 171"/>
            <p:cNvSpPr txBox="1">
              <a:spLocks noChangeAspect="1" noChangeArrowheads="1"/>
            </p:cNvSpPr>
            <p:nvPr/>
          </p:nvSpPr>
          <p:spPr bwMode="auto">
            <a:xfrm>
              <a:off x="7382" y="4425"/>
              <a:ext cx="1066" cy="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5" name="Line 172"/>
            <p:cNvSpPr>
              <a:spLocks noChangeShapeType="1"/>
            </p:cNvSpPr>
            <p:nvPr/>
          </p:nvSpPr>
          <p:spPr bwMode="auto">
            <a:xfrm flipV="1">
              <a:off x="2973" y="4960"/>
              <a:ext cx="916" cy="3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Line 173"/>
            <p:cNvSpPr>
              <a:spLocks noChangeShapeType="1"/>
            </p:cNvSpPr>
            <p:nvPr/>
          </p:nvSpPr>
          <p:spPr bwMode="auto">
            <a:xfrm flipV="1">
              <a:off x="3943" y="4951"/>
              <a:ext cx="45" cy="3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Line 174"/>
            <p:cNvSpPr>
              <a:spLocks noChangeShapeType="1"/>
            </p:cNvSpPr>
            <p:nvPr/>
          </p:nvSpPr>
          <p:spPr bwMode="auto">
            <a:xfrm flipH="1" flipV="1">
              <a:off x="4569" y="4978"/>
              <a:ext cx="208" cy="3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" name="Line 175"/>
            <p:cNvSpPr>
              <a:spLocks noChangeShapeType="1"/>
            </p:cNvSpPr>
            <p:nvPr/>
          </p:nvSpPr>
          <p:spPr bwMode="auto">
            <a:xfrm flipV="1">
              <a:off x="6799" y="4788"/>
              <a:ext cx="698" cy="4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Line 176"/>
            <p:cNvSpPr>
              <a:spLocks noChangeShapeType="1"/>
            </p:cNvSpPr>
            <p:nvPr/>
          </p:nvSpPr>
          <p:spPr bwMode="auto">
            <a:xfrm flipH="1" flipV="1">
              <a:off x="7733" y="4815"/>
              <a:ext cx="108" cy="4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Line 177"/>
            <p:cNvSpPr>
              <a:spLocks noChangeShapeType="1"/>
            </p:cNvSpPr>
            <p:nvPr/>
          </p:nvSpPr>
          <p:spPr bwMode="auto">
            <a:xfrm flipH="1" flipV="1">
              <a:off x="8031" y="4815"/>
              <a:ext cx="979" cy="4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Line 178"/>
            <p:cNvSpPr>
              <a:spLocks noChangeShapeType="1"/>
            </p:cNvSpPr>
            <p:nvPr/>
          </p:nvSpPr>
          <p:spPr bwMode="auto">
            <a:xfrm flipV="1">
              <a:off x="4396" y="4026"/>
              <a:ext cx="1433" cy="5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2" name="Line 179"/>
            <p:cNvSpPr>
              <a:spLocks noChangeShapeType="1"/>
            </p:cNvSpPr>
            <p:nvPr/>
          </p:nvSpPr>
          <p:spPr bwMode="auto">
            <a:xfrm flipH="1" flipV="1">
              <a:off x="5965" y="4036"/>
              <a:ext cx="1876" cy="3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730536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24000" y="115888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4.3. B) A törzskarral kiegészített </a:t>
            </a:r>
            <a:b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lineáris szervezet</a:t>
            </a:r>
            <a:endParaRPr lang="en-US" sz="3200" dirty="0" bmk="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56323" name="Group 136"/>
          <p:cNvGrpSpPr>
            <a:grpSpLocks/>
          </p:cNvGrpSpPr>
          <p:nvPr/>
        </p:nvGrpSpPr>
        <p:grpSpPr bwMode="auto">
          <a:xfrm>
            <a:off x="2449769" y="1329662"/>
            <a:ext cx="6769100" cy="1800225"/>
            <a:chOff x="2219" y="3653"/>
            <a:chExt cx="7319" cy="2025"/>
          </a:xfrm>
        </p:grpSpPr>
        <p:sp>
          <p:nvSpPr>
            <p:cNvPr id="56346" name="Text Box 163"/>
            <p:cNvSpPr txBox="1">
              <a:spLocks noChangeAspect="1" noChangeArrowheads="1"/>
            </p:cNvSpPr>
            <p:nvPr/>
          </p:nvSpPr>
          <p:spPr bwMode="auto">
            <a:xfrm>
              <a:off x="6093" y="5286"/>
              <a:ext cx="1066" cy="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6347" name="Text Box 164"/>
            <p:cNvSpPr txBox="1">
              <a:spLocks noChangeAspect="1" noChangeArrowheads="1"/>
            </p:cNvSpPr>
            <p:nvPr/>
          </p:nvSpPr>
          <p:spPr bwMode="auto">
            <a:xfrm>
              <a:off x="7290" y="5294"/>
              <a:ext cx="1066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6348" name="Text Box 165"/>
            <p:cNvSpPr txBox="1">
              <a:spLocks noChangeAspect="1" noChangeArrowheads="1"/>
            </p:cNvSpPr>
            <p:nvPr/>
          </p:nvSpPr>
          <p:spPr bwMode="auto">
            <a:xfrm>
              <a:off x="8472" y="5294"/>
              <a:ext cx="1066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6349" name="Text Box 166"/>
            <p:cNvSpPr txBox="1">
              <a:spLocks noChangeAspect="1" noChangeArrowheads="1"/>
            </p:cNvSpPr>
            <p:nvPr/>
          </p:nvSpPr>
          <p:spPr bwMode="auto">
            <a:xfrm>
              <a:off x="2219" y="5301"/>
              <a:ext cx="1066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6350" name="Text Box 167"/>
            <p:cNvSpPr txBox="1">
              <a:spLocks noChangeAspect="1" noChangeArrowheads="1"/>
            </p:cNvSpPr>
            <p:nvPr/>
          </p:nvSpPr>
          <p:spPr bwMode="auto">
            <a:xfrm>
              <a:off x="3329" y="5308"/>
              <a:ext cx="1066" cy="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6351" name="Text Box 168"/>
            <p:cNvSpPr txBox="1">
              <a:spLocks noChangeAspect="1" noChangeArrowheads="1"/>
            </p:cNvSpPr>
            <p:nvPr/>
          </p:nvSpPr>
          <p:spPr bwMode="auto">
            <a:xfrm>
              <a:off x="4453" y="5315"/>
              <a:ext cx="1066" cy="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6352" name="Text Box 169"/>
            <p:cNvSpPr txBox="1">
              <a:spLocks noChangeAspect="1" noChangeArrowheads="1"/>
            </p:cNvSpPr>
            <p:nvPr/>
          </p:nvSpPr>
          <p:spPr bwMode="auto">
            <a:xfrm>
              <a:off x="3651" y="4579"/>
              <a:ext cx="1066" cy="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6353" name="Text Box 170"/>
            <p:cNvSpPr txBox="1">
              <a:spLocks noChangeAspect="1" noChangeArrowheads="1"/>
            </p:cNvSpPr>
            <p:nvPr/>
          </p:nvSpPr>
          <p:spPr bwMode="auto">
            <a:xfrm>
              <a:off x="5433" y="3653"/>
              <a:ext cx="1279" cy="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None/>
              </a:pPr>
              <a:r>
                <a:rPr lang="hu-HU" altLang="hu-HU" sz="1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Vezető</a:t>
              </a:r>
              <a:endParaRPr lang="hu-HU" altLang="hu-HU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6354" name="Text Box 171"/>
            <p:cNvSpPr txBox="1">
              <a:spLocks noChangeAspect="1" noChangeArrowheads="1"/>
            </p:cNvSpPr>
            <p:nvPr/>
          </p:nvSpPr>
          <p:spPr bwMode="auto">
            <a:xfrm>
              <a:off x="7382" y="4425"/>
              <a:ext cx="1066" cy="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6355" name="Line 172"/>
            <p:cNvSpPr>
              <a:spLocks noChangeShapeType="1"/>
            </p:cNvSpPr>
            <p:nvPr/>
          </p:nvSpPr>
          <p:spPr bwMode="auto">
            <a:xfrm flipV="1">
              <a:off x="2937" y="4951"/>
              <a:ext cx="948" cy="3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6356" name="Line 173"/>
            <p:cNvSpPr>
              <a:spLocks noChangeShapeType="1"/>
            </p:cNvSpPr>
            <p:nvPr/>
          </p:nvSpPr>
          <p:spPr bwMode="auto">
            <a:xfrm flipV="1">
              <a:off x="3929" y="4951"/>
              <a:ext cx="72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6357" name="Line 174"/>
            <p:cNvSpPr>
              <a:spLocks noChangeShapeType="1"/>
            </p:cNvSpPr>
            <p:nvPr/>
          </p:nvSpPr>
          <p:spPr bwMode="auto">
            <a:xfrm flipH="1" flipV="1">
              <a:off x="4511" y="4951"/>
              <a:ext cx="250" cy="3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6358" name="Line 175"/>
            <p:cNvSpPr>
              <a:spLocks noChangeShapeType="1"/>
            </p:cNvSpPr>
            <p:nvPr/>
          </p:nvSpPr>
          <p:spPr bwMode="auto">
            <a:xfrm flipV="1">
              <a:off x="6799" y="4815"/>
              <a:ext cx="808" cy="4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6359" name="Line 176"/>
            <p:cNvSpPr>
              <a:spLocks noChangeShapeType="1"/>
            </p:cNvSpPr>
            <p:nvPr/>
          </p:nvSpPr>
          <p:spPr bwMode="auto">
            <a:xfrm flipH="1" flipV="1">
              <a:off x="7723" y="4815"/>
              <a:ext cx="82" cy="4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6360" name="Line 177"/>
            <p:cNvSpPr>
              <a:spLocks noChangeShapeType="1"/>
            </p:cNvSpPr>
            <p:nvPr/>
          </p:nvSpPr>
          <p:spPr bwMode="auto">
            <a:xfrm flipH="1" flipV="1">
              <a:off x="8030" y="4815"/>
              <a:ext cx="900" cy="4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6361" name="Line 178"/>
            <p:cNvSpPr>
              <a:spLocks noChangeShapeType="1"/>
            </p:cNvSpPr>
            <p:nvPr/>
          </p:nvSpPr>
          <p:spPr bwMode="auto">
            <a:xfrm flipV="1">
              <a:off x="4453" y="4026"/>
              <a:ext cx="1376" cy="5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6362" name="Line 179"/>
            <p:cNvSpPr>
              <a:spLocks noChangeShapeType="1"/>
            </p:cNvSpPr>
            <p:nvPr/>
          </p:nvSpPr>
          <p:spPr bwMode="auto">
            <a:xfrm flipH="1" flipV="1">
              <a:off x="5965" y="4036"/>
              <a:ext cx="1876" cy="3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6363" name="Oval 180"/>
            <p:cNvSpPr>
              <a:spLocks noChangeAspect="1" noChangeArrowheads="1"/>
            </p:cNvSpPr>
            <p:nvPr/>
          </p:nvSpPr>
          <p:spPr bwMode="auto">
            <a:xfrm>
              <a:off x="7542" y="3836"/>
              <a:ext cx="1614" cy="48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None/>
              </a:pPr>
              <a:r>
                <a:rPr lang="hu-HU" altLang="hu-HU" sz="1000" i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Törzskar</a:t>
              </a:r>
              <a:endParaRPr lang="hu-HU" altLang="hu-HU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6364" name="Line 181"/>
            <p:cNvSpPr>
              <a:spLocks noChangeShapeType="1"/>
            </p:cNvSpPr>
            <p:nvPr/>
          </p:nvSpPr>
          <p:spPr bwMode="auto">
            <a:xfrm>
              <a:off x="6712" y="3918"/>
              <a:ext cx="830" cy="1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aphicFrame>
        <p:nvGraphicFramePr>
          <p:cNvPr id="52" name="Táblázat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212543"/>
              </p:ext>
            </p:extLst>
          </p:nvPr>
        </p:nvGraphicFramePr>
        <p:xfrm>
          <a:off x="1847850" y="3207230"/>
          <a:ext cx="8712200" cy="3419475"/>
        </p:xfrm>
        <a:graphic>
          <a:graphicData uri="http://schemas.openxmlformats.org/drawingml/2006/table">
            <a:tbl>
              <a:tblPr/>
              <a:tblGrid>
                <a:gridCol w="4289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2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128">
                <a:tc gridSpan="2">
                  <a:txBody>
                    <a:bodyPr/>
                    <a:lstStyle/>
                    <a:p>
                      <a:pPr marL="56515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törzskari szervezeti modell alkalmazásának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105">
                <a:tc>
                  <a:txBody>
                    <a:bodyPr/>
                    <a:lstStyle/>
                    <a:p>
                      <a:pPr marL="56515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előnyei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hátrányai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758">
                <a:tc>
                  <a:txBody>
                    <a:bodyPr/>
                    <a:lstStyle/>
                    <a:p>
                      <a:pPr marL="5651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vezetés szakmai színvonala emelkedik</a:t>
                      </a: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Bonyolultabbá válik a szervezet</a:t>
                      </a: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137">
                <a:tc>
                  <a:txBody>
                    <a:bodyPr/>
                    <a:lstStyle/>
                    <a:p>
                      <a:pPr marL="5651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vezetés támogatást kap a stratégiai feladatokban</a:t>
                      </a: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törzskar belépésével a vezetők személyes irányítási feladata növekszik</a:t>
                      </a: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210">
                <a:tc>
                  <a:txBody>
                    <a:bodyPr/>
                    <a:lstStyle/>
                    <a:p>
                      <a:pPr marL="5651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Megteremti a horizontális vezetői szemlélet alapját</a:t>
                      </a: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törzskar befolyása utasítási jog nélkül esetleges</a:t>
                      </a: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137">
                <a:tc>
                  <a:txBody>
                    <a:bodyPr/>
                    <a:lstStyle/>
                    <a:p>
                      <a:pPr marL="5651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Érzékenyebb, rugalmasabb, mint a tisztán lineáris modell</a:t>
                      </a: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szakértelem növelésének igényét egy kisebb törzskar önmagában nem oldja meg</a:t>
                      </a: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36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60005" y="404015"/>
            <a:ext cx="9144000" cy="61633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4.3. C) A lineáris-funkcionális szervezet</a:t>
            </a:r>
            <a:endParaRPr lang="en-US" sz="3200" dirty="0" bmk="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7347" name="Kép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3" y="1020354"/>
            <a:ext cx="5976664" cy="197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280664"/>
              </p:ext>
            </p:extLst>
          </p:nvPr>
        </p:nvGraphicFramePr>
        <p:xfrm>
          <a:off x="2149067" y="3115491"/>
          <a:ext cx="8351838" cy="3178540"/>
        </p:xfrm>
        <a:graphic>
          <a:graphicData uri="http://schemas.openxmlformats.org/drawingml/2006/table">
            <a:tbl>
              <a:tblPr/>
              <a:tblGrid>
                <a:gridCol w="4175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5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369">
                <a:tc gridSpan="2">
                  <a:txBody>
                    <a:bodyPr/>
                    <a:lstStyle/>
                    <a:p>
                      <a:pPr marL="48260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lineáris-funkcionális szervezeti modell alkalmazásának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341">
                <a:tc>
                  <a:txBody>
                    <a:bodyPr/>
                    <a:lstStyle/>
                    <a:p>
                      <a:pPr marL="48260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előnyei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hátrányai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75">
                <a:tc>
                  <a:txBody>
                    <a:bodyPr/>
                    <a:lstStyle/>
                    <a:p>
                      <a:pPr marL="4826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szakmai irányítás biztosított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vezető túlterheltsége 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280">
                <a:tc>
                  <a:txBody>
                    <a:bodyPr/>
                    <a:lstStyle/>
                    <a:p>
                      <a:pPr marL="4826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Ha a folyamatokat standardizálják, csökkenhetnek a koordinációs költségek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megváltozott környezethez nem tud mindig időben alkalmazkodni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280">
                <a:tc>
                  <a:txBody>
                    <a:bodyPr/>
                    <a:lstStyle/>
                    <a:p>
                      <a:pPr marL="4826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stabil környezet miatt egyszerűbb a stratégia kialakítása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funkcionális szervezeti egységek nem mindig mutatnak önmérsékletet 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5280">
                <a:tc>
                  <a:txBody>
                    <a:bodyPr/>
                    <a:lstStyle/>
                    <a:p>
                      <a:pPr marL="4826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Enyhíti a lineáris struktúra növekedési korlátait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Felesleges mennyiségi és minőségi tartalékok keletkezhetnek 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75">
                <a:tc>
                  <a:txBody>
                    <a:bodyPr/>
                    <a:lstStyle/>
                    <a:p>
                      <a:pPr marL="4826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Több szempontú döntések 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Nagy koordinációs igény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3543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458686" y="494903"/>
            <a:ext cx="9144000" cy="669588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4.3. D) A </a:t>
            </a:r>
            <a:r>
              <a:rPr lang="hu-HU" sz="3200" dirty="0" err="1" bmk="">
                <a:solidFill>
                  <a:srgbClr val="C00000"/>
                </a:solidFill>
                <a:cs typeface="Times New Roman" panose="02020603050405020304" pitchFamily="18" charset="0"/>
              </a:rPr>
              <a:t>divizionális</a:t>
            </a: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 szervezet</a:t>
            </a:r>
            <a:endParaRPr lang="en-US" sz="3200" dirty="0" bmk="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8371" name="Kép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19" y="1059172"/>
            <a:ext cx="7416825" cy="241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355449"/>
              </p:ext>
            </p:extLst>
          </p:nvPr>
        </p:nvGraphicFramePr>
        <p:xfrm>
          <a:off x="1847851" y="3860801"/>
          <a:ext cx="8640763" cy="2608261"/>
        </p:xfrm>
        <a:graphic>
          <a:graphicData uri="http://schemas.openxmlformats.org/drawingml/2006/table">
            <a:tbl>
              <a:tblPr/>
              <a:tblGrid>
                <a:gridCol w="4106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4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028">
                <a:tc gridSpan="2">
                  <a:txBody>
                    <a:bodyPr/>
                    <a:lstStyle/>
                    <a:p>
                      <a:pPr marL="56515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</a:t>
                      </a:r>
                      <a:r>
                        <a:rPr lang="hu-HU" sz="16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divizionális</a:t>
                      </a: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 modell alkalmazásának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037">
                <a:tc>
                  <a:txBody>
                    <a:bodyPr/>
                    <a:lstStyle/>
                    <a:p>
                      <a:pPr marL="56515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előnyei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hátrányai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028">
                <a:tc>
                  <a:txBody>
                    <a:bodyPr/>
                    <a:lstStyle/>
                    <a:p>
                      <a:pPr marL="5651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felső vezetés tehermentesítése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Egészségtelen belső verseny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056">
                <a:tc>
                  <a:txBody>
                    <a:bodyPr/>
                    <a:lstStyle/>
                    <a:p>
                      <a:pPr marL="5651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Rekeszelő hatás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lineáris-funkcionális szervezte problémái divízió szinten újratermelődnek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056">
                <a:tc>
                  <a:txBody>
                    <a:bodyPr/>
                    <a:lstStyle/>
                    <a:p>
                      <a:pPr marL="5651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Erős teljesítménymotiváció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indent="215900" algn="ctr"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Divizióegoizmus</a:t>
                      </a: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, tartalékolás divízió szinten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056">
                <a:tc>
                  <a:txBody>
                    <a:bodyPr/>
                    <a:lstStyle/>
                    <a:p>
                      <a:pPr marL="5651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Alacsony horizontális koordinációs igény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Komplex látásmód csökkenése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9191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24000" y="332656"/>
            <a:ext cx="9144000" cy="648370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4.3. E) A mátrix szervezet</a:t>
            </a:r>
            <a:endParaRPr lang="en-US" sz="3200" dirty="0" bmk="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9395" name="Group 156"/>
          <p:cNvGrpSpPr>
            <a:grpSpLocks/>
          </p:cNvGrpSpPr>
          <p:nvPr/>
        </p:nvGrpSpPr>
        <p:grpSpPr bwMode="auto">
          <a:xfrm>
            <a:off x="2783608" y="1188980"/>
            <a:ext cx="6769248" cy="2025137"/>
            <a:chOff x="1826" y="2161"/>
            <a:chExt cx="7706" cy="2680"/>
          </a:xfrm>
        </p:grpSpPr>
        <p:sp>
          <p:nvSpPr>
            <p:cNvPr id="36894" name="Text Box 94"/>
            <p:cNvSpPr txBox="1">
              <a:spLocks noChangeArrowheads="1"/>
            </p:cNvSpPr>
            <p:nvPr/>
          </p:nvSpPr>
          <p:spPr bwMode="auto">
            <a:xfrm>
              <a:off x="1871" y="2908"/>
              <a:ext cx="2112" cy="46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  <a:defRPr/>
              </a:pPr>
              <a:r>
                <a:rPr lang="hu-HU" sz="1100" dirty="0">
                  <a:latin typeface="Verdana" panose="020B0604030504040204" pitchFamily="34" charset="0"/>
                  <a:ea typeface="Verdana" panose="020B0604030504040204" pitchFamily="34" charset="0"/>
                </a:rPr>
                <a:t>„A” szolgáltatás </a:t>
              </a:r>
              <a:r>
                <a:rPr lang="hu-HU" sz="11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igazg</a:t>
              </a:r>
              <a:r>
                <a:rPr lang="hu-HU" sz="1100" dirty="0">
                  <a:latin typeface="Verdana" panose="020B0604030504040204" pitchFamily="34" charset="0"/>
                  <a:ea typeface="Verdana" panose="020B0604030504040204" pitchFamily="34" charset="0"/>
                </a:rPr>
                <a:t>.</a:t>
              </a:r>
              <a:endParaRPr lang="hu-HU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7" name="Text Box 95"/>
            <p:cNvSpPr txBox="1">
              <a:spLocks noChangeArrowheads="1"/>
            </p:cNvSpPr>
            <p:nvPr/>
          </p:nvSpPr>
          <p:spPr bwMode="auto">
            <a:xfrm>
              <a:off x="4285" y="2161"/>
              <a:ext cx="1314" cy="46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hu-HU" sz="105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F1 funkció</a:t>
              </a:r>
              <a:endParaRPr lang="hu-HU" sz="20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endParaRPr>
            </a:p>
          </p:txBody>
        </p:sp>
        <p:sp>
          <p:nvSpPr>
            <p:cNvPr id="28" name="Text Box 96"/>
            <p:cNvSpPr txBox="1">
              <a:spLocks noChangeArrowheads="1"/>
            </p:cNvSpPr>
            <p:nvPr/>
          </p:nvSpPr>
          <p:spPr bwMode="auto">
            <a:xfrm>
              <a:off x="6189" y="2172"/>
              <a:ext cx="1314" cy="46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hu-HU" sz="105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F2 funkció</a:t>
              </a:r>
              <a:endParaRPr lang="hu-HU" sz="20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endParaRPr>
            </a:p>
          </p:txBody>
        </p:sp>
        <p:sp>
          <p:nvSpPr>
            <p:cNvPr id="29" name="Text Box 97"/>
            <p:cNvSpPr txBox="1">
              <a:spLocks noChangeArrowheads="1"/>
            </p:cNvSpPr>
            <p:nvPr/>
          </p:nvSpPr>
          <p:spPr bwMode="auto">
            <a:xfrm>
              <a:off x="7913" y="2183"/>
              <a:ext cx="1314" cy="46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hu-HU" sz="105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F3 Funkció</a:t>
              </a:r>
              <a:endParaRPr lang="hu-HU" sz="20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endParaRPr>
            </a:p>
          </p:txBody>
        </p:sp>
        <p:sp>
          <p:nvSpPr>
            <p:cNvPr id="36898" name="Text Box 98"/>
            <p:cNvSpPr txBox="1">
              <a:spLocks noChangeArrowheads="1"/>
            </p:cNvSpPr>
            <p:nvPr/>
          </p:nvSpPr>
          <p:spPr bwMode="auto">
            <a:xfrm>
              <a:off x="1837" y="3646"/>
              <a:ext cx="2112" cy="46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  <a:defRPr/>
              </a:pPr>
              <a:r>
                <a:rPr lang="hu-HU" sz="1100" dirty="0">
                  <a:latin typeface="Verdana" panose="020B0604030504040204" pitchFamily="34" charset="0"/>
                  <a:ea typeface="Verdana" panose="020B0604030504040204" pitchFamily="34" charset="0"/>
                </a:rPr>
                <a:t>„B” szolgáltatás </a:t>
              </a:r>
              <a:r>
                <a:rPr lang="hu-HU" sz="11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igazg</a:t>
              </a:r>
              <a:r>
                <a:rPr lang="hu-HU" sz="1100" dirty="0">
                  <a:latin typeface="Verdana" panose="020B0604030504040204" pitchFamily="34" charset="0"/>
                  <a:ea typeface="Verdana" panose="020B0604030504040204" pitchFamily="34" charset="0"/>
                </a:rPr>
                <a:t>.</a:t>
              </a:r>
              <a:endParaRPr lang="hu-HU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899" name="Text Box 99"/>
            <p:cNvSpPr txBox="1">
              <a:spLocks noChangeArrowheads="1"/>
            </p:cNvSpPr>
            <p:nvPr/>
          </p:nvSpPr>
          <p:spPr bwMode="auto">
            <a:xfrm>
              <a:off x="1826" y="4373"/>
              <a:ext cx="2112" cy="46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  <a:defRPr/>
              </a:pPr>
              <a:r>
                <a:rPr lang="hu-HU" sz="1100" dirty="0">
                  <a:latin typeface="Verdana" panose="020B0604030504040204" pitchFamily="34" charset="0"/>
                  <a:ea typeface="Verdana" panose="020B0604030504040204" pitchFamily="34" charset="0"/>
                </a:rPr>
                <a:t>„C” szolgáltatás </a:t>
              </a:r>
              <a:r>
                <a:rPr lang="hu-HU" sz="11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igazg</a:t>
              </a:r>
              <a:r>
                <a:rPr lang="hu-HU" sz="1100" dirty="0">
                  <a:latin typeface="Verdana" panose="020B0604030504040204" pitchFamily="34" charset="0"/>
                  <a:ea typeface="Verdana" panose="020B0604030504040204" pitchFamily="34" charset="0"/>
                </a:rPr>
                <a:t>.</a:t>
              </a:r>
              <a:endParaRPr lang="hu-HU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00" name="Text Box 100"/>
            <p:cNvSpPr txBox="1">
              <a:spLocks noChangeArrowheads="1"/>
            </p:cNvSpPr>
            <p:nvPr/>
          </p:nvSpPr>
          <p:spPr bwMode="auto">
            <a:xfrm>
              <a:off x="4273" y="2910"/>
              <a:ext cx="1314" cy="4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hu-HU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01" name="Text Box 101"/>
            <p:cNvSpPr txBox="1">
              <a:spLocks noChangeArrowheads="1"/>
            </p:cNvSpPr>
            <p:nvPr/>
          </p:nvSpPr>
          <p:spPr bwMode="auto">
            <a:xfrm>
              <a:off x="6166" y="2908"/>
              <a:ext cx="1314" cy="4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hu-HU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02" name="Text Box 102"/>
            <p:cNvSpPr txBox="1">
              <a:spLocks noChangeArrowheads="1"/>
            </p:cNvSpPr>
            <p:nvPr/>
          </p:nvSpPr>
          <p:spPr bwMode="auto">
            <a:xfrm>
              <a:off x="7913" y="2910"/>
              <a:ext cx="1314" cy="4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hu-HU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03" name="Text Box 103"/>
            <p:cNvSpPr txBox="1">
              <a:spLocks noChangeArrowheads="1"/>
            </p:cNvSpPr>
            <p:nvPr/>
          </p:nvSpPr>
          <p:spPr bwMode="auto">
            <a:xfrm>
              <a:off x="4273" y="3646"/>
              <a:ext cx="1314" cy="4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hu-HU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04" name="Text Box 104"/>
            <p:cNvSpPr txBox="1">
              <a:spLocks noChangeArrowheads="1"/>
            </p:cNvSpPr>
            <p:nvPr/>
          </p:nvSpPr>
          <p:spPr bwMode="auto">
            <a:xfrm>
              <a:off x="6099" y="3646"/>
              <a:ext cx="1314" cy="4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hu-HU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05" name="Text Box 105"/>
            <p:cNvSpPr txBox="1">
              <a:spLocks noChangeArrowheads="1"/>
            </p:cNvSpPr>
            <p:nvPr/>
          </p:nvSpPr>
          <p:spPr bwMode="auto">
            <a:xfrm>
              <a:off x="7913" y="3646"/>
              <a:ext cx="1314" cy="4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hu-HU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06" name="Text Box 106"/>
            <p:cNvSpPr txBox="1">
              <a:spLocks noChangeArrowheads="1"/>
            </p:cNvSpPr>
            <p:nvPr/>
          </p:nvSpPr>
          <p:spPr bwMode="auto">
            <a:xfrm>
              <a:off x="4262" y="4374"/>
              <a:ext cx="1314" cy="4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hu-HU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07" name="Text Box 107"/>
            <p:cNvSpPr txBox="1">
              <a:spLocks noChangeArrowheads="1"/>
            </p:cNvSpPr>
            <p:nvPr/>
          </p:nvSpPr>
          <p:spPr bwMode="auto">
            <a:xfrm>
              <a:off x="6121" y="4374"/>
              <a:ext cx="1314" cy="4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hu-HU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08" name="Text Box 108"/>
            <p:cNvSpPr txBox="1">
              <a:spLocks noChangeArrowheads="1"/>
            </p:cNvSpPr>
            <p:nvPr/>
          </p:nvSpPr>
          <p:spPr bwMode="auto">
            <a:xfrm>
              <a:off x="7913" y="4374"/>
              <a:ext cx="1314" cy="4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hu-HU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09" name="Text Box 109"/>
            <p:cNvSpPr txBox="1">
              <a:spLocks noChangeArrowheads="1"/>
            </p:cNvSpPr>
            <p:nvPr/>
          </p:nvSpPr>
          <p:spPr bwMode="auto">
            <a:xfrm>
              <a:off x="4065" y="2449"/>
              <a:ext cx="5467" cy="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  <a:defRPr/>
              </a:pPr>
              <a:endParaRPr lang="hu-HU" sz="3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eaLnBrk="1" hangingPunct="1">
                <a:spcAft>
                  <a:spcPts val="1000"/>
                </a:spcAft>
                <a:defRPr/>
              </a:pPr>
              <a:r>
                <a:rPr lang="hu-HU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Végrehajtó egységek</a:t>
              </a:r>
            </a:p>
            <a:p>
              <a:pPr eaLnBrk="1" hangingPunct="1">
                <a:defRPr/>
              </a:pPr>
              <a:endParaRPr lang="hu-HU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10" name="Line 110"/>
            <p:cNvSpPr>
              <a:spLocks noChangeShapeType="1"/>
            </p:cNvSpPr>
            <p:nvPr/>
          </p:nvSpPr>
          <p:spPr bwMode="auto">
            <a:xfrm>
              <a:off x="4953" y="2640"/>
              <a:ext cx="0" cy="17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hu-HU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11" name="Line 111"/>
            <p:cNvSpPr>
              <a:spLocks noChangeShapeType="1"/>
            </p:cNvSpPr>
            <p:nvPr/>
          </p:nvSpPr>
          <p:spPr bwMode="auto">
            <a:xfrm>
              <a:off x="6796" y="2662"/>
              <a:ext cx="0" cy="17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hu-HU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12" name="Line 112"/>
            <p:cNvSpPr>
              <a:spLocks noChangeShapeType="1"/>
            </p:cNvSpPr>
            <p:nvPr/>
          </p:nvSpPr>
          <p:spPr bwMode="auto">
            <a:xfrm>
              <a:off x="8562" y="2662"/>
              <a:ext cx="0" cy="17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hu-HU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13" name="Line 113"/>
            <p:cNvSpPr>
              <a:spLocks noChangeShapeType="1"/>
            </p:cNvSpPr>
            <p:nvPr/>
          </p:nvSpPr>
          <p:spPr bwMode="auto">
            <a:xfrm>
              <a:off x="4004" y="3121"/>
              <a:ext cx="39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hu-HU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14" name="Line 114"/>
            <p:cNvSpPr>
              <a:spLocks noChangeShapeType="1"/>
            </p:cNvSpPr>
            <p:nvPr/>
          </p:nvSpPr>
          <p:spPr bwMode="auto">
            <a:xfrm>
              <a:off x="3959" y="3896"/>
              <a:ext cx="39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hu-HU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15" name="Line 115"/>
            <p:cNvSpPr>
              <a:spLocks noChangeShapeType="1"/>
            </p:cNvSpPr>
            <p:nvPr/>
          </p:nvSpPr>
          <p:spPr bwMode="auto">
            <a:xfrm>
              <a:off x="3959" y="4604"/>
              <a:ext cx="39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hu-HU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aphicFrame>
        <p:nvGraphicFramePr>
          <p:cNvPr id="34" name="Táblázat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786003"/>
              </p:ext>
            </p:extLst>
          </p:nvPr>
        </p:nvGraphicFramePr>
        <p:xfrm>
          <a:off x="1958477" y="3485395"/>
          <a:ext cx="8497887" cy="2867759"/>
        </p:xfrm>
        <a:graphic>
          <a:graphicData uri="http://schemas.openxmlformats.org/drawingml/2006/table">
            <a:tbl>
              <a:tblPr/>
              <a:tblGrid>
                <a:gridCol w="4050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7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403">
                <a:tc gridSpan="2">
                  <a:txBody>
                    <a:bodyPr/>
                    <a:lstStyle/>
                    <a:p>
                      <a:pPr marL="39370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mátrixszervezet alkalmazásának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306">
                <a:tc>
                  <a:txBody>
                    <a:bodyPr/>
                    <a:lstStyle/>
                    <a:p>
                      <a:pPr marL="39370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előnyei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9055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hátrányai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306">
                <a:tc>
                  <a:txBody>
                    <a:bodyPr/>
                    <a:lstStyle/>
                    <a:p>
                      <a:pPr marL="3937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Alacsony fokú a formalizáltság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Krízishelyzetben összeomolhat 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306">
                <a:tc>
                  <a:txBody>
                    <a:bodyPr/>
                    <a:lstStyle/>
                    <a:p>
                      <a:pPr marL="3937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Fokozza a versenyt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905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Vezetők rivalizálása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612">
                <a:tc>
                  <a:txBody>
                    <a:bodyPr/>
                    <a:lstStyle/>
                    <a:p>
                      <a:pPr marL="3937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két dimenzió vezetői együtt döntenek a metszésponti problémákról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905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Túl nagy az elvárás a szervezet tagjaival szemben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612">
                <a:tc>
                  <a:txBody>
                    <a:bodyPr/>
                    <a:lstStyle/>
                    <a:p>
                      <a:pPr marL="3937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szervezeti tagok nagyobb teljesítményre képesek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905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Nagy a koordinációs költsége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306">
                <a:tc>
                  <a:txBody>
                    <a:bodyPr/>
                    <a:lstStyle/>
                    <a:p>
                      <a:pPr marL="3937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Innovációra ösztönöz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905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Túlhajtott csapatmunka 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2744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33398" y="260649"/>
            <a:ext cx="9144000" cy="7826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4.3. F) A </a:t>
            </a:r>
            <a:r>
              <a:rPr lang="hu-HU" sz="3200" dirty="0" err="1" bmk="">
                <a:solidFill>
                  <a:srgbClr val="C00000"/>
                </a:solidFill>
                <a:cs typeface="Times New Roman" panose="02020603050405020304" pitchFamily="18" charset="0"/>
              </a:rPr>
              <a:t>Mintzberg</a:t>
            </a: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-féle szervezettípusok</a:t>
            </a:r>
            <a:endParaRPr lang="en-US" sz="3200" dirty="0" bmk="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0419" name="Kép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303934"/>
            <a:ext cx="8424862" cy="493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613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65915" y="1003002"/>
            <a:ext cx="10277341" cy="4751933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</p:txBody>
      </p:sp>
      <p:sp>
        <p:nvSpPr>
          <p:cNvPr id="2" name="Téglalap 1"/>
          <p:cNvSpPr/>
          <p:nvPr/>
        </p:nvSpPr>
        <p:spPr>
          <a:xfrm>
            <a:off x="965915" y="2778803"/>
            <a:ext cx="102773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>
                <a:solidFill>
                  <a:srgbClr val="000000"/>
                </a:solidFill>
                <a:latin typeface="+mj-lt"/>
              </a:rPr>
              <a:t>Jelen fejezet a vezetési feladatok eredetével, a vezetés- és szervezéstudomány kulcsfogalmainak meghatározásával, valamint a vezetés tanulhatóságával foglalkozik. </a:t>
            </a:r>
            <a:endParaRPr lang="hu-HU" sz="2400" dirty="0">
              <a:latin typeface="+mj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65915" y="1040003"/>
            <a:ext cx="8345028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Célkitűzések</a:t>
            </a:r>
          </a:p>
        </p:txBody>
      </p:sp>
    </p:spTree>
    <p:extLst>
      <p:ext uri="{BB962C8B-B14F-4D97-AF65-F5344CB8AC3E}">
        <p14:creationId xmlns:p14="http://schemas.microsoft.com/office/powerpoint/2010/main" val="11490503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 idx="4294967295"/>
          </p:nvPr>
        </p:nvSpPr>
        <p:spPr>
          <a:xfrm>
            <a:off x="1524000" y="260648"/>
            <a:ext cx="9144000" cy="711200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4.4. A közszervezetek sajátosságai</a:t>
            </a:r>
            <a:endParaRPr lang="en-US" sz="3200" dirty="0" bmk="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8915" name="Tartalom helye 4"/>
          <p:cNvSpPr>
            <a:spLocks noGrp="1"/>
          </p:cNvSpPr>
          <p:nvPr>
            <p:ph idx="4294967295"/>
          </p:nvPr>
        </p:nvSpPr>
        <p:spPr>
          <a:xfrm>
            <a:off x="2423592" y="1556792"/>
            <a:ext cx="7704856" cy="4752528"/>
          </a:xfrm>
        </p:spPr>
        <p:txBody>
          <a:bodyPr rtlCol="0"/>
          <a:lstStyle/>
          <a:p>
            <a:pPr>
              <a:defRPr/>
            </a:pPr>
            <a:r>
              <a:rPr lang="hu-HU" sz="2400" dirty="0"/>
              <a:t>Közösségi pénzből való gazdálkodás</a:t>
            </a:r>
          </a:p>
          <a:p>
            <a:pPr>
              <a:defRPr/>
            </a:pPr>
            <a:r>
              <a:rPr lang="hu-HU" sz="2400" dirty="0"/>
              <a:t>Komplex teljesítményelvárások </a:t>
            </a:r>
          </a:p>
          <a:p>
            <a:pPr>
              <a:defRPr/>
            </a:pPr>
            <a:r>
              <a:rPr lang="hu-HU" sz="2400" dirty="0"/>
              <a:t>Szabályozottság</a:t>
            </a:r>
          </a:p>
          <a:p>
            <a:pPr>
              <a:defRPr/>
            </a:pPr>
            <a:r>
              <a:rPr lang="hu-HU" sz="2400" dirty="0"/>
              <a:t>Eljárási garanciák</a:t>
            </a:r>
          </a:p>
          <a:p>
            <a:pPr>
              <a:defRPr/>
            </a:pPr>
            <a:r>
              <a:rPr lang="hu-HU" sz="2400" dirty="0"/>
              <a:t>Hálózatos működés (szektoron belül, illetve az üzleti és civil szektorral a feladatellátásban)</a:t>
            </a:r>
          </a:p>
          <a:p>
            <a:pPr>
              <a:defRPr/>
            </a:pPr>
            <a:r>
              <a:rPr lang="hu-HU" sz="2400" dirty="0"/>
              <a:t>Méltányosság, a megkülönböztetés tilalma</a:t>
            </a:r>
          </a:p>
          <a:p>
            <a:pPr>
              <a:defRPr/>
            </a:pPr>
            <a:r>
              <a:rPr lang="hu-HU" sz="2400" dirty="0"/>
              <a:t>Kiszámítható és folyamatos működés</a:t>
            </a:r>
          </a:p>
          <a:p>
            <a:pPr>
              <a:defRPr/>
            </a:pPr>
            <a:r>
              <a:rPr lang="hu-HU" sz="2400" dirty="0"/>
              <a:t>Átláthatóság és elszámoltathatóság </a:t>
            </a:r>
          </a:p>
          <a:p>
            <a:pPr>
              <a:defRPr/>
            </a:pPr>
            <a:r>
              <a:rPr lang="hu-HU" sz="2400" dirty="0"/>
              <a:t>Politikai ciklikusság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90852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81343" y="2171926"/>
            <a:ext cx="10161913" cy="4087472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  <a:p>
            <a:pPr marL="0" indent="0" algn="just">
              <a:buNone/>
              <a:defRPr/>
            </a:pPr>
            <a:r>
              <a:rPr lang="hu-HU" sz="2400" dirty="0"/>
              <a:t>Melyek a szervezetek leírásához használt struktúradimenziók?</a:t>
            </a:r>
          </a:p>
          <a:p>
            <a:pPr marL="0" indent="0" algn="just">
              <a:buNone/>
              <a:defRPr/>
            </a:pPr>
            <a:r>
              <a:rPr lang="hu-HU" sz="2400" dirty="0"/>
              <a:t>Mit jelent a lineáris szervezeti modell?</a:t>
            </a:r>
          </a:p>
          <a:p>
            <a:pPr marL="0" indent="0" algn="just">
              <a:buNone/>
              <a:defRPr/>
            </a:pPr>
            <a:r>
              <a:rPr lang="hu-HU" sz="2400" dirty="0"/>
              <a:t>Mit jelent a törzskari szervezeti modell?</a:t>
            </a:r>
          </a:p>
          <a:p>
            <a:pPr marL="0" indent="0" algn="just">
              <a:buNone/>
              <a:defRPr/>
            </a:pPr>
            <a:r>
              <a:rPr lang="hu-HU" sz="2400" dirty="0"/>
              <a:t>Mit jelent a lineáris-funkcionális szervezeti modell?</a:t>
            </a:r>
          </a:p>
          <a:p>
            <a:pPr marL="0" indent="0" algn="just">
              <a:buNone/>
              <a:defRPr/>
            </a:pPr>
            <a:r>
              <a:rPr lang="hu-HU" sz="2400" dirty="0"/>
              <a:t>Mit jelent a </a:t>
            </a:r>
            <a:r>
              <a:rPr lang="hu-HU" sz="2400" dirty="0" err="1"/>
              <a:t>divizionális</a:t>
            </a:r>
            <a:r>
              <a:rPr lang="hu-HU" sz="2400" dirty="0"/>
              <a:t> szervezeti modell?</a:t>
            </a:r>
          </a:p>
          <a:p>
            <a:pPr marL="0" indent="0" algn="just">
              <a:buNone/>
              <a:defRPr/>
            </a:pPr>
            <a:r>
              <a:rPr lang="hu-HU" sz="2400" dirty="0"/>
              <a:t>Mit jelent a mátrix szervezet?</a:t>
            </a:r>
          </a:p>
          <a:p>
            <a:pPr marL="0" indent="0" algn="just">
              <a:buNone/>
              <a:defRPr/>
            </a:pPr>
            <a:r>
              <a:rPr lang="hu-HU" sz="2400" dirty="0"/>
              <a:t>Melyek a </a:t>
            </a:r>
            <a:r>
              <a:rPr lang="hu-HU" sz="2400" dirty="0" err="1"/>
              <a:t>Mintzberg</a:t>
            </a:r>
            <a:r>
              <a:rPr lang="hu-HU" sz="2400" dirty="0"/>
              <a:t>-féle szervezettípusok?</a:t>
            </a:r>
          </a:p>
          <a:p>
            <a:pPr marL="0" indent="0" algn="just">
              <a:buNone/>
              <a:defRPr/>
            </a:pPr>
            <a:endParaRPr lang="hu-HU" sz="2400" dirty="0"/>
          </a:p>
          <a:p>
            <a:pPr marL="0" indent="0" algn="just">
              <a:buNone/>
              <a:defRPr/>
            </a:pPr>
            <a:endParaRPr lang="hu-HU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81343" y="1746476"/>
            <a:ext cx="822960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Ellenőrző kérdések</a:t>
            </a:r>
          </a:p>
        </p:txBody>
      </p:sp>
    </p:spTree>
    <p:extLst>
      <p:ext uri="{BB962C8B-B14F-4D97-AF65-F5344CB8AC3E}">
        <p14:creationId xmlns:p14="http://schemas.microsoft.com/office/powerpoint/2010/main" val="34246323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962299" y="3459872"/>
            <a:ext cx="9144000" cy="16509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5.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Szervezeti kultúra </a:t>
            </a:r>
            <a:b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és változásvezetés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0962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65915" y="1003002"/>
            <a:ext cx="10277341" cy="4751933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</p:txBody>
      </p:sp>
      <p:sp>
        <p:nvSpPr>
          <p:cNvPr id="2" name="Téglalap 1"/>
          <p:cNvSpPr/>
          <p:nvPr/>
        </p:nvSpPr>
        <p:spPr>
          <a:xfrm>
            <a:off x="965914" y="2409472"/>
            <a:ext cx="102773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>
                <a:latin typeface="+mj-lt"/>
              </a:rPr>
              <a:t>Jelen fejezet a szervezeti kultúra fogalmának meghatározására és néhány ismert típusának a bemutatására vállalkozik. Fejezetünk másik kulcstémaköre a változásvezetés: ennek kapcsán annak módszertanát kívánjuk bemutatni, hogy miként lehet a szervezetekben alapvető változásokat végrehajtani, a formális és magatartási jellemzőket célszerűen együtt alakítva.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65914" y="1040003"/>
            <a:ext cx="8345029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Célkitűzések</a:t>
            </a:r>
          </a:p>
        </p:txBody>
      </p:sp>
    </p:spTree>
    <p:extLst>
      <p:ext uri="{BB962C8B-B14F-4D97-AF65-F5344CB8AC3E}">
        <p14:creationId xmlns:p14="http://schemas.microsoft.com/office/powerpoint/2010/main" val="41321416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60649"/>
            <a:ext cx="9144000" cy="719137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5.1. Szervezeti kultúra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67608" y="1628801"/>
            <a:ext cx="7416800" cy="4535487"/>
          </a:xfrm>
          <a:ln w="57150"/>
        </p:spPr>
        <p:txBody>
          <a:bodyPr rtlCol="0"/>
          <a:lstStyle/>
          <a:p>
            <a:pPr marL="0" indent="0">
              <a:buClr>
                <a:schemeClr val="tx1"/>
              </a:buClr>
              <a:buNone/>
              <a:defRPr/>
            </a:pPr>
            <a:r>
              <a:rPr lang="hu-HU" sz="2400" b="1" dirty="0"/>
              <a:t>A szervezeti kultúra </a:t>
            </a:r>
            <a:r>
              <a:rPr lang="hu-HU" sz="2400" dirty="0"/>
              <a:t>a szervezeti tagok által osztott alapvető előfeltevések, hiedelmek és értékek rendszere, amelyek segítségével meghatározzák önmagukat és környezetüket. 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hu-HU" sz="2400" b="1" i="1" dirty="0"/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hu-HU" sz="2400" b="1" dirty="0"/>
              <a:t>Jellemzője</a:t>
            </a:r>
            <a:r>
              <a:rPr lang="hu-H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hu-HU" sz="2400" dirty="0"/>
              <a:t> hogy alapvetően </a:t>
            </a:r>
            <a:r>
              <a:rPr lang="hu-HU" sz="2400" b="1" dirty="0"/>
              <a:t>rejtett </a:t>
            </a:r>
            <a:r>
              <a:rPr lang="hu-HU" sz="2400" dirty="0"/>
              <a:t>(a jéghegy csúcsa).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hu-HU" sz="2400" dirty="0"/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hu-HU" sz="2400" dirty="0"/>
              <a:t>Aki nem tud alkalmazkodni hozzá, azt </a:t>
            </a:r>
            <a:r>
              <a:rPr lang="hu-HU" sz="2400" b="1" dirty="0"/>
              <a:t>bünteti</a:t>
            </a:r>
            <a:r>
              <a:rPr lang="hu-HU" sz="2400" dirty="0"/>
              <a:t>, továbbá a változásokkal szemben </a:t>
            </a:r>
            <a:r>
              <a:rPr lang="hu-HU" sz="2400" b="1" dirty="0"/>
              <a:t>korlátot </a:t>
            </a:r>
            <a:r>
              <a:rPr lang="hu-HU" sz="2400" dirty="0"/>
              <a:t>jelent. </a:t>
            </a:r>
          </a:p>
        </p:txBody>
      </p:sp>
    </p:spTree>
    <p:extLst>
      <p:ext uri="{BB962C8B-B14F-4D97-AF65-F5344CB8AC3E}">
        <p14:creationId xmlns:p14="http://schemas.microsoft.com/office/powerpoint/2010/main" val="35477291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524000" y="332657"/>
            <a:ext cx="9144000" cy="720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5.1.2. A szervezeti kultúra típusai </a:t>
            </a:r>
            <a:b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dirty="0" err="1" bmk="">
                <a:solidFill>
                  <a:srgbClr val="C00000"/>
                </a:solidFill>
                <a:cs typeface="Times New Roman" panose="02020603050405020304" pitchFamily="18" charset="0"/>
              </a:rPr>
              <a:t>Handy</a:t>
            </a: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 alapján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776412" y="1484313"/>
            <a:ext cx="4319588" cy="244951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hu-HU" altLang="hu-HU" sz="2000" b="1" i="1" dirty="0"/>
              <a:t>Hatalom típusú</a:t>
            </a:r>
          </a:p>
          <a:p>
            <a:pPr marL="457200" indent="-457200"/>
            <a:r>
              <a:rPr lang="hu-HU" altLang="hu-HU" sz="2000" dirty="0"/>
              <a:t>Tekintélyelvű és energikusan vezetett</a:t>
            </a:r>
          </a:p>
          <a:p>
            <a:pPr marL="457200" indent="-457200"/>
            <a:r>
              <a:rPr lang="hu-HU" altLang="hu-HU" sz="2000" dirty="0"/>
              <a:t>Kontroll kulcspozíciók révén és ellenőrzésekkel </a:t>
            </a:r>
          </a:p>
          <a:p>
            <a:pPr marL="457200" indent="-457200"/>
            <a:r>
              <a:rPr lang="hu-HU" altLang="hu-HU" sz="2000" dirty="0"/>
              <a:t>Kisebb, vállalkozó szellemű szervezetekben hatékony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6384033" y="1484313"/>
            <a:ext cx="4105275" cy="244951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hu-HU" altLang="hu-HU" sz="2000" b="1" i="1" dirty="0"/>
              <a:t>Szerep típusú</a:t>
            </a:r>
          </a:p>
          <a:p>
            <a:pPr marL="457200" indent="-457200"/>
            <a:r>
              <a:rPr lang="hu-HU" altLang="hu-HU" sz="2000" dirty="0"/>
              <a:t>Szabályozott, racionális működés</a:t>
            </a:r>
          </a:p>
          <a:p>
            <a:pPr marL="457200" indent="-457200"/>
            <a:r>
              <a:rPr lang="hu-HU" altLang="hu-HU" sz="2000" dirty="0"/>
              <a:t>Lassan mozdul, nehezen változik</a:t>
            </a:r>
          </a:p>
          <a:p>
            <a:pPr marL="457200" indent="-457200"/>
            <a:r>
              <a:rPr lang="hu-HU" altLang="hu-HU" sz="2000" dirty="0"/>
              <a:t>Tömeges, rutin feladatok mellett hatékony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sz="quarter" idx="4294967295"/>
          </p:nvPr>
        </p:nvSpPr>
        <p:spPr>
          <a:xfrm>
            <a:off x="1776412" y="4078755"/>
            <a:ext cx="4319588" cy="252082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altLang="hu-HU" sz="2000" b="1" i="1" dirty="0"/>
              <a:t>Feladat típusú</a:t>
            </a:r>
          </a:p>
          <a:p>
            <a:pPr marL="457200" indent="-457200"/>
            <a:r>
              <a:rPr lang="hu-HU" altLang="hu-HU" sz="2000" dirty="0"/>
              <a:t>Csoportra épít: mátrix szerkezet, projektek</a:t>
            </a:r>
          </a:p>
          <a:p>
            <a:pPr marL="457200" indent="-457200"/>
            <a:r>
              <a:rPr lang="hu-HU" altLang="hu-HU" sz="2000" dirty="0"/>
              <a:t>Decentralizált működés, </a:t>
            </a:r>
            <a:r>
              <a:rPr lang="hu-HU" altLang="hu-HU" sz="2000" dirty="0" err="1"/>
              <a:t>generalista</a:t>
            </a:r>
            <a:r>
              <a:rPr lang="hu-HU" altLang="hu-HU" sz="2000" dirty="0"/>
              <a:t> munkatársak</a:t>
            </a:r>
          </a:p>
          <a:p>
            <a:pPr marL="457200" indent="-457200"/>
            <a:r>
              <a:rPr lang="hu-HU" altLang="hu-HU" sz="2000" dirty="0" err="1"/>
              <a:t>Teljesítménycentrikus</a:t>
            </a:r>
            <a:r>
              <a:rPr lang="hu-HU" altLang="hu-HU" sz="2000" dirty="0"/>
              <a:t> működés</a:t>
            </a:r>
          </a:p>
          <a:p>
            <a:pPr marL="457200" indent="-457200"/>
            <a:r>
              <a:rPr lang="hu-HU" altLang="hu-HU" sz="2000" dirty="0"/>
              <a:t>Könnyen változik, innovatív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sz="quarter" idx="4294967295"/>
          </p:nvPr>
        </p:nvSpPr>
        <p:spPr>
          <a:xfrm>
            <a:off x="6384032" y="4078755"/>
            <a:ext cx="4105275" cy="252082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hu-HU" altLang="hu-HU" sz="2000" b="1" i="1" dirty="0"/>
              <a:t>Személyre alapozó</a:t>
            </a:r>
          </a:p>
          <a:p>
            <a:pPr marL="457200" indent="-457200">
              <a:spcBef>
                <a:spcPct val="0"/>
              </a:spcBef>
            </a:pPr>
            <a:r>
              <a:rPr lang="hu-HU" altLang="hu-HU" sz="2000" dirty="0"/>
              <a:t>Az egyénre épít, nem a csoportra</a:t>
            </a:r>
          </a:p>
          <a:p>
            <a:pPr marL="457200" indent="-457200">
              <a:spcBef>
                <a:spcPct val="0"/>
              </a:spcBef>
            </a:pPr>
            <a:r>
              <a:rPr lang="hu-HU" altLang="hu-HU" sz="2000" dirty="0"/>
              <a:t>Nincs utasítás, a munkatársak egymással egyeztetnek</a:t>
            </a:r>
          </a:p>
          <a:p>
            <a:pPr marL="457200" indent="-457200">
              <a:spcBef>
                <a:spcPct val="0"/>
              </a:spcBef>
            </a:pPr>
            <a:r>
              <a:rPr lang="hu-HU" altLang="hu-HU" sz="2000" dirty="0"/>
              <a:t>Kvalifikált munkaerő, szakértői feladatok</a:t>
            </a:r>
          </a:p>
        </p:txBody>
      </p:sp>
    </p:spTree>
    <p:extLst>
      <p:ext uri="{BB962C8B-B14F-4D97-AF65-F5344CB8AC3E}">
        <p14:creationId xmlns:p14="http://schemas.microsoft.com/office/powerpoint/2010/main" val="33826734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60649"/>
            <a:ext cx="9144000" cy="782637"/>
          </a:xfrm>
        </p:spPr>
        <p:txBody>
          <a:bodyPr/>
          <a:lstStyle/>
          <a:p>
            <a:pPr algn="ctr">
              <a:defRPr/>
            </a:pPr>
            <a:r>
              <a:rPr lang="hu-HU" sz="3200" dirty="0" err="1" bmk="">
                <a:solidFill>
                  <a:srgbClr val="C00000"/>
                </a:solidFill>
                <a:cs typeface="Times New Roman" panose="02020603050405020304" pitchFamily="18" charset="0"/>
              </a:rPr>
              <a:t>Quinn</a:t>
            </a: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 kultúramodellje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940343"/>
              </p:ext>
            </p:extLst>
          </p:nvPr>
        </p:nvGraphicFramePr>
        <p:xfrm>
          <a:off x="1703511" y="1484785"/>
          <a:ext cx="8784978" cy="4968552"/>
        </p:xfrm>
        <a:graphic>
          <a:graphicData uri="http://schemas.openxmlformats.org/drawingml/2006/table">
            <a:tbl>
              <a:tblPr/>
              <a:tblGrid>
                <a:gridCol w="2668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8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8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9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4402">
                <a:tc>
                  <a:txBody>
                    <a:bodyPr/>
                    <a:lstStyle/>
                    <a:p>
                      <a:pPr marL="90170" marR="71755" indent="215900" algn="ctr">
                        <a:spcAft>
                          <a:spcPts val="0"/>
                        </a:spcAft>
                      </a:pP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225" indent="215900" algn="ctr"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rugalmasság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marR="71755" indent="215900" algn="ctr">
                        <a:spcAft>
                          <a:spcPts val="0"/>
                        </a:spcAft>
                      </a:pP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5215">
                <a:tc rowSpan="2">
                  <a:txBody>
                    <a:bodyPr/>
                    <a:lstStyle/>
                    <a:p>
                      <a:pPr marL="90170" marR="71755" indent="215900" algn="ctr"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befelé összpontosító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indent="215900" algn="ctr"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támogató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225" indent="215900" algn="ctr"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innováció-orientált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170" marR="71755" indent="215900" algn="ctr"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kifelé összpontosító</a:t>
                      </a: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50" indent="-10795" algn="ctr"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szabály-   orientált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225" indent="-11430" algn="ctr"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célorientált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1625"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225" indent="-11430" algn="ctr"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szoros kontroll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indent="215900" algn="ctr">
                        <a:spcAft>
                          <a:spcPts val="0"/>
                        </a:spcAft>
                      </a:pP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4154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87599" y="188640"/>
            <a:ext cx="8278979" cy="908050"/>
          </a:xfrm>
        </p:spPr>
        <p:txBody>
          <a:bodyPr/>
          <a:lstStyle/>
          <a:p>
            <a:pPr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5.2. Változásvezetés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387600" y="1844676"/>
            <a:ext cx="8280400" cy="4537075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hu-HU" altLang="hu-HU" sz="2400" b="1" dirty="0"/>
              <a:t>Változás: </a:t>
            </a:r>
            <a:r>
              <a:rPr lang="hu-HU" altLang="hu-HU" sz="2400" dirty="0"/>
              <a:t>a szervezet egy vagy több alapvető jellemzőjében bekövetkező, jelentős mértékű módosulás.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u-HU" altLang="hu-HU" sz="2400" b="1" dirty="0"/>
              <a:t>Változásvezetésnek</a:t>
            </a:r>
            <a:r>
              <a:rPr lang="hu-HU" altLang="hu-HU" sz="2400" dirty="0"/>
              <a:t> a szervezeti változások tudatos, az elérni kívánt célok felé történő irányítását tekintjük. A változások kezelése a vezetők feladata.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u-HU" altLang="hu-HU" sz="2400" dirty="0"/>
              <a:t>Típusai: </a:t>
            </a:r>
            <a:r>
              <a:rPr lang="hu-HU" altLang="hu-HU" sz="2400" b="1" dirty="0"/>
              <a:t>elsőfokú, másodfokú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u-HU" altLang="hu-HU" sz="2400" b="1" dirty="0"/>
              <a:t>A változás szereplői: </a:t>
            </a:r>
            <a:r>
              <a:rPr lang="hu-HU" altLang="hu-HU" sz="2400" dirty="0"/>
              <a:t>védnök, ügynök, célpont, szószóló</a:t>
            </a:r>
            <a:endParaRPr lang="hu-HU" altLang="hu-HU" sz="2400" b="1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122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32657"/>
            <a:ext cx="9144000" cy="620713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5.2.2. A szervezeti ellenállás  kezelése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387600" y="1412875"/>
            <a:ext cx="8280400" cy="5329238"/>
          </a:xfrm>
        </p:spPr>
        <p:txBody>
          <a:bodyPr/>
          <a:lstStyle/>
          <a:p>
            <a:pPr marL="0" indent="0">
              <a:buNone/>
            </a:pPr>
            <a:r>
              <a:rPr lang="hu-HU" altLang="hu-HU" sz="2400" b="1" dirty="0"/>
              <a:t>A szervezeti ellenállás jelensége </a:t>
            </a:r>
            <a:endParaRPr lang="hu-HU" altLang="hu-HU" sz="2400" dirty="0"/>
          </a:p>
          <a:p>
            <a:pPr marL="0" indent="0">
              <a:buNone/>
            </a:pPr>
            <a:r>
              <a:rPr lang="hu-HU" altLang="hu-HU" sz="2400" b="1" dirty="0" err="1"/>
              <a:t>Lewin</a:t>
            </a:r>
            <a:r>
              <a:rPr lang="hu-HU" altLang="hu-HU" sz="2400" b="1" dirty="0"/>
              <a:t> változásvezetési fázisai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/>
              <a:t>Felengedés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/>
              <a:t>Átalakítás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/>
              <a:t>Megszilárdítás </a:t>
            </a:r>
          </a:p>
          <a:p>
            <a:pPr marL="0" indent="0">
              <a:buNone/>
            </a:pPr>
            <a:endParaRPr lang="hu-HU" altLang="hu-HU" sz="2400" b="1" dirty="0"/>
          </a:p>
          <a:p>
            <a:pPr marL="0" indent="0">
              <a:buNone/>
            </a:pPr>
            <a:r>
              <a:rPr lang="hu-HU" altLang="hu-HU" sz="2400" b="1" dirty="0" err="1"/>
              <a:t>Zaltmann</a:t>
            </a:r>
            <a:r>
              <a:rPr lang="hu-HU" altLang="hu-HU" sz="2400" b="1" dirty="0"/>
              <a:t> és </a:t>
            </a:r>
            <a:r>
              <a:rPr lang="hu-HU" altLang="hu-HU" sz="2400" b="1" dirty="0" err="1"/>
              <a:t>Duncan</a:t>
            </a:r>
            <a:r>
              <a:rPr lang="hu-HU" altLang="hu-HU" sz="2400" b="1" dirty="0"/>
              <a:t> változásvezetési stratégiái / taktikái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/>
              <a:t>Rásegítő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/>
              <a:t>Felvilágosító-oktató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/>
              <a:t>Manipulatív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/>
              <a:t>Hatalmi</a:t>
            </a:r>
          </a:p>
          <a:p>
            <a:pPr marL="0" indent="0">
              <a:buNone/>
            </a:pPr>
            <a:endParaRPr lang="hu-HU" altLang="hu-HU" sz="2400" dirty="0"/>
          </a:p>
          <a:p>
            <a:pPr marL="0" indent="0">
              <a:buNone/>
            </a:pPr>
            <a:endParaRPr lang="hu-HU" altLang="hu-HU" sz="2400" b="1" dirty="0"/>
          </a:p>
          <a:p>
            <a:pPr marL="0" indent="0">
              <a:buNone/>
            </a:pPr>
            <a:endParaRPr lang="hu-HU" alt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27383219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81343" y="2171926"/>
            <a:ext cx="10161913" cy="4087472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  <a:p>
            <a:pPr marL="0" indent="0" algn="just">
              <a:buNone/>
              <a:defRPr/>
            </a:pPr>
            <a:r>
              <a:rPr lang="hu-HU" sz="2400" dirty="0"/>
              <a:t>Hogyan határozná meg a szervezeti kultúra jelentését?</a:t>
            </a:r>
          </a:p>
          <a:p>
            <a:pPr marL="0" indent="0" algn="just">
              <a:buNone/>
              <a:defRPr/>
            </a:pPr>
            <a:r>
              <a:rPr lang="hu-HU" sz="2400" dirty="0"/>
              <a:t>Ismertesse </a:t>
            </a:r>
            <a:r>
              <a:rPr lang="hu-HU" sz="2400" dirty="0" err="1"/>
              <a:t>Quinn</a:t>
            </a:r>
            <a:r>
              <a:rPr lang="hu-HU" sz="2400" dirty="0"/>
              <a:t> kultúramodelljét!</a:t>
            </a:r>
          </a:p>
          <a:p>
            <a:pPr marL="0" indent="0" algn="just">
              <a:buNone/>
              <a:defRPr/>
            </a:pPr>
            <a:r>
              <a:rPr lang="hu-HU" sz="2400" dirty="0"/>
              <a:t>Mit jelent a változásvezetés?</a:t>
            </a:r>
          </a:p>
          <a:p>
            <a:pPr marL="0" indent="0" algn="just">
              <a:buNone/>
              <a:defRPr/>
            </a:pPr>
            <a:r>
              <a:rPr lang="hu-HU" sz="2400" dirty="0"/>
              <a:t>Hogyan kezelhető a szervezeti ellenállás?</a:t>
            </a:r>
          </a:p>
          <a:p>
            <a:pPr marL="0" indent="0" algn="just">
              <a:buNone/>
              <a:defRPr/>
            </a:pPr>
            <a:endParaRPr lang="hu-HU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81343" y="1746476"/>
            <a:ext cx="822960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Ellenőrző kérdések</a:t>
            </a:r>
          </a:p>
        </p:txBody>
      </p:sp>
    </p:spTree>
    <p:extLst>
      <p:ext uri="{BB962C8B-B14F-4D97-AF65-F5344CB8AC3E}">
        <p14:creationId xmlns:p14="http://schemas.microsoft.com/office/powerpoint/2010/main" val="2208606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03512" y="260648"/>
            <a:ext cx="8229600" cy="850900"/>
          </a:xfrm>
        </p:spPr>
        <p:txBody>
          <a:bodyPr/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cs typeface="Times New Roman" panose="02020603050405020304" pitchFamily="18" charset="0"/>
              </a:rPr>
              <a:t>1.1. A vezetés eredete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51584" y="1556793"/>
            <a:ext cx="7452816" cy="475193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2400" dirty="0"/>
              <a:t>Egyidős az emberiséggel</a:t>
            </a:r>
          </a:p>
          <a:p>
            <a:pPr>
              <a:defRPr/>
            </a:pPr>
            <a:r>
              <a:rPr lang="hu-HU" sz="2400" dirty="0"/>
              <a:t>Az ókorban és a középkorban a hadsereg, az állam, és az egyház volt gyakorlásának elsődleges terepe</a:t>
            </a:r>
          </a:p>
          <a:p>
            <a:pPr>
              <a:defRPr/>
            </a:pPr>
            <a:r>
              <a:rPr lang="hu-HU" sz="2400" dirty="0"/>
              <a:t>A modern szervezetek megjelenésével, ill. a szervezeti méretek növekedésével vált önálló szakterületté</a:t>
            </a:r>
          </a:p>
          <a:p>
            <a:pPr>
              <a:defRPr/>
            </a:pPr>
            <a:r>
              <a:rPr lang="hu-HU" sz="2400" dirty="0"/>
              <a:t>Szisztematikusan csak egy évszázad óta kutatják és írnak róla</a:t>
            </a:r>
          </a:p>
          <a:p>
            <a:pPr>
              <a:defRPr/>
            </a:pPr>
            <a:r>
              <a:rPr lang="hu-HU" sz="2400" dirty="0"/>
              <a:t>A tudományos kritériumoknak is megfelelő eredményei alig néhány évtizedesek</a:t>
            </a:r>
          </a:p>
          <a:p>
            <a:pPr>
              <a:defRPr/>
            </a:pPr>
            <a:r>
              <a:rPr lang="hu-HU" sz="2400" dirty="0"/>
              <a:t>Azóta rendkívül szerteágazóvá vált, máig töretlenül fejlődik</a:t>
            </a:r>
          </a:p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6770830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962299" y="2821577"/>
            <a:ext cx="9144000" cy="2289221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6.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Új tendenciák és vezetési </a:t>
            </a:r>
            <a:b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megoldások a közigazgatási szervezetek működésében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768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65915" y="1003002"/>
            <a:ext cx="10277341" cy="4751933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</p:txBody>
      </p:sp>
      <p:sp>
        <p:nvSpPr>
          <p:cNvPr id="2" name="Téglalap 1"/>
          <p:cNvSpPr/>
          <p:nvPr/>
        </p:nvSpPr>
        <p:spPr>
          <a:xfrm>
            <a:off x="965914" y="2409472"/>
            <a:ext cx="102773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>
                <a:latin typeface="+mj-lt"/>
              </a:rPr>
              <a:t>Öt konkrét menedzsment szakterületet ismertetünk ebben a fejezetben: stratégiai menedzsment, folyamatmenedzsment és e-kormányzat, projektmenedzsment, minőségmenedzsment, tudásmenedzsment. Célunk a koncepciók bemutatásán túl e módszerek alkalmazási lehetőségeinek és </a:t>
            </a:r>
            <a:r>
              <a:rPr lang="hu-HU" sz="2400" dirty="0" err="1">
                <a:latin typeface="+mj-lt"/>
              </a:rPr>
              <a:t>korlátainak</a:t>
            </a:r>
            <a:r>
              <a:rPr lang="hu-HU" sz="2400" dirty="0">
                <a:latin typeface="+mj-lt"/>
              </a:rPr>
              <a:t> elemzése a közigazgatásban.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65914" y="1040003"/>
            <a:ext cx="8345029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Célkitűzések</a:t>
            </a:r>
          </a:p>
        </p:txBody>
      </p:sp>
    </p:spTree>
    <p:extLst>
      <p:ext uri="{BB962C8B-B14F-4D97-AF65-F5344CB8AC3E}">
        <p14:creationId xmlns:p14="http://schemas.microsoft.com/office/powerpoint/2010/main" val="29786499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24001" y="115889"/>
            <a:ext cx="9144000" cy="1008856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Kapcsolódó szakterületek</a:t>
            </a:r>
            <a:endParaRPr lang="en-US" sz="3200" dirty="0" bmk="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3731" name="Tartalom helye 2"/>
          <p:cNvSpPr>
            <a:spLocks noGrp="1"/>
          </p:cNvSpPr>
          <p:nvPr>
            <p:ph idx="4294967295"/>
          </p:nvPr>
        </p:nvSpPr>
        <p:spPr>
          <a:xfrm>
            <a:off x="2423592" y="1556793"/>
            <a:ext cx="6984776" cy="403244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u-HU" altLang="hu-HU" dirty="0"/>
              <a:t>Stratégiai menedzsment</a:t>
            </a:r>
          </a:p>
          <a:p>
            <a:pPr>
              <a:lnSpc>
                <a:spcPct val="150000"/>
              </a:lnSpc>
            </a:pPr>
            <a:r>
              <a:rPr lang="hu-HU" altLang="hu-HU" dirty="0"/>
              <a:t>Folyamatmenedzsment és e-kormányzat</a:t>
            </a:r>
          </a:p>
          <a:p>
            <a:pPr>
              <a:lnSpc>
                <a:spcPct val="150000"/>
              </a:lnSpc>
            </a:pPr>
            <a:r>
              <a:rPr lang="hu-HU" altLang="hu-HU" dirty="0"/>
              <a:t>Projektmenedzsment</a:t>
            </a:r>
          </a:p>
          <a:p>
            <a:pPr>
              <a:lnSpc>
                <a:spcPct val="150000"/>
              </a:lnSpc>
            </a:pPr>
            <a:r>
              <a:rPr lang="hu-HU" altLang="hu-HU" dirty="0"/>
              <a:t>Minőségmenedzsment</a:t>
            </a:r>
          </a:p>
          <a:p>
            <a:pPr>
              <a:lnSpc>
                <a:spcPct val="150000"/>
              </a:lnSpc>
            </a:pPr>
            <a:r>
              <a:rPr lang="hu-HU" altLang="hu-HU" dirty="0"/>
              <a:t>Tudásmenedzsment</a:t>
            </a:r>
          </a:p>
        </p:txBody>
      </p:sp>
    </p:spTree>
    <p:extLst>
      <p:ext uri="{BB962C8B-B14F-4D97-AF65-F5344CB8AC3E}">
        <p14:creationId xmlns:p14="http://schemas.microsoft.com/office/powerpoint/2010/main" val="18528123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15888"/>
            <a:ext cx="9144000" cy="1143000"/>
          </a:xfrm>
        </p:spPr>
        <p:txBody>
          <a:bodyPr/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hu-HU" sz="3200" dirty="0"/>
              <a:t>	</a:t>
            </a:r>
            <a:r>
              <a:rPr lang="hu-HU" sz="3200" dirty="0">
                <a:solidFill>
                  <a:srgbClr val="C00000"/>
                </a:solidFill>
              </a:rPr>
              <a:t>6.1. </a:t>
            </a: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Stratégiai menedzsment</a:t>
            </a:r>
          </a:p>
        </p:txBody>
      </p:sp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1631505" y="1442073"/>
            <a:ext cx="8829551" cy="470898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A stratégia nem más, mint a szervezet jövőbeli működésének irányvonala, amely a hosszabb távú célok elérését biztosítja.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A stratégiai tervezés a célok elérésnek módját határozza meg a célok lebontásával, és a célelérést  szolgáló akciók megtervezésével.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Stratégiatípusok:</a:t>
            </a:r>
          </a:p>
          <a:p>
            <a:pPr marL="801688" lvl="1" indent="-344488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Az </a:t>
            </a:r>
            <a:r>
              <a:rPr lang="hu-H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evolutív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 stratégia lényege a bázisalapú tervezés. Kerüli a kockázatot, a hagyományos tervezési elveket érvényesíti. Kisebb kockázatot vállal és ezzel kisebb hasznot ér el.</a:t>
            </a:r>
          </a:p>
          <a:p>
            <a:pPr marL="801688" lvl="1" indent="-344488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A jövőkép-vezérelt stratégia alapja a kidolgozott jövőkép, amelynek már a tervezés elején rendelkezésre kell állnia. A kreatív szemlélet jobban érvényesül. A célok eléréséhez az új  megoldások keresése fontosabb, mint a jelenlegi helyzetben meglévő lehetőségek kiaknázása.</a:t>
            </a:r>
          </a:p>
        </p:txBody>
      </p:sp>
    </p:spTree>
    <p:extLst>
      <p:ext uri="{BB962C8B-B14F-4D97-AF65-F5344CB8AC3E}">
        <p14:creationId xmlns:p14="http://schemas.microsoft.com/office/powerpoint/2010/main" val="33597018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29547"/>
            <a:ext cx="9144000" cy="1277821"/>
          </a:xfrm>
          <a:noFill/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Stratégiaalkotás</a:t>
            </a:r>
          </a:p>
        </p:txBody>
      </p:sp>
      <p:sp>
        <p:nvSpPr>
          <p:cNvPr id="76803" name="Szöveg helye 8"/>
          <p:cNvSpPr>
            <a:spLocks noGrp="1"/>
          </p:cNvSpPr>
          <p:nvPr>
            <p:ph type="body" idx="4294967295"/>
          </p:nvPr>
        </p:nvSpPr>
        <p:spPr>
          <a:xfrm>
            <a:off x="6096000" y="1428736"/>
            <a:ext cx="4032250" cy="533400"/>
          </a:xfrm>
        </p:spPr>
        <p:txBody>
          <a:bodyPr/>
          <a:lstStyle/>
          <a:p>
            <a:pPr marL="0" indent="0">
              <a:buNone/>
            </a:pPr>
            <a:r>
              <a:rPr lang="hu-HU" altLang="hu-HU" sz="2400" b="1" dirty="0"/>
              <a:t>A jövőkép </a:t>
            </a:r>
          </a:p>
        </p:txBody>
      </p:sp>
      <p:sp>
        <p:nvSpPr>
          <p:cNvPr id="76804" name="Szöveg helye 9"/>
          <p:cNvSpPr>
            <a:spLocks noGrp="1"/>
          </p:cNvSpPr>
          <p:nvPr>
            <p:ph type="body" sz="quarter" idx="4294967295"/>
          </p:nvPr>
        </p:nvSpPr>
        <p:spPr>
          <a:xfrm>
            <a:off x="1809720" y="1428736"/>
            <a:ext cx="3714776" cy="533400"/>
          </a:xfrm>
        </p:spPr>
        <p:txBody>
          <a:bodyPr/>
          <a:lstStyle/>
          <a:p>
            <a:pPr marL="0" indent="0">
              <a:buNone/>
            </a:pPr>
            <a:r>
              <a:rPr lang="hu-HU" altLang="hu-HU" sz="2400" b="1" dirty="0"/>
              <a:t>A küldetés </a:t>
            </a:r>
          </a:p>
        </p:txBody>
      </p:sp>
      <p:sp>
        <p:nvSpPr>
          <p:cNvPr id="54277" name="Tartalom helye 10"/>
          <p:cNvSpPr>
            <a:spLocks noGrp="1"/>
          </p:cNvSpPr>
          <p:nvPr>
            <p:ph sz="quarter" idx="4294967295"/>
          </p:nvPr>
        </p:nvSpPr>
        <p:spPr>
          <a:xfrm>
            <a:off x="1738282" y="1928802"/>
            <a:ext cx="4071966" cy="403252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/>
          <a:p>
            <a:pPr>
              <a:buSzPct val="105000"/>
              <a:defRPr/>
            </a:pPr>
            <a:r>
              <a:rPr lang="hu-HU" sz="2000" dirty="0"/>
              <a:t>A szervezet létének általános célját, a vezetés szándékait, értékeit fejezi ki. </a:t>
            </a:r>
          </a:p>
          <a:p>
            <a:pPr>
              <a:buSzPct val="105000"/>
              <a:defRPr/>
            </a:pPr>
            <a:r>
              <a:rPr lang="hu-HU" sz="2000" dirty="0"/>
              <a:t>Alapot nyújt az erőforrások ésszerű felhasználásához.</a:t>
            </a:r>
          </a:p>
          <a:p>
            <a:pPr>
              <a:buSzPct val="105000"/>
              <a:defRPr/>
            </a:pPr>
            <a:r>
              <a:rPr lang="hu-HU" sz="2000" dirty="0"/>
              <a:t>Segít a szervezet céljaival azonosulni.</a:t>
            </a:r>
          </a:p>
          <a:p>
            <a:pPr>
              <a:buSzPct val="105000"/>
              <a:defRPr/>
            </a:pPr>
            <a:r>
              <a:rPr lang="hu-HU" sz="2000" dirty="0"/>
              <a:t>Hozzájárul az alkotó szervezeti kultúra kialakításához és megerősödéséhez.</a:t>
            </a:r>
          </a:p>
        </p:txBody>
      </p:sp>
      <p:sp>
        <p:nvSpPr>
          <p:cNvPr id="54279" name="Tartalom helye 12"/>
          <p:cNvSpPr>
            <a:spLocks noGrp="1"/>
          </p:cNvSpPr>
          <p:nvPr>
            <p:ph sz="half" idx="4294967295"/>
          </p:nvPr>
        </p:nvSpPr>
        <p:spPr>
          <a:xfrm>
            <a:off x="6167438" y="1928803"/>
            <a:ext cx="4040188" cy="40227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2000" dirty="0"/>
              <a:t>A szervezet előrevetített és kívánt jövőbeni állapotát azonosítja. </a:t>
            </a:r>
          </a:p>
          <a:p>
            <a:pPr>
              <a:defRPr/>
            </a:pPr>
            <a:r>
              <a:rPr lang="hu-HU" sz="2000" dirty="0"/>
              <a:t>Irányulhat:</a:t>
            </a:r>
          </a:p>
          <a:p>
            <a:pPr lvl="1">
              <a:defRPr/>
            </a:pPr>
            <a:r>
              <a:rPr lang="hu-HU" sz="2000" dirty="0"/>
              <a:t>az alapvető képességekre,</a:t>
            </a:r>
          </a:p>
          <a:p>
            <a:pPr lvl="1">
              <a:defRPr/>
            </a:pPr>
            <a:r>
              <a:rPr lang="hu-HU" sz="2000" dirty="0"/>
              <a:t>a szervezet tevékenységére és pozíciójára,</a:t>
            </a:r>
          </a:p>
          <a:p>
            <a:pPr lvl="1">
              <a:defRPr/>
            </a:pPr>
            <a:r>
              <a:rPr lang="hu-HU" sz="2000" dirty="0"/>
              <a:t>jelszavak megfogalmazására,</a:t>
            </a:r>
          </a:p>
          <a:p>
            <a:pPr lvl="1">
              <a:defRPr/>
            </a:pPr>
            <a:r>
              <a:rPr lang="hu-HU" sz="2000" dirty="0"/>
              <a:t>jövőbeni fejlődési előrejelzésekre.</a:t>
            </a:r>
            <a:endParaRPr lang="en-US" sz="2000" dirty="0"/>
          </a:p>
        </p:txBody>
      </p:sp>
      <p:sp>
        <p:nvSpPr>
          <p:cNvPr id="8" name="Lefelé nyíl 7"/>
          <p:cNvSpPr/>
          <p:nvPr/>
        </p:nvSpPr>
        <p:spPr>
          <a:xfrm>
            <a:off x="5667372" y="5572140"/>
            <a:ext cx="644652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4524364" y="6215082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Stratégiai célok</a:t>
            </a:r>
          </a:p>
        </p:txBody>
      </p:sp>
    </p:spTree>
    <p:extLst>
      <p:ext uri="{BB962C8B-B14F-4D97-AF65-F5344CB8AC3E}">
        <p14:creationId xmlns:p14="http://schemas.microsoft.com/office/powerpoint/2010/main" val="9399251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59011" y="413221"/>
            <a:ext cx="9684568" cy="504825"/>
          </a:xfrm>
        </p:spPr>
        <p:txBody>
          <a:bodyPr>
            <a:noAutofit/>
          </a:bodyPr>
          <a:lstStyle/>
          <a:p>
            <a:pPr marL="185738" indent="-185738" algn="ctr">
              <a:buNone/>
            </a:pPr>
            <a:r>
              <a:rPr lang="hu-HU" altLang="hu-HU" sz="3200" b="1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  6.2. Folyamatmenedzsment </a:t>
            </a:r>
          </a:p>
          <a:p>
            <a:pPr algn="ctr" eaLnBrk="1" hangingPunct="1">
              <a:buFont typeface="Arial" charset="0"/>
              <a:buNone/>
            </a:pPr>
            <a:r>
              <a:rPr lang="hu-HU" altLang="hu-HU" sz="3200" b="1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	A folyamatok technologizálása</a:t>
            </a:r>
            <a:endParaRPr lang="en-US" altLang="hu-HU" sz="3200" b="1" dirty="0" bmk="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63" name="Rectangle 4"/>
          <p:cNvSpPr>
            <a:spLocks noChangeArrowheads="1"/>
          </p:cNvSpPr>
          <p:nvPr/>
        </p:nvSpPr>
        <p:spPr bwMode="auto">
          <a:xfrm>
            <a:off x="2174876" y="2273126"/>
            <a:ext cx="2087563" cy="431800"/>
          </a:xfrm>
          <a:prstGeom prst="rect">
            <a:avLst/>
          </a:prstGeom>
          <a:solidFill>
            <a:srgbClr val="000099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Mit vizsgál?</a:t>
            </a:r>
          </a:p>
        </p:txBody>
      </p:sp>
      <p:sp>
        <p:nvSpPr>
          <p:cNvPr id="92164" name="Rectangle 6"/>
          <p:cNvSpPr>
            <a:spLocks noChangeArrowheads="1"/>
          </p:cNvSpPr>
          <p:nvPr/>
        </p:nvSpPr>
        <p:spPr bwMode="auto">
          <a:xfrm>
            <a:off x="8027988" y="2263601"/>
            <a:ext cx="2159000" cy="431800"/>
          </a:xfrm>
          <a:prstGeom prst="rect">
            <a:avLst/>
          </a:prstGeom>
          <a:solidFill>
            <a:srgbClr val="008000"/>
          </a:solidFill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Eredményei</a:t>
            </a:r>
          </a:p>
        </p:txBody>
      </p:sp>
      <p:sp>
        <p:nvSpPr>
          <p:cNvPr id="92165" name="Rectangle 7"/>
          <p:cNvSpPr>
            <a:spLocks noChangeArrowheads="1"/>
          </p:cNvSpPr>
          <p:nvPr/>
        </p:nvSpPr>
        <p:spPr bwMode="auto">
          <a:xfrm>
            <a:off x="1930400" y="3266901"/>
            <a:ext cx="3024188" cy="693738"/>
          </a:xfrm>
          <a:prstGeom prst="rect">
            <a:avLst/>
          </a:prstGeom>
          <a:solidFill>
            <a:srgbClr val="000099"/>
          </a:solidFill>
          <a:ln w="3810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folyamat elemeit kik,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mely szervezetek végzik.</a:t>
            </a:r>
          </a:p>
        </p:txBody>
      </p:sp>
      <p:sp>
        <p:nvSpPr>
          <p:cNvPr id="92166" name="Rectangle 8"/>
          <p:cNvSpPr>
            <a:spLocks noChangeArrowheads="1"/>
          </p:cNvSpPr>
          <p:nvPr/>
        </p:nvSpPr>
        <p:spPr bwMode="auto">
          <a:xfrm>
            <a:off x="1884364" y="4597226"/>
            <a:ext cx="3095625" cy="685800"/>
          </a:xfrm>
          <a:prstGeom prst="rect">
            <a:avLst/>
          </a:prstGeom>
          <a:solidFill>
            <a:srgbClr val="000099"/>
          </a:solidFill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folyamat elemei milyen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sorrendben jelennek meg.</a:t>
            </a:r>
          </a:p>
        </p:txBody>
      </p:sp>
      <p:sp>
        <p:nvSpPr>
          <p:cNvPr id="92167" name="Rectangle 9"/>
          <p:cNvSpPr>
            <a:spLocks noChangeArrowheads="1"/>
          </p:cNvSpPr>
          <p:nvPr/>
        </p:nvSpPr>
        <p:spPr bwMode="auto">
          <a:xfrm>
            <a:off x="1884364" y="5846590"/>
            <a:ext cx="3095625" cy="834106"/>
          </a:xfrm>
          <a:prstGeom prst="rect">
            <a:avLst/>
          </a:prstGeom>
          <a:solidFill>
            <a:srgbClr val="000099"/>
          </a:solidFill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Milyen szabályozás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alapján végzik az egyes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mozzanatokat</a:t>
            </a:r>
          </a:p>
        </p:txBody>
      </p:sp>
      <p:sp>
        <p:nvSpPr>
          <p:cNvPr id="92168" name="Rectangle 10"/>
          <p:cNvSpPr>
            <a:spLocks noChangeArrowheads="1"/>
          </p:cNvSpPr>
          <p:nvPr/>
        </p:nvSpPr>
        <p:spPr bwMode="auto">
          <a:xfrm>
            <a:off x="7969250" y="5846589"/>
            <a:ext cx="2520950" cy="576262"/>
          </a:xfrm>
          <a:prstGeom prst="rect">
            <a:avLst/>
          </a:prstGeom>
          <a:solidFill>
            <a:srgbClr val="008000"/>
          </a:solidFill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Ügymenetmodell</a:t>
            </a:r>
          </a:p>
        </p:txBody>
      </p:sp>
      <p:sp>
        <p:nvSpPr>
          <p:cNvPr id="92169" name="Rectangle 11"/>
          <p:cNvSpPr>
            <a:spLocks noChangeArrowheads="1"/>
          </p:cNvSpPr>
          <p:nvPr/>
        </p:nvSpPr>
        <p:spPr bwMode="auto">
          <a:xfrm>
            <a:off x="8004175" y="4625802"/>
            <a:ext cx="2520950" cy="576263"/>
          </a:xfrm>
          <a:prstGeom prst="rect">
            <a:avLst/>
          </a:prstGeom>
          <a:solidFill>
            <a:srgbClr val="008000"/>
          </a:solidFill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Szöveges értékelés</a:t>
            </a:r>
          </a:p>
        </p:txBody>
      </p:sp>
      <p:sp>
        <p:nvSpPr>
          <p:cNvPr id="92170" name="Rectangle 12"/>
          <p:cNvSpPr>
            <a:spLocks noChangeArrowheads="1"/>
          </p:cNvSpPr>
          <p:nvPr/>
        </p:nvSpPr>
        <p:spPr bwMode="auto">
          <a:xfrm>
            <a:off x="7969250" y="3271665"/>
            <a:ext cx="2520950" cy="649287"/>
          </a:xfrm>
          <a:prstGeom prst="rect">
            <a:avLst/>
          </a:prstGeom>
          <a:solidFill>
            <a:srgbClr val="008000"/>
          </a:solidFill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Ügymenet kritikai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elemzése</a:t>
            </a:r>
          </a:p>
        </p:txBody>
      </p:sp>
      <p:sp>
        <p:nvSpPr>
          <p:cNvPr id="92171" name="Line 19"/>
          <p:cNvSpPr>
            <a:spLocks noChangeShapeType="1"/>
          </p:cNvSpPr>
          <p:nvPr/>
        </p:nvSpPr>
        <p:spPr bwMode="auto">
          <a:xfrm>
            <a:off x="3159125" y="2835102"/>
            <a:ext cx="0" cy="360363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72" name="Line 20"/>
          <p:cNvSpPr>
            <a:spLocks noChangeShapeType="1"/>
          </p:cNvSpPr>
          <p:nvPr/>
        </p:nvSpPr>
        <p:spPr bwMode="auto">
          <a:xfrm>
            <a:off x="3167063" y="4043189"/>
            <a:ext cx="0" cy="3810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73" name="Line 21"/>
          <p:cNvSpPr>
            <a:spLocks noChangeShapeType="1"/>
          </p:cNvSpPr>
          <p:nvPr/>
        </p:nvSpPr>
        <p:spPr bwMode="auto">
          <a:xfrm>
            <a:off x="3167063" y="5354464"/>
            <a:ext cx="0" cy="431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74" name="Line 22"/>
          <p:cNvSpPr>
            <a:spLocks noChangeShapeType="1"/>
          </p:cNvSpPr>
          <p:nvPr/>
        </p:nvSpPr>
        <p:spPr bwMode="auto">
          <a:xfrm>
            <a:off x="6337300" y="2844627"/>
            <a:ext cx="0" cy="360363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75" name="Line 23"/>
          <p:cNvSpPr>
            <a:spLocks noChangeShapeType="1"/>
          </p:cNvSpPr>
          <p:nvPr/>
        </p:nvSpPr>
        <p:spPr bwMode="auto">
          <a:xfrm>
            <a:off x="6361113" y="4043190"/>
            <a:ext cx="0" cy="503237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76" name="Line 24"/>
          <p:cNvSpPr>
            <a:spLocks noChangeShapeType="1"/>
          </p:cNvSpPr>
          <p:nvPr/>
        </p:nvSpPr>
        <p:spPr bwMode="auto">
          <a:xfrm flipH="1">
            <a:off x="6361113" y="5246515"/>
            <a:ext cx="0" cy="504825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77" name="Line 25"/>
          <p:cNvSpPr>
            <a:spLocks noChangeShapeType="1"/>
          </p:cNvSpPr>
          <p:nvPr/>
        </p:nvSpPr>
        <p:spPr bwMode="auto">
          <a:xfrm>
            <a:off x="9101138" y="2835101"/>
            <a:ext cx="0" cy="28733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78" name="Line 26"/>
          <p:cNvSpPr>
            <a:spLocks noChangeShapeType="1"/>
          </p:cNvSpPr>
          <p:nvPr/>
        </p:nvSpPr>
        <p:spPr bwMode="auto">
          <a:xfrm>
            <a:off x="9156700" y="3970164"/>
            <a:ext cx="0" cy="5762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79" name="Line 27"/>
          <p:cNvSpPr>
            <a:spLocks noChangeShapeType="1"/>
          </p:cNvSpPr>
          <p:nvPr/>
        </p:nvSpPr>
        <p:spPr bwMode="auto">
          <a:xfrm>
            <a:off x="9196388" y="5213177"/>
            <a:ext cx="0" cy="5429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80" name="Szövegdoboz 24"/>
          <p:cNvSpPr txBox="1">
            <a:spLocks noChangeArrowheads="1"/>
          </p:cNvSpPr>
          <p:nvPr/>
        </p:nvSpPr>
        <p:spPr bwMode="auto">
          <a:xfrm>
            <a:off x="4459289" y="1484784"/>
            <a:ext cx="24840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Ügymenet-vizsgálat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81" name="Rectangle 5"/>
          <p:cNvSpPr>
            <a:spLocks noChangeArrowheads="1"/>
          </p:cNvSpPr>
          <p:nvPr/>
        </p:nvSpPr>
        <p:spPr bwMode="auto">
          <a:xfrm>
            <a:off x="5267326" y="2273126"/>
            <a:ext cx="2087563" cy="431800"/>
          </a:xfrm>
          <a:prstGeom prst="rect">
            <a:avLst/>
          </a:prstGeom>
          <a:solidFill>
            <a:srgbClr val="990000"/>
          </a:solidFill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Szakaszai</a:t>
            </a:r>
          </a:p>
        </p:txBody>
      </p:sp>
      <p:sp>
        <p:nvSpPr>
          <p:cNvPr id="92182" name="Rectangle 13"/>
          <p:cNvSpPr>
            <a:spLocks noChangeArrowheads="1"/>
          </p:cNvSpPr>
          <p:nvPr/>
        </p:nvSpPr>
        <p:spPr bwMode="auto">
          <a:xfrm>
            <a:off x="5164138" y="5846589"/>
            <a:ext cx="2667000" cy="652462"/>
          </a:xfrm>
          <a:prstGeom prst="rect">
            <a:avLst/>
          </a:prstGeom>
          <a:solidFill>
            <a:srgbClr val="990000"/>
          </a:solidFill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Értékelési szakasz</a:t>
            </a:r>
          </a:p>
        </p:txBody>
      </p:sp>
      <p:sp>
        <p:nvSpPr>
          <p:cNvPr id="92183" name="Rectangle 14"/>
          <p:cNvSpPr>
            <a:spLocks noChangeArrowheads="1"/>
          </p:cNvSpPr>
          <p:nvPr/>
        </p:nvSpPr>
        <p:spPr bwMode="auto">
          <a:xfrm>
            <a:off x="5164139" y="4597226"/>
            <a:ext cx="2668587" cy="604838"/>
          </a:xfrm>
          <a:prstGeom prst="rect">
            <a:avLst/>
          </a:prstGeom>
          <a:solidFill>
            <a:srgbClr val="990000"/>
          </a:solidFill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Grafikus folyamatábra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készítése</a:t>
            </a:r>
          </a:p>
        </p:txBody>
      </p:sp>
      <p:sp>
        <p:nvSpPr>
          <p:cNvPr id="92184" name="Rectangle 15"/>
          <p:cNvSpPr>
            <a:spLocks noChangeArrowheads="1"/>
          </p:cNvSpPr>
          <p:nvPr/>
        </p:nvSpPr>
        <p:spPr bwMode="auto">
          <a:xfrm>
            <a:off x="5141914" y="3271664"/>
            <a:ext cx="2668587" cy="576262"/>
          </a:xfrm>
          <a:prstGeom prst="rect">
            <a:avLst/>
          </a:prstGeom>
          <a:solidFill>
            <a:srgbClr val="990000"/>
          </a:solidFill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Előkészítő szakasz</a:t>
            </a:r>
          </a:p>
        </p:txBody>
      </p:sp>
    </p:spTree>
    <p:extLst>
      <p:ext uri="{BB962C8B-B14F-4D97-AF65-F5344CB8AC3E}">
        <p14:creationId xmlns:p14="http://schemas.microsoft.com/office/powerpoint/2010/main" val="4822021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32656"/>
            <a:ext cx="9144000" cy="64807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Az elektronikus közigazgatás </a:t>
            </a:r>
            <a:b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fogalma, célja és szintjei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39516" y="1177645"/>
            <a:ext cx="8712968" cy="5353784"/>
          </a:xfrm>
        </p:spPr>
        <p:txBody>
          <a:bodyPr rtlCol="0">
            <a:noAutofit/>
          </a:bodyPr>
          <a:lstStyle/>
          <a:p>
            <a:pPr marL="0" indent="0">
              <a:lnSpc>
                <a:spcPct val="110000"/>
              </a:lnSpc>
              <a:buClr>
                <a:schemeClr val="folHlink"/>
              </a:buClr>
              <a:buNone/>
              <a:defRPr/>
            </a:pPr>
            <a:r>
              <a:rPr lang="hu-HU" sz="2000" b="1" dirty="0"/>
              <a:t>Elektronikus közigazgatás</a:t>
            </a:r>
            <a:r>
              <a:rPr lang="hu-HU" sz="2000" dirty="0"/>
              <a:t>: közigazgatási funkciók elektronikus megvalósítása az Internet nyújtotta lehetőségek és információtechnológia alapú megoldások felhasználásával.</a:t>
            </a:r>
          </a:p>
          <a:p>
            <a:pPr marL="0" indent="0">
              <a:lnSpc>
                <a:spcPct val="110000"/>
              </a:lnSpc>
              <a:buClr>
                <a:schemeClr val="folHlink"/>
              </a:buClr>
              <a:buNone/>
              <a:defRPr/>
            </a:pPr>
            <a:r>
              <a:rPr lang="hu-HU" sz="2000" b="1" dirty="0"/>
              <a:t>Célja</a:t>
            </a:r>
            <a:r>
              <a:rPr lang="hu-HU" sz="2000" dirty="0"/>
              <a:t>: javítani a közszolgáltatások színvonalán, megerősíteni a demokratikus folyamatokat és támogatni a közösségi célkitűzéseket.</a:t>
            </a:r>
          </a:p>
          <a:p>
            <a:pPr marL="0" indent="0">
              <a:lnSpc>
                <a:spcPct val="110000"/>
              </a:lnSpc>
              <a:buClr>
                <a:schemeClr val="folHlink"/>
              </a:buClr>
              <a:buNone/>
              <a:defRPr/>
            </a:pPr>
            <a:r>
              <a:rPr lang="hu-HU" sz="2000" b="1" dirty="0"/>
              <a:t>Szintjei</a:t>
            </a:r>
            <a:r>
              <a:rPr lang="hu-HU" sz="2000" dirty="0"/>
              <a:t>:</a:t>
            </a:r>
          </a:p>
          <a:p>
            <a:pPr marL="381000" lvl="1" indent="-381000">
              <a:lnSpc>
                <a:spcPct val="110000"/>
              </a:lnSpc>
              <a:buFont typeface="Calibri" pitchFamily="34" charset="0"/>
              <a:buAutoNum type="arabicPeriod"/>
              <a:defRPr/>
            </a:pPr>
            <a:r>
              <a:rPr lang="hu-HU" sz="2000" dirty="0"/>
              <a:t>Jelenlét – statikus információk on-line felületeken</a:t>
            </a:r>
          </a:p>
          <a:p>
            <a:pPr marL="381000" lvl="1" indent="-381000">
              <a:lnSpc>
                <a:spcPct val="110000"/>
              </a:lnSpc>
              <a:buFont typeface="Calibri" pitchFamily="34" charset="0"/>
              <a:buAutoNum type="arabicPeriod"/>
              <a:defRPr/>
            </a:pPr>
            <a:r>
              <a:rPr lang="hu-HU" sz="2000" dirty="0"/>
              <a:t>Interakció – letölthető űrlapok, hivatkozások, csatolások</a:t>
            </a:r>
          </a:p>
          <a:p>
            <a:pPr marL="381000" lvl="1" indent="-381000">
              <a:lnSpc>
                <a:spcPct val="110000"/>
              </a:lnSpc>
              <a:buFont typeface="Calibri" pitchFamily="34" charset="0"/>
              <a:buAutoNum type="arabicPeriod"/>
              <a:defRPr/>
            </a:pPr>
            <a:r>
              <a:rPr lang="hu-HU" sz="2000" dirty="0"/>
              <a:t>Tranzakció – önkiszolgáló alkalmazások megjelentése</a:t>
            </a:r>
          </a:p>
          <a:p>
            <a:pPr marL="381000" lvl="1" indent="-381000">
              <a:lnSpc>
                <a:spcPct val="110000"/>
              </a:lnSpc>
              <a:buFont typeface="Calibri" pitchFamily="34" charset="0"/>
              <a:buAutoNum type="arabicPeriod"/>
              <a:defRPr/>
            </a:pPr>
            <a:r>
              <a:rPr lang="hu-HU" sz="2000" dirty="0"/>
              <a:t>Transzformáció – komplex szolgáltatás együttes, amely átlátható rendszert biztosít az állampolgárok számára </a:t>
            </a:r>
          </a:p>
          <a:p>
            <a:pPr marL="381000" lvl="1" indent="-381000">
              <a:lnSpc>
                <a:spcPct val="110000"/>
              </a:lnSpc>
              <a:buFont typeface="Calibri" pitchFamily="34" charset="0"/>
              <a:buAutoNum type="arabicPeriod"/>
              <a:defRPr/>
            </a:pPr>
            <a:r>
              <a:rPr lang="hu-HU" sz="2000" dirty="0" err="1"/>
              <a:t>Targetizáció</a:t>
            </a:r>
            <a:r>
              <a:rPr lang="hu-HU" sz="2000" dirty="0"/>
              <a:t> – automatizált ügyfélkényelmi szolgáltatások megjelenése</a:t>
            </a:r>
            <a:endParaRPr lang="hu-HU" sz="2000" i="1" dirty="0"/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endParaRPr lang="hu-HU" sz="2000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743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60350"/>
            <a:ext cx="9144000" cy="8509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Az e-közigazgatás </a:t>
            </a:r>
            <a:b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előnyei és hátrányai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19536" y="1484314"/>
            <a:ext cx="7992888" cy="5329237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hu-HU" sz="2400" b="1" dirty="0"/>
              <a:t>Előnyei:</a:t>
            </a:r>
          </a:p>
          <a:p>
            <a:pPr>
              <a:lnSpc>
                <a:spcPct val="80000"/>
              </a:lnSpc>
              <a:defRPr/>
            </a:pPr>
            <a:r>
              <a:rPr lang="hu-HU" sz="2400" dirty="0"/>
              <a:t>növekvő hatékonyság az információ megosztása miatt</a:t>
            </a:r>
          </a:p>
          <a:p>
            <a:pPr>
              <a:lnSpc>
                <a:spcPct val="80000"/>
              </a:lnSpc>
              <a:defRPr/>
            </a:pPr>
            <a:r>
              <a:rPr lang="hu-HU" sz="2400" dirty="0"/>
              <a:t>papírmentes tranzakciókból eredő állami megtakarítás</a:t>
            </a:r>
          </a:p>
          <a:p>
            <a:pPr>
              <a:lnSpc>
                <a:spcPct val="80000"/>
              </a:lnSpc>
              <a:defRPr/>
            </a:pPr>
            <a:r>
              <a:rPr lang="hu-HU" sz="2400" dirty="0"/>
              <a:t>gyorsabban igénybe vehető szolgáltatások</a:t>
            </a:r>
          </a:p>
          <a:p>
            <a:pPr>
              <a:lnSpc>
                <a:spcPct val="80000"/>
              </a:lnSpc>
              <a:defRPr/>
            </a:pPr>
            <a:r>
              <a:rPr lang="hu-HU" sz="2400" dirty="0"/>
              <a:t>non-stop rendelkezésre állás</a:t>
            </a:r>
          </a:p>
          <a:p>
            <a:pPr>
              <a:lnSpc>
                <a:spcPct val="80000"/>
              </a:lnSpc>
              <a:defRPr/>
            </a:pPr>
            <a:r>
              <a:rPr lang="hu-HU" sz="2400" dirty="0"/>
              <a:t>önkiszolgálás, kényelem</a:t>
            </a:r>
          </a:p>
          <a:p>
            <a:pPr>
              <a:lnSpc>
                <a:spcPct val="80000"/>
              </a:lnSpc>
              <a:defRPr/>
            </a:pPr>
            <a:r>
              <a:rPr lang="hu-HU" sz="2400" dirty="0"/>
              <a:t>bonyolultság csökkentése</a:t>
            </a:r>
          </a:p>
          <a:p>
            <a:pPr>
              <a:lnSpc>
                <a:spcPct val="80000"/>
              </a:lnSpc>
              <a:defRPr/>
            </a:pPr>
            <a:r>
              <a:rPr lang="hu-HU" sz="2400" dirty="0"/>
              <a:t>átlátható kormányzat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hu-HU" sz="2400" b="1" dirty="0"/>
              <a:t>Hátrányai:</a:t>
            </a:r>
          </a:p>
          <a:p>
            <a:pPr>
              <a:lnSpc>
                <a:spcPct val="80000"/>
              </a:lnSpc>
              <a:defRPr/>
            </a:pPr>
            <a:r>
              <a:rPr lang="hu-HU" sz="2400" dirty="0"/>
              <a:t>nehéz az információkat megtalálni</a:t>
            </a:r>
          </a:p>
          <a:p>
            <a:pPr>
              <a:lnSpc>
                <a:spcPct val="80000"/>
              </a:lnSpc>
              <a:defRPr/>
            </a:pPr>
            <a:r>
              <a:rPr lang="hu-HU" sz="2400" dirty="0"/>
              <a:t>elvész az ügyfél és az ügyintéző közötti személyes kapcsolat</a:t>
            </a:r>
            <a:endParaRPr lang="hu-HU" sz="2400" b="1" dirty="0"/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41349534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88641"/>
            <a:ext cx="9144000" cy="908051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6.3. Projektmenedzsment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438400" y="1457325"/>
            <a:ext cx="8229600" cy="4922838"/>
          </a:xfrm>
        </p:spPr>
        <p:txBody>
          <a:bodyPr/>
          <a:lstStyle/>
          <a:p>
            <a:pPr marL="0" indent="0">
              <a:buNone/>
            </a:pPr>
            <a:r>
              <a:rPr lang="hu-HU" altLang="hu-HU" sz="2400" b="1" dirty="0"/>
              <a:t>A projekt</a:t>
            </a:r>
          </a:p>
          <a:p>
            <a:pPr lvl="1" eaLnBrk="1" hangingPunct="1">
              <a:buSzPct val="105000"/>
              <a:buFont typeface="Arial" panose="020B0604020202020204" pitchFamily="34" charset="0"/>
              <a:buChar char="•"/>
            </a:pPr>
            <a:r>
              <a:rPr lang="hu-HU" altLang="hu-HU" dirty="0"/>
              <a:t>egyedi szervezeti környezetben megtervezett és végrehajtott lépéssorozat,</a:t>
            </a:r>
          </a:p>
          <a:p>
            <a:pPr lvl="1" eaLnBrk="1" hangingPunct="1">
              <a:buSzPct val="105000"/>
              <a:buFont typeface="Arial" panose="020B0604020202020204" pitchFamily="34" charset="0"/>
              <a:buChar char="•"/>
            </a:pPr>
            <a:r>
              <a:rPr lang="hu-HU" altLang="hu-HU" dirty="0"/>
              <a:t>konkrét célokat meghatározott idő alatt kíván elérni,</a:t>
            </a:r>
          </a:p>
          <a:p>
            <a:pPr lvl="1" eaLnBrk="1" hangingPunct="1">
              <a:buSzPct val="105000"/>
              <a:buFont typeface="Arial" panose="020B0604020202020204" pitchFamily="34" charset="0"/>
              <a:buChar char="•"/>
            </a:pPr>
            <a:r>
              <a:rPr lang="hu-HU" altLang="hu-HU" dirty="0"/>
              <a:t>a célok eléréséhez meghatározott (humán és anyagi) erőforrásokat rendel.</a:t>
            </a:r>
          </a:p>
          <a:p>
            <a:pPr marL="0" indent="0">
              <a:buNone/>
            </a:pPr>
            <a:endParaRPr lang="hu-HU" altLang="hu-HU" sz="2400" b="1" dirty="0"/>
          </a:p>
          <a:p>
            <a:pPr marL="0" indent="0">
              <a:buNone/>
            </a:pPr>
            <a:r>
              <a:rPr lang="hu-HU" altLang="hu-HU" sz="2400" b="1" dirty="0"/>
              <a:t>Szakaszai</a:t>
            </a:r>
          </a:p>
          <a:p>
            <a:pPr lvl="1" eaLnBrk="1" hangingPunct="1">
              <a:buSzPct val="105000"/>
              <a:buFont typeface="Arial" panose="020B0604020202020204" pitchFamily="34" charset="0"/>
              <a:buChar char="•"/>
            </a:pPr>
            <a:r>
              <a:rPr lang="hu-HU" altLang="hu-HU" dirty="0"/>
              <a:t>létrehozás</a:t>
            </a:r>
          </a:p>
          <a:p>
            <a:pPr lvl="1" eaLnBrk="1" hangingPunct="1">
              <a:buSzPct val="105000"/>
              <a:buFont typeface="Arial" panose="020B0604020202020204" pitchFamily="34" charset="0"/>
              <a:buChar char="•"/>
            </a:pPr>
            <a:r>
              <a:rPr lang="hu-HU" altLang="hu-HU" dirty="0"/>
              <a:t>megvalósítás</a:t>
            </a:r>
          </a:p>
          <a:p>
            <a:pPr lvl="1" eaLnBrk="1" hangingPunct="1">
              <a:buSzPct val="105000"/>
              <a:buFont typeface="Arial" panose="020B0604020202020204" pitchFamily="34" charset="0"/>
              <a:buChar char="•"/>
            </a:pPr>
            <a:r>
              <a:rPr lang="hu-HU" altLang="hu-HU" dirty="0"/>
              <a:t>lezárás</a:t>
            </a:r>
          </a:p>
        </p:txBody>
      </p:sp>
    </p:spTree>
    <p:extLst>
      <p:ext uri="{BB962C8B-B14F-4D97-AF65-F5344CB8AC3E}">
        <p14:creationId xmlns:p14="http://schemas.microsoft.com/office/powerpoint/2010/main" val="42909276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60350"/>
            <a:ext cx="9144000" cy="8509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6.4. Minőségmenedzsment </a:t>
            </a:r>
            <a:b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alapfogalmak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438400" y="1628801"/>
            <a:ext cx="8229600" cy="4752975"/>
          </a:xfrm>
        </p:spPr>
        <p:txBody>
          <a:bodyPr/>
          <a:lstStyle/>
          <a:p>
            <a:pPr marL="0" indent="0">
              <a:buNone/>
            </a:pPr>
            <a:r>
              <a:rPr lang="hu-HU" altLang="hu-HU" sz="2400" b="1" dirty="0"/>
              <a:t>A minőségmenedzsment története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/>
              <a:t>Minőség-ellenőrzés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/>
              <a:t>Minőség szabályozás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/>
              <a:t>Minőségbiztosítás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 err="1"/>
              <a:t>Teljeskörű</a:t>
            </a:r>
            <a:r>
              <a:rPr lang="hu-HU" altLang="hu-HU" dirty="0"/>
              <a:t> minőségirányítás – TQM</a:t>
            </a:r>
          </a:p>
          <a:p>
            <a:pPr marL="457200" lvl="1" indent="0">
              <a:buNone/>
            </a:pPr>
            <a:endParaRPr lang="hu-HU" altLang="hu-HU" dirty="0"/>
          </a:p>
          <a:p>
            <a:pPr marL="0" indent="0">
              <a:buNone/>
            </a:pPr>
            <a:r>
              <a:rPr lang="hu-HU" altLang="hu-HU" sz="2400" dirty="0"/>
              <a:t> </a:t>
            </a:r>
            <a:r>
              <a:rPr lang="hu-HU" altLang="hu-HU" sz="2400" b="1" dirty="0"/>
              <a:t>PDCA ciklus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 err="1"/>
              <a:t>Plan</a:t>
            </a:r>
            <a:r>
              <a:rPr lang="hu-HU" altLang="hu-HU" dirty="0"/>
              <a:t> - tervezés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 err="1"/>
              <a:t>Do</a:t>
            </a:r>
            <a:r>
              <a:rPr lang="hu-HU" altLang="hu-HU" dirty="0"/>
              <a:t> – megvalósítás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 err="1"/>
              <a:t>Check</a:t>
            </a:r>
            <a:r>
              <a:rPr lang="hu-HU" altLang="hu-HU" dirty="0"/>
              <a:t> – ellenőrzés, értékelés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 err="1"/>
              <a:t>Act</a:t>
            </a:r>
            <a:r>
              <a:rPr lang="hu-HU" altLang="hu-HU" dirty="0"/>
              <a:t> – beavatkozás, korrekció</a:t>
            </a:r>
          </a:p>
        </p:txBody>
      </p:sp>
    </p:spTree>
    <p:extLst>
      <p:ext uri="{BB962C8B-B14F-4D97-AF65-F5344CB8AC3E}">
        <p14:creationId xmlns:p14="http://schemas.microsoft.com/office/powerpoint/2010/main" val="223234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9144000" cy="850900"/>
          </a:xfrm>
        </p:spPr>
        <p:txBody>
          <a:bodyPr/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cs typeface="Times New Roman" panose="02020603050405020304" pitchFamily="18" charset="0"/>
              </a:rPr>
              <a:t>1.2. Alapfogalmak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35560" y="1556792"/>
            <a:ext cx="7668840" cy="489639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2400" b="1" dirty="0"/>
              <a:t>A szervezet </a:t>
            </a:r>
            <a:r>
              <a:rPr lang="hu-HU" sz="2400" dirty="0"/>
              <a:t>emberek és (munka)eszközök, valamint a közöttük lévő kapcsolatok összessége, ún. </a:t>
            </a:r>
            <a:r>
              <a:rPr lang="hu-HU" sz="2400" dirty="0" err="1"/>
              <a:t>szociotechnikai</a:t>
            </a:r>
            <a:r>
              <a:rPr lang="hu-HU" sz="2400" dirty="0"/>
              <a:t> rendszer, amely egységes célt követve, meghatározott koordinációs mechanizmusok mellett működik.</a:t>
            </a:r>
          </a:p>
          <a:p>
            <a:pPr>
              <a:defRPr/>
            </a:pPr>
            <a:r>
              <a:rPr lang="hu-HU" sz="2400" b="1" dirty="0"/>
              <a:t>A vezetés </a:t>
            </a:r>
            <a:r>
              <a:rPr lang="hu-HU" sz="2400" dirty="0"/>
              <a:t>lényege különböző feladatok eredményes elvégzése másokkal együtt vagy mások révén.</a:t>
            </a:r>
          </a:p>
          <a:p>
            <a:pPr>
              <a:defRPr/>
            </a:pPr>
            <a:r>
              <a:rPr lang="hu-HU" sz="2400" b="1" dirty="0"/>
              <a:t>A szervezés </a:t>
            </a:r>
            <a:r>
              <a:rPr lang="hu-HU" sz="2400" dirty="0"/>
              <a:t>egy a vezetési funkciók közül; részét képezi a szervezetalakítás, a folyamatszervezés és a munkaszervezés.</a:t>
            </a:r>
          </a:p>
          <a:p>
            <a:pPr>
              <a:defRPr/>
            </a:pPr>
            <a:endParaRPr lang="hu-HU" sz="1000" dirty="0"/>
          </a:p>
          <a:p>
            <a:pPr marL="0" indent="0" algn="ctr">
              <a:buNone/>
              <a:defRPr/>
            </a:pPr>
            <a:r>
              <a:rPr lang="hu-HU" sz="2400" b="1" dirty="0"/>
              <a:t>Szervezet  és vezető egymást feltételezi!</a:t>
            </a:r>
          </a:p>
        </p:txBody>
      </p:sp>
    </p:spTree>
    <p:extLst>
      <p:ext uri="{BB962C8B-B14F-4D97-AF65-F5344CB8AC3E}">
        <p14:creationId xmlns:p14="http://schemas.microsoft.com/office/powerpoint/2010/main" val="24129635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6470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6.4.2. CAF </a:t>
            </a:r>
            <a:b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(</a:t>
            </a:r>
            <a:r>
              <a:rPr lang="hu-HU" sz="3200" dirty="0" err="1" bmk="">
                <a:solidFill>
                  <a:srgbClr val="C00000"/>
                </a:solidFill>
                <a:cs typeface="Times New Roman" panose="02020603050405020304" pitchFamily="18" charset="0"/>
              </a:rPr>
              <a:t>Common</a:t>
            </a: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hu-HU" sz="3200" dirty="0" err="1" bmk="">
                <a:solidFill>
                  <a:srgbClr val="C00000"/>
                </a:solidFill>
                <a:cs typeface="Times New Roman" panose="02020603050405020304" pitchFamily="18" charset="0"/>
              </a:rPr>
              <a:t>Assestment</a:t>
            </a: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 Framework)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2279576" y="1484784"/>
            <a:ext cx="7632848" cy="5040560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hu-HU" sz="2400" b="1" dirty="0"/>
              <a:t>Lényege</a:t>
            </a:r>
          </a:p>
          <a:p>
            <a:pPr>
              <a:lnSpc>
                <a:spcPct val="110000"/>
              </a:lnSpc>
              <a:defRPr/>
            </a:pPr>
            <a:r>
              <a:rPr lang="hu-HU" sz="2400" dirty="0"/>
              <a:t>EFQM és TQM alapú rendszer</a:t>
            </a:r>
          </a:p>
          <a:p>
            <a:pPr>
              <a:lnSpc>
                <a:spcPct val="110000"/>
              </a:lnSpc>
              <a:defRPr/>
            </a:pPr>
            <a:r>
              <a:rPr lang="hu-HU" sz="2400" dirty="0"/>
              <a:t>Önértékelésen alapul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hu-HU" sz="800" dirty="0"/>
          </a:p>
          <a:p>
            <a:pPr>
              <a:lnSpc>
                <a:spcPct val="110000"/>
              </a:lnSpc>
              <a:buNone/>
              <a:defRPr/>
            </a:pPr>
            <a:r>
              <a:rPr lang="hu-HU" sz="2400" b="1" dirty="0"/>
              <a:t>Fő célkitűzései</a:t>
            </a:r>
          </a:p>
          <a:p>
            <a:pPr>
              <a:lnSpc>
                <a:spcPct val="110000"/>
              </a:lnSpc>
              <a:defRPr/>
            </a:pPr>
            <a:r>
              <a:rPr lang="hu-HU" sz="2400" dirty="0"/>
              <a:t>Kezeli a közigazgatás jellemző sajátosságait</a:t>
            </a:r>
          </a:p>
          <a:p>
            <a:pPr>
              <a:lnSpc>
                <a:spcPct val="110000"/>
              </a:lnSpc>
              <a:defRPr/>
            </a:pPr>
            <a:r>
              <a:rPr lang="hu-HU" sz="2400" dirty="0"/>
              <a:t>A teljesítmény fokozására alkalmas eszköz</a:t>
            </a:r>
          </a:p>
          <a:p>
            <a:pPr>
              <a:lnSpc>
                <a:spcPct val="110000"/>
              </a:lnSpc>
              <a:defRPr/>
            </a:pPr>
            <a:r>
              <a:rPr lang="hu-HU" sz="2400" dirty="0"/>
              <a:t>Híd szerepet tölt be a minőségmodellek között</a:t>
            </a:r>
          </a:p>
          <a:p>
            <a:pPr>
              <a:lnSpc>
                <a:spcPct val="110000"/>
              </a:lnSpc>
              <a:defRPr/>
            </a:pPr>
            <a:r>
              <a:rPr lang="hu-HU" sz="2400" dirty="0"/>
              <a:t>Megkönnyíti a minőségi összehasonlító értékeléseket</a:t>
            </a:r>
          </a:p>
        </p:txBody>
      </p:sp>
    </p:spTree>
    <p:extLst>
      <p:ext uri="{BB962C8B-B14F-4D97-AF65-F5344CB8AC3E}">
        <p14:creationId xmlns:p14="http://schemas.microsoft.com/office/powerpoint/2010/main" val="25348518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77751" y="341784"/>
            <a:ext cx="9036497" cy="1143000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CAF </a:t>
            </a:r>
            <a:b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(</a:t>
            </a:r>
            <a:r>
              <a:rPr lang="hu-HU" sz="3200" dirty="0" err="1" bmk="">
                <a:solidFill>
                  <a:srgbClr val="C00000"/>
                </a:solidFill>
                <a:cs typeface="Times New Roman" panose="02020603050405020304" pitchFamily="18" charset="0"/>
              </a:rPr>
              <a:t>Common</a:t>
            </a: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hu-HU" sz="3200" dirty="0" err="1" bmk="">
                <a:solidFill>
                  <a:srgbClr val="C00000"/>
                </a:solidFill>
                <a:cs typeface="Times New Roman" panose="02020603050405020304" pitchFamily="18" charset="0"/>
              </a:rPr>
              <a:t>Assestment</a:t>
            </a: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 Framework)</a:t>
            </a:r>
          </a:p>
        </p:txBody>
      </p:sp>
      <p:sp>
        <p:nvSpPr>
          <p:cNvPr id="60420" name="Tartalom helye 8"/>
          <p:cNvSpPr>
            <a:spLocks noGrp="1"/>
          </p:cNvSpPr>
          <p:nvPr>
            <p:ph sz="half" idx="4294967295"/>
          </p:nvPr>
        </p:nvSpPr>
        <p:spPr>
          <a:xfrm>
            <a:off x="1847529" y="1484784"/>
            <a:ext cx="8496943" cy="5040858"/>
          </a:xfrm>
        </p:spPr>
        <p:txBody>
          <a:bodyPr rtlCol="0">
            <a:normAutofit fontScale="92500" lnSpcReduction="10000"/>
          </a:bodyPr>
          <a:lstStyle/>
          <a:p>
            <a:pPr>
              <a:lnSpc>
                <a:spcPct val="110000"/>
              </a:lnSpc>
              <a:buNone/>
              <a:defRPr/>
            </a:pPr>
            <a:r>
              <a:rPr lang="hu-HU" sz="2400" b="1" dirty="0"/>
              <a:t>Előnyei:</a:t>
            </a:r>
            <a:endParaRPr lang="hu-HU" sz="2400" dirty="0"/>
          </a:p>
          <a:p>
            <a:pPr>
              <a:lnSpc>
                <a:spcPct val="110000"/>
              </a:lnSpc>
              <a:defRPr/>
            </a:pPr>
            <a:r>
              <a:rPr lang="hu-HU" sz="2400" dirty="0"/>
              <a:t>Alkalmazása egyszerű.</a:t>
            </a:r>
          </a:p>
          <a:p>
            <a:pPr>
              <a:lnSpc>
                <a:spcPct val="110000"/>
              </a:lnSpc>
              <a:defRPr/>
            </a:pPr>
            <a:r>
              <a:rPr lang="hu-HU" sz="2400" dirty="0"/>
              <a:t>Lehetővé teszi a közigazgatási szervek összehasonlítását.</a:t>
            </a:r>
          </a:p>
          <a:p>
            <a:pPr>
              <a:lnSpc>
                <a:spcPct val="110000"/>
              </a:lnSpc>
              <a:defRPr/>
            </a:pPr>
            <a:r>
              <a:rPr lang="hu-HU" sz="2400" dirty="0"/>
              <a:t>Híd szerepet tölt be az egyes minőségmenedzsment eszközök között.</a:t>
            </a:r>
          </a:p>
          <a:p>
            <a:pPr>
              <a:lnSpc>
                <a:spcPct val="110000"/>
              </a:lnSpc>
              <a:buNone/>
              <a:defRPr/>
            </a:pPr>
            <a:endParaRPr lang="hu-HU" sz="900" b="1" dirty="0"/>
          </a:p>
          <a:p>
            <a:pPr>
              <a:lnSpc>
                <a:spcPct val="110000"/>
              </a:lnSpc>
              <a:buNone/>
              <a:defRPr/>
            </a:pPr>
            <a:r>
              <a:rPr lang="hu-HU" sz="2400" b="1" dirty="0"/>
              <a:t>Hátrányai:</a:t>
            </a:r>
          </a:p>
          <a:p>
            <a:pPr>
              <a:lnSpc>
                <a:spcPct val="110000"/>
              </a:lnSpc>
              <a:defRPr/>
            </a:pPr>
            <a:r>
              <a:rPr lang="hu-HU" sz="2400" dirty="0"/>
              <a:t>Csak az a szervezet tud fejlődni általa, amelyik komolyan veszi a  módszer szempontjait.</a:t>
            </a:r>
          </a:p>
          <a:p>
            <a:pPr>
              <a:lnSpc>
                <a:spcPct val="110000"/>
              </a:lnSpc>
              <a:defRPr/>
            </a:pPr>
            <a:r>
              <a:rPr lang="hu-HU" sz="2400" dirty="0"/>
              <a:t>A kérdőívkitöltés nehezen megvalósítható alapos dolgozói előkészület és képzés nélkül.</a:t>
            </a:r>
          </a:p>
        </p:txBody>
      </p:sp>
    </p:spTree>
    <p:extLst>
      <p:ext uri="{BB962C8B-B14F-4D97-AF65-F5344CB8AC3E}">
        <p14:creationId xmlns:p14="http://schemas.microsoft.com/office/powerpoint/2010/main" val="4876506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4" descr="KÉP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1260" y="1187450"/>
            <a:ext cx="8856984" cy="5256584"/>
          </a:xfrm>
          <a:solidFill>
            <a:srgbClr val="CCFFCC"/>
          </a:solidFill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631504" y="44450"/>
            <a:ext cx="903649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3200" b="1" dirty="0" bmk="">
                <a:solidFill>
                  <a:srgbClr val="C00000"/>
                </a:solidFill>
                <a:cs typeface="Times New Roman" panose="02020603050405020304" pitchFamily="18" charset="0"/>
              </a:rPr>
              <a:t>CAF </a:t>
            </a:r>
            <a:br>
              <a:rPr lang="hu-HU" sz="3200" b="1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b="1" dirty="0" bmk="">
                <a:solidFill>
                  <a:srgbClr val="C00000"/>
                </a:solidFill>
                <a:cs typeface="Times New Roman" panose="02020603050405020304" pitchFamily="18" charset="0"/>
              </a:rPr>
              <a:t>(</a:t>
            </a:r>
            <a:r>
              <a:rPr lang="hu-HU" sz="3200" b="1" dirty="0" err="1" bmk="">
                <a:solidFill>
                  <a:srgbClr val="C00000"/>
                </a:solidFill>
                <a:cs typeface="Times New Roman" panose="02020603050405020304" pitchFamily="18" charset="0"/>
              </a:rPr>
              <a:t>Common</a:t>
            </a:r>
            <a:r>
              <a:rPr lang="hu-HU" sz="3200" b="1" dirty="0" bmk="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hu-HU" sz="3200" b="1" dirty="0" err="1" bmk="">
                <a:solidFill>
                  <a:srgbClr val="C00000"/>
                </a:solidFill>
                <a:cs typeface="Times New Roman" panose="02020603050405020304" pitchFamily="18" charset="0"/>
              </a:rPr>
              <a:t>Assestment</a:t>
            </a:r>
            <a:r>
              <a:rPr lang="hu-HU" sz="3200" b="1" dirty="0" bmk="">
                <a:solidFill>
                  <a:srgbClr val="C00000"/>
                </a:solidFill>
                <a:cs typeface="Times New Roman" panose="02020603050405020304" pitchFamily="18" charset="0"/>
              </a:rPr>
              <a:t> Framework)</a:t>
            </a:r>
          </a:p>
        </p:txBody>
      </p:sp>
    </p:spTree>
    <p:extLst>
      <p:ext uri="{BB962C8B-B14F-4D97-AF65-F5344CB8AC3E}">
        <p14:creationId xmlns:p14="http://schemas.microsoft.com/office/powerpoint/2010/main" val="20065283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52596" y="0"/>
            <a:ext cx="8229600" cy="1143000"/>
          </a:xfrm>
        </p:spPr>
        <p:txBody>
          <a:bodyPr/>
          <a:lstStyle/>
          <a:p>
            <a:pPr algn="ctr"/>
            <a:r>
              <a:rPr lang="hu-HU" sz="4000" dirty="0">
                <a:solidFill>
                  <a:srgbClr val="C00000"/>
                </a:solidFill>
              </a:rPr>
              <a:t>6.5. Tudásmenedzsment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52596" y="1268760"/>
            <a:ext cx="8535892" cy="4949160"/>
          </a:xfrm>
        </p:spPr>
        <p:txBody>
          <a:bodyPr>
            <a:normAutofit/>
          </a:bodyPr>
          <a:lstStyle/>
          <a:p>
            <a:r>
              <a:rPr lang="hu-HU" sz="2000" b="1" dirty="0"/>
              <a:t>A tudásmenedzsment</a:t>
            </a:r>
            <a:r>
              <a:rPr lang="hu-HU" sz="2000" dirty="0"/>
              <a:t> az intézményi szellemi tőke növelését célzó törekvések összessége.</a:t>
            </a:r>
          </a:p>
          <a:p>
            <a:r>
              <a:rPr lang="hu-HU" sz="2000" b="1" dirty="0"/>
              <a:t>Integrált tudásmenedzsment modell </a:t>
            </a:r>
            <a:r>
              <a:rPr lang="hu-HU" sz="2000" dirty="0"/>
              <a:t>– 9 lépés:</a:t>
            </a:r>
          </a:p>
          <a:p>
            <a:pPr lvl="1"/>
            <a:r>
              <a:rPr lang="hu-HU" sz="2000" dirty="0"/>
              <a:t>a szükséges tudás meghatározása</a:t>
            </a:r>
          </a:p>
          <a:p>
            <a:pPr lvl="1"/>
            <a:r>
              <a:rPr lang="hu-HU" sz="2000" dirty="0"/>
              <a:t>a szervezet számára elérhető tudás</a:t>
            </a:r>
          </a:p>
          <a:p>
            <a:pPr lvl="1"/>
            <a:r>
              <a:rPr lang="hu-HU" sz="2000" dirty="0"/>
              <a:t>a hiányzó tudás megállapítása</a:t>
            </a:r>
          </a:p>
          <a:p>
            <a:pPr lvl="1"/>
            <a:r>
              <a:rPr lang="hu-HU" sz="2000" dirty="0"/>
              <a:t>tudásfejlesztés a szervezeten belül</a:t>
            </a:r>
          </a:p>
          <a:p>
            <a:pPr lvl="1"/>
            <a:r>
              <a:rPr lang="hu-HU" sz="2000" dirty="0"/>
              <a:t>a tudás megszerzése szervezeten kívülről</a:t>
            </a:r>
          </a:p>
          <a:p>
            <a:pPr lvl="1"/>
            <a:r>
              <a:rPr lang="hu-HU" sz="2000" dirty="0"/>
              <a:t>a tudás rögzítése</a:t>
            </a:r>
          </a:p>
          <a:p>
            <a:pPr lvl="1"/>
            <a:r>
              <a:rPr lang="hu-HU" sz="2000" dirty="0"/>
              <a:t>a tudás megosztása</a:t>
            </a:r>
          </a:p>
          <a:p>
            <a:pPr lvl="1"/>
            <a:r>
              <a:rPr lang="hu-HU" sz="2000" dirty="0"/>
              <a:t>a tudás felhasználása</a:t>
            </a:r>
          </a:p>
          <a:p>
            <a:pPr lvl="1"/>
            <a:r>
              <a:rPr lang="hu-HU" sz="2000" dirty="0"/>
              <a:t>a felhasznált, kipróbált tudás értékelése</a:t>
            </a:r>
          </a:p>
          <a:p>
            <a:r>
              <a:rPr lang="hu-HU" sz="2000" dirty="0"/>
              <a:t>A tudásmenedzsment megvalósítása: </a:t>
            </a:r>
            <a:r>
              <a:rPr lang="hu-HU" sz="2000" b="1" dirty="0"/>
              <a:t>tudásaudit</a:t>
            </a:r>
          </a:p>
        </p:txBody>
      </p:sp>
      <p:sp>
        <p:nvSpPr>
          <p:cNvPr id="4" name="Jobb oldali kapcsos zárójel 3"/>
          <p:cNvSpPr/>
          <p:nvPr/>
        </p:nvSpPr>
        <p:spPr>
          <a:xfrm>
            <a:off x="8816352" y="2382740"/>
            <a:ext cx="571504" cy="3325729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9660689" y="3814771"/>
            <a:ext cx="2285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tudáskörforgás</a:t>
            </a:r>
          </a:p>
        </p:txBody>
      </p:sp>
    </p:spTree>
    <p:extLst>
      <p:ext uri="{BB962C8B-B14F-4D97-AF65-F5344CB8AC3E}">
        <p14:creationId xmlns:p14="http://schemas.microsoft.com/office/powerpoint/2010/main" val="17235845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81343" y="2171926"/>
            <a:ext cx="10161913" cy="4087472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  <a:p>
            <a:pPr marL="0" indent="0" algn="just">
              <a:buNone/>
              <a:defRPr/>
            </a:pPr>
            <a:r>
              <a:rPr lang="hu-HU" sz="2400" dirty="0"/>
              <a:t>Mit jelent a küldetés és a jövőkép? Mi a különbség a két fogalom között?</a:t>
            </a:r>
          </a:p>
          <a:p>
            <a:pPr marL="0" indent="0" algn="just">
              <a:buNone/>
              <a:defRPr/>
            </a:pPr>
            <a:r>
              <a:rPr lang="hu-HU" sz="2400" dirty="0"/>
              <a:t>Melyek a főbb előnyei és hátrányai az e-közigazgatásnak?</a:t>
            </a:r>
          </a:p>
          <a:p>
            <a:pPr marL="0" indent="0" algn="just">
              <a:buNone/>
              <a:defRPr/>
            </a:pPr>
            <a:r>
              <a:rPr lang="hu-HU" sz="2400" dirty="0"/>
              <a:t>Melyek a minőségmenedzsment alapfogalmai?</a:t>
            </a:r>
          </a:p>
          <a:p>
            <a:pPr marL="0" indent="0" algn="just">
              <a:buNone/>
              <a:defRPr/>
            </a:pPr>
            <a:r>
              <a:rPr lang="hu-HU" sz="2400" dirty="0"/>
              <a:t>Minek a rövidítése a CAF? Jellemezze röviden!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81343" y="1746476"/>
            <a:ext cx="822960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Ellenőrző kérdések</a:t>
            </a:r>
          </a:p>
        </p:txBody>
      </p:sp>
    </p:spTree>
    <p:extLst>
      <p:ext uri="{BB962C8B-B14F-4D97-AF65-F5344CB8AC3E}">
        <p14:creationId xmlns:p14="http://schemas.microsoft.com/office/powerpoint/2010/main" val="8730077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962299" y="2821577"/>
            <a:ext cx="9144000" cy="2289221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7.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Módszerek és technikák </a:t>
            </a:r>
            <a:b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a közigazgatási szervezetek </a:t>
            </a:r>
            <a:b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vezetéséhez és fejlesztéséhez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3515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65915" y="1003002"/>
            <a:ext cx="10277341" cy="4751933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</p:txBody>
      </p:sp>
      <p:sp>
        <p:nvSpPr>
          <p:cNvPr id="2" name="Téglalap 1"/>
          <p:cNvSpPr/>
          <p:nvPr/>
        </p:nvSpPr>
        <p:spPr>
          <a:xfrm>
            <a:off x="965914" y="2409472"/>
            <a:ext cx="102773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>
                <a:latin typeface="+mj-lt"/>
              </a:rPr>
              <a:t>Fejezetünk olyan praktikus helyzetfelmérési, problémaelemzési, információgyűjtési, csoportos ötletelési, benchmarking stb. módszereket és technikákat kínál, amelyek széles körben elterjedtek, és számos célra alkalmazhatók a közigazgatási szervezetekben is.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65914" y="1040003"/>
            <a:ext cx="8345029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Célkitűzések</a:t>
            </a:r>
          </a:p>
        </p:txBody>
      </p:sp>
    </p:spTree>
    <p:extLst>
      <p:ext uri="{BB962C8B-B14F-4D97-AF65-F5344CB8AC3E}">
        <p14:creationId xmlns:p14="http://schemas.microsoft.com/office/powerpoint/2010/main" val="30115136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60649"/>
            <a:ext cx="9144000" cy="796925"/>
          </a:xfrm>
        </p:spPr>
        <p:txBody>
          <a:bodyPr vert="horz" lIns="0" tIns="0" rIns="0" bIns="0" rtlCol="0" anchor="ctr">
            <a:normAutofit fontScale="90000"/>
          </a:bodyPr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7.1. A helyzetfelmérés módszerei:</a:t>
            </a:r>
            <a:b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7.1.1. SWOT analízis</a:t>
            </a:r>
          </a:p>
        </p:txBody>
      </p:sp>
      <p:graphicFrame>
        <p:nvGraphicFramePr>
          <p:cNvPr id="77870" name="Group 4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22533773"/>
              </p:ext>
            </p:extLst>
          </p:nvPr>
        </p:nvGraphicFramePr>
        <p:xfrm>
          <a:off x="1703512" y="1412776"/>
          <a:ext cx="8784976" cy="5184576"/>
        </p:xfrm>
        <a:graphic>
          <a:graphicData uri="http://schemas.openxmlformats.org/drawingml/2006/table">
            <a:tbl>
              <a:tblPr/>
              <a:tblGrid>
                <a:gridCol w="1270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6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8438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Bels</a:t>
                      </a: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ő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tényezők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Erősségek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hu-HU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Strengths</a:t>
                      </a:r>
                      <a:r>
                        <a:rPr kumimoji="0" lang="hu-H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Gyengeségek</a:t>
                      </a:r>
                      <a:r>
                        <a:rPr kumimoji="0" lang="hu-H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hu-HU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Weaknesses</a:t>
                      </a:r>
                      <a:r>
                        <a:rPr kumimoji="0" lang="hu-H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046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Pozitív dolgok, amelyek jól működnek, és lehet rá befolyásunk, hogy még jobban működjenek.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Olyan dolgok, amelyek nem jól működnek, de lehet rájuk befolyásunk, hogy jobb legyen a helyzet.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788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Külső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körül-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mények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Lehetőségek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hu-HU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Opportunities</a:t>
                      </a:r>
                      <a:r>
                        <a:rPr kumimoji="0" lang="hu-H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Veszélyek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hu-HU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Threats</a:t>
                      </a:r>
                      <a:r>
                        <a:rPr kumimoji="0" lang="hu-H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188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Olyan pozitív adottságok, amelyeket nem tudunk befolyásolni, de kedvezőek és rájuk építve kihasználhatjuk az erősségeinket.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Olyan korlátok, negatív tényezők, amelyeket nem tudunk befolyásolni, és csökkentik a sikerünk esélyeit, kockázatot jelenthetnek, ezért tartózkodni kell tőlük.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7338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ím 28"/>
          <p:cNvSpPr>
            <a:spLocks noGrp="1"/>
          </p:cNvSpPr>
          <p:nvPr>
            <p:ph type="title" idx="4294967295"/>
          </p:nvPr>
        </p:nvSpPr>
        <p:spPr>
          <a:xfrm>
            <a:off x="1524001" y="321965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7.1.2. A helyzetfelmérés eszközei:</a:t>
            </a:r>
            <a:br>
              <a:rPr lang="hu-HU" sz="3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Fadiagram</a:t>
            </a:r>
            <a:endParaRPr lang="en-US" sz="3200" dirty="0" bmk="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043" name="AutoShape 22"/>
          <p:cNvSpPr>
            <a:spLocks noChangeArrowheads="1"/>
          </p:cNvSpPr>
          <p:nvPr/>
        </p:nvSpPr>
        <p:spPr bwMode="auto">
          <a:xfrm>
            <a:off x="2067952" y="2022773"/>
            <a:ext cx="457200" cy="2808288"/>
          </a:xfrm>
          <a:prstGeom prst="upArrow">
            <a:avLst>
              <a:gd name="adj1" fmla="val 50000"/>
              <a:gd name="adj2" fmla="val 145654"/>
            </a:avLst>
          </a:prstGeom>
          <a:solidFill>
            <a:srgbClr val="99FF33"/>
          </a:solidFill>
          <a:ln w="381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FF33"/>
              </a:buClr>
              <a:buFont typeface="Wingdings" pitchFamily="2" charset="2"/>
              <a:buNone/>
            </a:pPr>
            <a:endParaRPr lang="hu-HU" altLang="hu-HU" sz="24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7044" name="Text Box 23"/>
          <p:cNvSpPr txBox="1">
            <a:spLocks noChangeArrowheads="1"/>
          </p:cNvSpPr>
          <p:nvPr/>
        </p:nvSpPr>
        <p:spPr bwMode="auto">
          <a:xfrm>
            <a:off x="1858963" y="5048016"/>
            <a:ext cx="762000" cy="430887"/>
          </a:xfrm>
          <a:prstGeom prst="rect">
            <a:avLst/>
          </a:prstGeom>
          <a:solidFill>
            <a:srgbClr val="33CC33"/>
          </a:solidFill>
          <a:ln w="9525" cap="rnd">
            <a:solidFill>
              <a:srgbClr val="CCFF33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hu-HU" altLang="hu-H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Ok</a:t>
            </a:r>
          </a:p>
        </p:txBody>
      </p:sp>
      <p:sp>
        <p:nvSpPr>
          <p:cNvPr id="87045" name="Text Box 24"/>
          <p:cNvSpPr txBox="1">
            <a:spLocks noChangeArrowheads="1"/>
          </p:cNvSpPr>
          <p:nvPr/>
        </p:nvSpPr>
        <p:spPr bwMode="auto">
          <a:xfrm>
            <a:off x="1775520" y="1525588"/>
            <a:ext cx="1219200" cy="436562"/>
          </a:xfrm>
          <a:prstGeom prst="rect">
            <a:avLst/>
          </a:prstGeom>
          <a:solidFill>
            <a:srgbClr val="33CC33"/>
          </a:solidFill>
          <a:ln w="9525" cap="rnd">
            <a:solidFill>
              <a:srgbClr val="CCFF33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hu-HU" altLang="hu-H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Okozat</a:t>
            </a:r>
          </a:p>
        </p:txBody>
      </p:sp>
      <p:grpSp>
        <p:nvGrpSpPr>
          <p:cNvPr id="87046" name="Csoportba foglalás 30"/>
          <p:cNvGrpSpPr>
            <a:grpSpLocks/>
          </p:cNvGrpSpPr>
          <p:nvPr/>
        </p:nvGrpSpPr>
        <p:grpSpPr bwMode="auto">
          <a:xfrm>
            <a:off x="2782888" y="1543050"/>
            <a:ext cx="7777162" cy="4102100"/>
            <a:chOff x="228600" y="1828800"/>
            <a:chExt cx="8766175" cy="4475018"/>
          </a:xfrm>
        </p:grpSpPr>
        <p:sp>
          <p:nvSpPr>
            <p:cNvPr id="87047" name="Text Box 3"/>
            <p:cNvSpPr txBox="1">
              <a:spLocks noChangeArrowheads="1"/>
            </p:cNvSpPr>
            <p:nvPr/>
          </p:nvSpPr>
          <p:spPr bwMode="auto">
            <a:xfrm>
              <a:off x="1828873" y="1828800"/>
              <a:ext cx="6049597" cy="50363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2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A szakvizsgán sok a bukás.</a:t>
              </a:r>
            </a:p>
          </p:txBody>
        </p:sp>
        <p:sp>
          <p:nvSpPr>
            <p:cNvPr id="87048" name="Line 4"/>
            <p:cNvSpPr>
              <a:spLocks noChangeShapeType="1"/>
            </p:cNvSpPr>
            <p:nvPr/>
          </p:nvSpPr>
          <p:spPr bwMode="auto">
            <a:xfrm>
              <a:off x="4572000" y="2314287"/>
              <a:ext cx="7938" cy="347042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7049" name="Line 5"/>
            <p:cNvSpPr>
              <a:spLocks noChangeShapeType="1"/>
            </p:cNvSpPr>
            <p:nvPr/>
          </p:nvSpPr>
          <p:spPr bwMode="auto">
            <a:xfrm>
              <a:off x="2133600" y="3124200"/>
              <a:ext cx="1152525" cy="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7050" name="Line 6"/>
            <p:cNvSpPr>
              <a:spLocks noChangeShapeType="1"/>
            </p:cNvSpPr>
            <p:nvPr/>
          </p:nvSpPr>
          <p:spPr bwMode="auto">
            <a:xfrm>
              <a:off x="7239000" y="3124200"/>
              <a:ext cx="0" cy="6096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1207" name="Text Box 7"/>
            <p:cNvSpPr txBox="1">
              <a:spLocks noChangeArrowheads="1"/>
            </p:cNvSpPr>
            <p:nvPr/>
          </p:nvSpPr>
          <p:spPr bwMode="auto">
            <a:xfrm>
              <a:off x="899617" y="3645478"/>
              <a:ext cx="2542710" cy="77239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u-HU" sz="2000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Bonyolultak a tananyagrészek</a:t>
              </a:r>
            </a:p>
          </p:txBody>
        </p:sp>
        <p:sp>
          <p:nvSpPr>
            <p:cNvPr id="87052" name="Line 8"/>
            <p:cNvSpPr>
              <a:spLocks noChangeShapeType="1"/>
            </p:cNvSpPr>
            <p:nvPr/>
          </p:nvSpPr>
          <p:spPr bwMode="auto">
            <a:xfrm flipH="1">
              <a:off x="2124075" y="3124200"/>
              <a:ext cx="9525" cy="541338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1209" name="Text Box 9"/>
            <p:cNvSpPr txBox="1">
              <a:spLocks noChangeArrowheads="1"/>
            </p:cNvSpPr>
            <p:nvPr/>
          </p:nvSpPr>
          <p:spPr bwMode="auto">
            <a:xfrm>
              <a:off x="5342650" y="3572741"/>
              <a:ext cx="3408769" cy="110799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u-HU" sz="2000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Érdektelen a tudásanyag a vizsgázók számára</a:t>
              </a:r>
            </a:p>
          </p:txBody>
        </p:sp>
        <p:sp>
          <p:nvSpPr>
            <p:cNvPr id="87054" name="Line 10"/>
            <p:cNvSpPr>
              <a:spLocks noChangeShapeType="1"/>
            </p:cNvSpPr>
            <p:nvPr/>
          </p:nvSpPr>
          <p:spPr bwMode="auto">
            <a:xfrm>
              <a:off x="914400" y="4792663"/>
              <a:ext cx="2362200" cy="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7055" name="Line 11"/>
            <p:cNvSpPr>
              <a:spLocks noChangeShapeType="1"/>
            </p:cNvSpPr>
            <p:nvPr/>
          </p:nvSpPr>
          <p:spPr bwMode="auto">
            <a:xfrm>
              <a:off x="5943600" y="4800600"/>
              <a:ext cx="2362200" cy="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7056" name="Line 12"/>
            <p:cNvSpPr>
              <a:spLocks noChangeShapeType="1"/>
            </p:cNvSpPr>
            <p:nvPr/>
          </p:nvSpPr>
          <p:spPr bwMode="auto">
            <a:xfrm>
              <a:off x="2051049" y="4417717"/>
              <a:ext cx="6350" cy="382883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7057" name="Line 13"/>
            <p:cNvSpPr>
              <a:spLocks noChangeShapeType="1"/>
            </p:cNvSpPr>
            <p:nvPr/>
          </p:nvSpPr>
          <p:spPr bwMode="auto">
            <a:xfrm>
              <a:off x="7235814" y="4680737"/>
              <a:ext cx="3185" cy="119863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7058" name="Line 14"/>
            <p:cNvSpPr>
              <a:spLocks noChangeShapeType="1"/>
            </p:cNvSpPr>
            <p:nvPr/>
          </p:nvSpPr>
          <p:spPr bwMode="auto">
            <a:xfrm>
              <a:off x="914400" y="4800600"/>
              <a:ext cx="0" cy="30480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7059" name="Line 15"/>
            <p:cNvSpPr>
              <a:spLocks noChangeShapeType="1"/>
            </p:cNvSpPr>
            <p:nvPr/>
          </p:nvSpPr>
          <p:spPr bwMode="auto">
            <a:xfrm>
              <a:off x="3276600" y="4800600"/>
              <a:ext cx="0" cy="30480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7060" name="Line 16"/>
            <p:cNvSpPr>
              <a:spLocks noChangeShapeType="1"/>
            </p:cNvSpPr>
            <p:nvPr/>
          </p:nvSpPr>
          <p:spPr bwMode="auto">
            <a:xfrm>
              <a:off x="5943600" y="4800600"/>
              <a:ext cx="0" cy="30480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7061" name="Line 17"/>
            <p:cNvSpPr>
              <a:spLocks noChangeShapeType="1"/>
            </p:cNvSpPr>
            <p:nvPr/>
          </p:nvSpPr>
          <p:spPr bwMode="auto">
            <a:xfrm>
              <a:off x="8305800" y="4800600"/>
              <a:ext cx="0" cy="30480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1218" name="Text Box 18"/>
            <p:cNvSpPr txBox="1">
              <a:spLocks noChangeArrowheads="1"/>
            </p:cNvSpPr>
            <p:nvPr/>
          </p:nvSpPr>
          <p:spPr bwMode="auto">
            <a:xfrm>
              <a:off x="228600" y="5105400"/>
              <a:ext cx="1388559" cy="90747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u-HU" sz="1600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Sok a fölösleges ismeret</a:t>
              </a:r>
            </a:p>
          </p:txBody>
        </p:sp>
        <p:sp>
          <p:nvSpPr>
            <p:cNvPr id="51219" name="Rectangle 19"/>
            <p:cNvSpPr>
              <a:spLocks noChangeArrowheads="1"/>
            </p:cNvSpPr>
            <p:nvPr/>
          </p:nvSpPr>
          <p:spPr bwMode="auto">
            <a:xfrm>
              <a:off x="2057347" y="5105400"/>
              <a:ext cx="2308301" cy="117514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u-HU" sz="1600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Sok idegen szót és fogalmat tartalmaznak a tananyagok</a:t>
              </a:r>
            </a:p>
          </p:txBody>
        </p:sp>
        <p:sp>
          <p:nvSpPr>
            <p:cNvPr id="51220" name="Text Box 20"/>
            <p:cNvSpPr txBox="1">
              <a:spLocks noChangeArrowheads="1"/>
            </p:cNvSpPr>
            <p:nvPr/>
          </p:nvSpPr>
          <p:spPr bwMode="auto">
            <a:xfrm>
              <a:off x="4723524" y="5105400"/>
              <a:ext cx="2088207" cy="90747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u-HU" sz="1600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Unalmasak a tankönyvben leírt ismeretek</a:t>
              </a:r>
            </a:p>
          </p:txBody>
        </p:sp>
        <p:sp>
          <p:nvSpPr>
            <p:cNvPr id="51221" name="Text Box 21"/>
            <p:cNvSpPr txBox="1">
              <a:spLocks noChangeArrowheads="1"/>
            </p:cNvSpPr>
            <p:nvPr/>
          </p:nvSpPr>
          <p:spPr bwMode="auto">
            <a:xfrm>
              <a:off x="7235814" y="5084618"/>
              <a:ext cx="1758961" cy="1219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u-HU" sz="1600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Nem tudják alkalmazni a mindennapi munkában</a:t>
              </a:r>
            </a:p>
          </p:txBody>
        </p:sp>
        <p:sp>
          <p:nvSpPr>
            <p:cNvPr id="51225" name="Text Box 25"/>
            <p:cNvSpPr txBox="1">
              <a:spLocks noChangeArrowheads="1"/>
            </p:cNvSpPr>
            <p:nvPr/>
          </p:nvSpPr>
          <p:spPr bwMode="auto">
            <a:xfrm>
              <a:off x="3268757" y="2661805"/>
              <a:ext cx="2666177" cy="7048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u-HU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Nehezen tanulható a tananyag</a:t>
              </a:r>
            </a:p>
          </p:txBody>
        </p:sp>
        <p:sp>
          <p:nvSpPr>
            <p:cNvPr id="87067" name="Line 26"/>
            <p:cNvSpPr>
              <a:spLocks noChangeShapeType="1"/>
            </p:cNvSpPr>
            <p:nvPr/>
          </p:nvSpPr>
          <p:spPr bwMode="auto">
            <a:xfrm flipV="1">
              <a:off x="5943600" y="3124200"/>
              <a:ext cx="1295400" cy="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8247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ím 7"/>
          <p:cNvSpPr>
            <a:spLocks noGrp="1"/>
          </p:cNvSpPr>
          <p:nvPr>
            <p:ph type="title" idx="4294967295"/>
          </p:nvPr>
        </p:nvSpPr>
        <p:spPr>
          <a:xfrm>
            <a:off x="1524000" y="260648"/>
            <a:ext cx="9144000" cy="8556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7.1.3. Átvilágítást támogató </a:t>
            </a:r>
            <a:b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technikák / 1</a:t>
            </a:r>
            <a:endParaRPr lang="en-US" sz="3200" dirty="0" bmk="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5540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6168009" y="1328870"/>
            <a:ext cx="4321175" cy="5373687"/>
          </a:xfrm>
          <a:solidFill>
            <a:schemeClr val="bg2">
              <a:lumMod val="90000"/>
            </a:schemeClr>
          </a:solidFill>
        </p:spPr>
        <p:txBody>
          <a:bodyPr rtlCol="0">
            <a:normAutofit fontScale="85000" lnSpcReduction="10000"/>
          </a:bodyPr>
          <a:lstStyle/>
          <a:p>
            <a:pPr marL="0" indent="317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hu-HU" sz="2400" b="1" dirty="0"/>
              <a:t>Kérdőív</a:t>
            </a:r>
          </a:p>
          <a:p>
            <a:pPr marL="0" indent="3175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hu-HU" sz="2400" dirty="0"/>
              <a:t>Nagy mennyiségű információt kapunk rövid idő alatt. </a:t>
            </a:r>
          </a:p>
          <a:p>
            <a:pPr marL="0" indent="3175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hu-HU" sz="2400" b="1" dirty="0"/>
              <a:t>Típusai:</a:t>
            </a:r>
          </a:p>
          <a:p>
            <a:pPr marL="457200" lvl="1" indent="-457200"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hu-HU" b="1" dirty="0"/>
              <a:t>Nyílt</a:t>
            </a:r>
            <a:r>
              <a:rPr lang="hu-HU" dirty="0"/>
              <a:t> – kérdés-felelet</a:t>
            </a:r>
          </a:p>
          <a:p>
            <a:pPr marL="457200" lvl="1" indent="-457200"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hu-HU" b="1" dirty="0"/>
              <a:t>Zárt</a:t>
            </a:r>
            <a:r>
              <a:rPr lang="hu-HU" dirty="0"/>
              <a:t> – adott feleletek</a:t>
            </a:r>
          </a:p>
          <a:p>
            <a:pPr marL="457200" lvl="1" indent="-457200"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hu-HU" b="1" dirty="0"/>
              <a:t>Vegyes  </a:t>
            </a:r>
          </a:p>
          <a:p>
            <a:pPr marL="457200" lvl="1" indent="-457200">
              <a:lnSpc>
                <a:spcPct val="110000"/>
              </a:lnSpc>
              <a:spcBef>
                <a:spcPct val="0"/>
              </a:spcBef>
              <a:buNone/>
              <a:defRPr/>
            </a:pPr>
            <a:endParaRPr lang="hu-HU" b="1" dirty="0"/>
          </a:p>
          <a:p>
            <a:pPr marL="457200" lvl="1" indent="-45720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hu-HU" b="1" dirty="0"/>
              <a:t>Mintavételi módszere:</a:t>
            </a:r>
          </a:p>
          <a:p>
            <a:pPr marL="457200" lvl="1" indent="-457200"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hu-HU" b="1" dirty="0"/>
              <a:t>Önkényes</a:t>
            </a:r>
            <a:r>
              <a:rPr lang="hu-HU" dirty="0"/>
              <a:t> - olcsó</a:t>
            </a:r>
          </a:p>
          <a:p>
            <a:pPr marL="457200" lvl="1" indent="-457200"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hu-HU" b="1" dirty="0"/>
              <a:t>Paneles </a:t>
            </a:r>
            <a:r>
              <a:rPr lang="hu-HU" dirty="0"/>
              <a:t>– folyamatos vizsgálatot jelent</a:t>
            </a:r>
          </a:p>
          <a:p>
            <a:pPr marL="457200" lvl="1" indent="-457200"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hu-HU" b="1" dirty="0"/>
              <a:t>Kvóta szerinti</a:t>
            </a:r>
            <a:r>
              <a:rPr lang="hu-HU" dirty="0"/>
              <a:t> – különböző csoportok szerinti minták</a:t>
            </a:r>
          </a:p>
          <a:p>
            <a:pPr marL="457200" lvl="1" indent="-457200"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hu-HU" b="1" dirty="0"/>
              <a:t>Valószínűségi</a:t>
            </a:r>
            <a:r>
              <a:rPr lang="hu-HU" dirty="0"/>
              <a:t> – ez a legjobb</a:t>
            </a: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1631504" y="1328640"/>
            <a:ext cx="4176712" cy="53553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hu-HU" sz="2400" dirty="0">
                <a:latin typeface="Times New Roman" panose="02020603050405020304" pitchFamily="18" charset="0"/>
              </a:rPr>
              <a:t>Interjú</a:t>
            </a:r>
          </a:p>
          <a:p>
            <a:pPr>
              <a:spcBef>
                <a:spcPts val="600"/>
              </a:spcBef>
              <a:defRPr/>
            </a:pPr>
            <a:r>
              <a:rPr lang="hu-HU" sz="2400" dirty="0">
                <a:latin typeface="Times New Roman" panose="02020603050405020304" pitchFamily="18" charset="0"/>
              </a:rPr>
              <a:t>Beszélgetés során teszünk szert a céljainknak megfelelő ismeretekre, elsődleges és másodlagos információkra.</a:t>
            </a:r>
          </a:p>
          <a:p>
            <a:pPr>
              <a:spcBef>
                <a:spcPts val="600"/>
              </a:spcBef>
              <a:defRPr/>
            </a:pPr>
            <a:r>
              <a:rPr lang="hu-HU" sz="2400" dirty="0">
                <a:latin typeface="Times New Roman" panose="02020603050405020304" pitchFamily="18" charset="0"/>
              </a:rPr>
              <a:t>Fajtái:</a:t>
            </a:r>
          </a:p>
          <a:p>
            <a:pPr lvl="1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Times New Roman" panose="02020603050405020304" pitchFamily="18" charset="0"/>
              </a:rPr>
              <a:t>Nyílt - kötetlen beszélgetés</a:t>
            </a:r>
          </a:p>
          <a:p>
            <a:pPr lvl="1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Times New Roman" panose="02020603050405020304" pitchFamily="18" charset="0"/>
              </a:rPr>
              <a:t>Rejtett -  irányított kérdések</a:t>
            </a:r>
          </a:p>
          <a:p>
            <a:pPr lvl="1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Times New Roman" panose="02020603050405020304" pitchFamily="18" charset="0"/>
              </a:rPr>
              <a:t>Strukturált – előre rögzített kérések</a:t>
            </a:r>
          </a:p>
          <a:p>
            <a:pPr lvl="1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Times New Roman" panose="02020603050405020304" pitchFamily="18" charset="0"/>
              </a:rPr>
              <a:t>Csoportos – az egy körbe tartozó emberek hogyan nyilvánítanak véleményt</a:t>
            </a:r>
          </a:p>
        </p:txBody>
      </p:sp>
    </p:spTree>
    <p:extLst>
      <p:ext uri="{BB962C8B-B14F-4D97-AF65-F5344CB8AC3E}">
        <p14:creationId xmlns:p14="http://schemas.microsoft.com/office/powerpoint/2010/main" val="1552590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7528" y="274638"/>
            <a:ext cx="8820471" cy="850900"/>
          </a:xfrm>
        </p:spPr>
        <p:txBody>
          <a:bodyPr/>
          <a:lstStyle/>
          <a:p>
            <a:pPr lvl="1">
              <a:defRPr/>
            </a:pPr>
            <a:r>
              <a:rPr lang="hu-HU" sz="32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1.3. A vezetés tanulhatósága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309"/>
              </p:ext>
            </p:extLst>
          </p:nvPr>
        </p:nvGraphicFramePr>
        <p:xfrm>
          <a:off x="1847529" y="1700808"/>
          <a:ext cx="8496944" cy="477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7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3233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 kompetencia típusa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Tanulható-e?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Az elsajátítás módja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5" marR="91445" marT="45705" marB="4570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62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Tárgyi</a:t>
                      </a:r>
                      <a:r>
                        <a:rPr lang="hu-HU" sz="16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tudás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Igen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pPr marL="18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Írott tananyag, egyéb</a:t>
                      </a:r>
                      <a:r>
                        <a:rPr lang="hu-HU" sz="16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szakmai publikációk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180000" indent="-180000">
                        <a:buFont typeface="Arial" pitchFamily="34" charset="0"/>
                        <a:buChar char="•"/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Szóbeli közlés</a:t>
                      </a:r>
                      <a:r>
                        <a:rPr lang="hu-HU" sz="16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</a:p>
                  </a:txBody>
                  <a:tcPr marL="91445" marR="91445" marT="45705" marB="4570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314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Készségek 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Jelentős</a:t>
                      </a:r>
                      <a:r>
                        <a:rPr lang="hu-HU" sz="16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r</a:t>
                      </a: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észben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pPr marL="180000" indent="-180000">
                        <a:buFont typeface="Arial" pitchFamily="34" charset="0"/>
                        <a:buChar char="•"/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Esettanulmányok, szituációs gyakorlatok, számítógépes</a:t>
                      </a:r>
                      <a:r>
                        <a:rPr lang="hu-HU" sz="16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szimulációk</a:t>
                      </a:r>
                      <a:r>
                        <a:rPr lang="hu-HU" sz="16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</a:p>
                    <a:p>
                      <a:pPr marL="180000" indent="-180000">
                        <a:buFont typeface="Arial" pitchFamily="34" charset="0"/>
                        <a:buChar char="•"/>
                      </a:pPr>
                      <a:r>
                        <a:rPr lang="hu-HU" sz="16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</a:t>
                      </a: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pasztalati</a:t>
                      </a:r>
                      <a:r>
                        <a:rPr lang="hu-HU" sz="16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úton:  mások megfigyelésével, </a:t>
                      </a:r>
                      <a:r>
                        <a:rPr lang="hu-HU" sz="1600" b="1" baseline="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on-the-job</a:t>
                      </a:r>
                      <a:r>
                        <a:rPr lang="hu-HU" sz="16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gyakorlással 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5" marR="91445" marT="45705" marB="4570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0291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Képességek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Nagyon nehezen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pPr marL="180000" indent="-180000">
                        <a:buFont typeface="Arial" pitchFamily="34" charset="0"/>
                        <a:buChar char="•"/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Születéssel és szocializációval determinálódik</a:t>
                      </a:r>
                    </a:p>
                    <a:p>
                      <a:pPr marL="180000" indent="-180000">
                        <a:buFont typeface="Arial" pitchFamily="34" charset="0"/>
                        <a:buChar char="•"/>
                      </a:pPr>
                      <a:r>
                        <a:rPr lang="hu-HU" sz="16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Coach</a:t>
                      </a: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, mentor folyamatos</a:t>
                      </a:r>
                      <a:r>
                        <a:rPr lang="hu-HU" sz="16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visszacsatolásai </a:t>
                      </a:r>
                      <a:r>
                        <a:rPr lang="hu-HU" sz="16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alakíthatják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5" marR="91445" marT="45705" marB="4570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5385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6419850" y="1572820"/>
            <a:ext cx="4248150" cy="4696670"/>
          </a:xfrm>
          <a:solidFill>
            <a:schemeClr val="bg2">
              <a:lumMod val="90000"/>
            </a:schemeClr>
          </a:solidFill>
        </p:spPr>
        <p:txBody>
          <a:bodyPr rtlCol="0" anchor="ctr">
            <a:normAutofit fontScale="92500" lnSpcReduction="10000"/>
          </a:bodyPr>
          <a:lstStyle/>
          <a:p>
            <a:pPr marL="263525" indent="-263525">
              <a:spcBef>
                <a:spcPct val="50000"/>
              </a:spcBef>
              <a:buNone/>
              <a:defRPr/>
            </a:pPr>
            <a:r>
              <a:rPr lang="hu-HU" sz="2400" b="1" dirty="0"/>
              <a:t>Munkakörelemzés</a:t>
            </a:r>
          </a:p>
          <a:p>
            <a:pPr marL="0" indent="0">
              <a:buNone/>
              <a:defRPr/>
            </a:pPr>
            <a:r>
              <a:rPr lang="hu-HU" sz="2400" dirty="0"/>
              <a:t>Egyes dolgozók napi tevékenységét vizsgálja, célja a munkakör tartalmi elemeire irányul.</a:t>
            </a:r>
          </a:p>
          <a:p>
            <a:pPr marL="0" indent="0">
              <a:buNone/>
              <a:defRPr/>
            </a:pPr>
            <a:r>
              <a:rPr lang="hu-HU" sz="2400" b="1" dirty="0"/>
              <a:t>Mit vizsgál?</a:t>
            </a:r>
          </a:p>
          <a:p>
            <a:pPr lvl="1">
              <a:defRPr/>
            </a:pPr>
            <a:r>
              <a:rPr lang="hu-HU" dirty="0"/>
              <a:t>a munkakör sajátosságait</a:t>
            </a:r>
          </a:p>
          <a:p>
            <a:pPr lvl="1">
              <a:defRPr/>
            </a:pPr>
            <a:r>
              <a:rPr lang="hu-HU" dirty="0"/>
              <a:t>a munka tartalmi tényezőit</a:t>
            </a:r>
          </a:p>
          <a:p>
            <a:pPr lvl="1">
              <a:defRPr/>
            </a:pPr>
            <a:r>
              <a:rPr lang="hu-HU" dirty="0"/>
              <a:t>betöltőjével szemben támasztott követelményeket</a:t>
            </a:r>
          </a:p>
          <a:p>
            <a:pPr lvl="1">
              <a:defRPr/>
            </a:pPr>
            <a:r>
              <a:rPr lang="hu-HU" dirty="0"/>
              <a:t>személyes kompetenciákat</a:t>
            </a:r>
          </a:p>
        </p:txBody>
      </p:sp>
      <p:sp>
        <p:nvSpPr>
          <p:cNvPr id="66565" name="Cím 7"/>
          <p:cNvSpPr>
            <a:spLocks noGrp="1"/>
          </p:cNvSpPr>
          <p:nvPr>
            <p:ph type="title" idx="4294967295"/>
          </p:nvPr>
        </p:nvSpPr>
        <p:spPr>
          <a:xfrm>
            <a:off x="1703388" y="341314"/>
            <a:ext cx="8964612" cy="7842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Átvilágítást támogató </a:t>
            </a:r>
            <a:b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technikák / 2</a:t>
            </a:r>
            <a:endParaRPr lang="en-US" sz="3200" dirty="0" bmk="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1524000" y="1572820"/>
            <a:ext cx="4788024" cy="46966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noFill/>
            <a:miter lim="800000"/>
            <a:headEnd/>
            <a:tailEnd/>
          </a:ln>
        </p:spPr>
        <p:txBody>
          <a:bodyPr wrap="square" anchor="b" anchorCtr="1">
            <a:spAutoFit/>
          </a:bodyPr>
          <a:lstStyle/>
          <a:p>
            <a:pPr marL="355600" indent="-355600">
              <a:lnSpc>
                <a:spcPct val="90000"/>
              </a:lnSpc>
              <a:spcBef>
                <a:spcPct val="50000"/>
              </a:spcBef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Dokumentumelemzés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A szervezeti dokumentumok összegyűjtése és tanulmányozása, formai és tartalmi vizsgálata.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Milyen dokumentumokat vizsgál?</a:t>
            </a:r>
          </a:p>
          <a:p>
            <a:pPr marL="966787" lvl="1" indent="-342900"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SZMSZ</a:t>
            </a:r>
          </a:p>
          <a:p>
            <a:pPr marL="966787" lvl="1" indent="-342900"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Ügyrend</a:t>
            </a:r>
          </a:p>
          <a:p>
            <a:pPr marL="966787" lvl="1" indent="-342900"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Beszámolók</a:t>
            </a:r>
          </a:p>
          <a:p>
            <a:pPr marL="966787" lvl="1" indent="-342900"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Jelentések</a:t>
            </a:r>
          </a:p>
          <a:p>
            <a:pPr marL="966787" lvl="1" indent="-342900"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Nyomtatványok</a:t>
            </a:r>
          </a:p>
          <a:p>
            <a:pPr marL="966787" lvl="1" indent="-342900"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Munkaköri leírások</a:t>
            </a:r>
          </a:p>
        </p:txBody>
      </p:sp>
    </p:spTree>
    <p:extLst>
      <p:ext uri="{BB962C8B-B14F-4D97-AF65-F5344CB8AC3E}">
        <p14:creationId xmlns:p14="http://schemas.microsoft.com/office/powerpoint/2010/main" val="34726464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3016313" y="1196752"/>
            <a:ext cx="662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Munkanap-fényképezé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</a:p>
        </p:txBody>
      </p:sp>
      <p:sp>
        <p:nvSpPr>
          <p:cNvPr id="54277" name="Text Box 4"/>
          <p:cNvSpPr txBox="1">
            <a:spLocks noChangeArrowheads="1"/>
          </p:cNvSpPr>
          <p:nvPr/>
        </p:nvSpPr>
        <p:spPr bwMode="auto">
          <a:xfrm>
            <a:off x="1631505" y="1877464"/>
            <a:ext cx="3045595" cy="3554819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ct val="50000"/>
              </a:spcBef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Mit vizsgálunk?</a:t>
            </a:r>
          </a:p>
          <a:p>
            <a:pPr marL="177800" indent="-177800">
              <a:spcBef>
                <a:spcPct val="50000"/>
              </a:spcBef>
              <a:buFontTx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az egyes tevékenység-fajtákra fordított idő mennyiségét</a:t>
            </a:r>
          </a:p>
          <a:p>
            <a:pPr marL="177800" indent="-177800">
              <a:spcBef>
                <a:spcPct val="50000"/>
              </a:spcBef>
              <a:buFontTx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a munkavégzés megszakítottságát, folyamatosságát</a:t>
            </a:r>
          </a:p>
          <a:p>
            <a:pPr marL="177800" indent="-177800">
              <a:spcBef>
                <a:spcPct val="50000"/>
              </a:spcBef>
              <a:buFontTx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az egyes tevékenységfajták arányát az </a:t>
            </a:r>
            <a:r>
              <a:rPr lang="hu-HU" dirty="0" err="1">
                <a:latin typeface="Verdana" panose="020B0604030504040204" pitchFamily="34" charset="0"/>
                <a:ea typeface="Verdana" panose="020B0604030504040204" pitchFamily="34" charset="0"/>
              </a:rPr>
              <a:t>össz-munkaidőhöz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képest</a:t>
            </a:r>
          </a:p>
        </p:txBody>
      </p:sp>
      <p:sp>
        <p:nvSpPr>
          <p:cNvPr id="54278" name="Text Box 5"/>
          <p:cNvSpPr txBox="1">
            <a:spLocks noChangeArrowheads="1"/>
          </p:cNvSpPr>
          <p:nvPr/>
        </p:nvSpPr>
        <p:spPr bwMode="auto">
          <a:xfrm>
            <a:off x="4817332" y="1877465"/>
            <a:ext cx="3027363" cy="4441216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>
              <a:spcBef>
                <a:spcPct val="50000"/>
              </a:spcBef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Szakaszai</a:t>
            </a:r>
          </a:p>
          <a:p>
            <a:pPr marL="190500" indent="-190500">
              <a:spcBef>
                <a:spcPct val="50000"/>
              </a:spcBef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Előkészítés:</a:t>
            </a:r>
          </a:p>
          <a:p>
            <a:pPr marL="190500" indent="-190500">
              <a:buFontTx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technikai feltételek biztosítása, tájékoztatás</a:t>
            </a:r>
          </a:p>
          <a:p>
            <a:pPr marL="190500" indent="-190500">
              <a:spcBef>
                <a:spcPct val="10000"/>
              </a:spcBef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Adatfelvétel (mérés):</a:t>
            </a:r>
          </a:p>
          <a:p>
            <a:pPr marL="190500" indent="-190500">
              <a:buFontTx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2 hetes időszak alatt lapokra rögzítik az egyes  tevékenységeket</a:t>
            </a:r>
          </a:p>
          <a:p>
            <a:pPr marL="190500" indent="-190500"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Feldolgozás</a:t>
            </a:r>
          </a:p>
          <a:p>
            <a:pPr marL="190500" indent="-190500">
              <a:spcBef>
                <a:spcPct val="10000"/>
              </a:spcBef>
              <a:buFontTx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külső szakértő szám-szakilag feldolgozza, értékeli és javaslatot készít</a:t>
            </a:r>
          </a:p>
        </p:txBody>
      </p:sp>
      <p:sp>
        <p:nvSpPr>
          <p:cNvPr id="54279" name="Text Box 6"/>
          <p:cNvSpPr txBox="1">
            <a:spLocks noChangeArrowheads="1"/>
          </p:cNvSpPr>
          <p:nvPr/>
        </p:nvSpPr>
        <p:spPr bwMode="auto">
          <a:xfrm>
            <a:off x="8042020" y="1877464"/>
            <a:ext cx="2514600" cy="3277820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ct val="50000"/>
              </a:spcBef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Eredményei</a:t>
            </a:r>
          </a:p>
          <a:p>
            <a:pPr marL="177800" indent="-177800">
              <a:spcBef>
                <a:spcPct val="50000"/>
              </a:spcBef>
              <a:buFontTx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munkamegosztás aránytalanságainak kiküszöbölése</a:t>
            </a:r>
          </a:p>
          <a:p>
            <a:pPr marL="177800" indent="-177800">
              <a:spcBef>
                <a:spcPct val="50000"/>
              </a:spcBef>
              <a:buFontTx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az egyes tevékenység fajták arányainak javítása</a:t>
            </a:r>
          </a:p>
          <a:p>
            <a:pPr marL="177800" indent="-177800">
              <a:spcBef>
                <a:spcPct val="50000"/>
              </a:spcBef>
              <a:buFontTx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információgyűjtés  racionalizálása</a:t>
            </a:r>
          </a:p>
        </p:txBody>
      </p:sp>
      <p:sp>
        <p:nvSpPr>
          <p:cNvPr id="11" name="Cím 7"/>
          <p:cNvSpPr txBox="1">
            <a:spLocks/>
          </p:cNvSpPr>
          <p:nvPr/>
        </p:nvSpPr>
        <p:spPr>
          <a:xfrm>
            <a:off x="1703388" y="188640"/>
            <a:ext cx="8964612" cy="100811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hu-HU" sz="2900" b="1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Átvilágítást támogató </a:t>
            </a:r>
          </a:p>
          <a:p>
            <a:pPr algn="ctr" eaLnBrk="0" hangingPunct="0">
              <a:defRPr/>
            </a:pPr>
            <a:r>
              <a:rPr lang="hu-HU" sz="2900" b="1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technikák / 3</a:t>
            </a:r>
            <a:endParaRPr lang="en-US" sz="2900" b="1" dirty="0" bmk="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468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1757362" y="1556792"/>
            <a:ext cx="4338638" cy="486287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ts val="600"/>
              </a:spcBef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Funkciógyakoriság elemzés</a:t>
            </a:r>
          </a:p>
          <a:p>
            <a:pPr>
              <a:spcBef>
                <a:spcPts val="600"/>
              </a:spcBef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Azt vizsgáljuk, hogy egy feladat adott időegység alatt hányszor fordul elő.</a:t>
            </a:r>
          </a:p>
          <a:p>
            <a:pPr marL="177800" indent="-177800">
              <a:spcBef>
                <a:spcPts val="600"/>
              </a:spcBef>
              <a:defRPr/>
            </a:pPr>
            <a:endParaRPr lang="hu-H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7800" indent="-177800">
              <a:spcBef>
                <a:spcPts val="600"/>
              </a:spcBef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Választ kapunk arra: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mely tömeges feladatok okoznak  fennakadást a szervezetekben,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melyek a szabványosítható feladatok,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átlagidők hozzáadásával kiszámítható az egy feladatra jutó időtartam.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6240017" y="1556793"/>
            <a:ext cx="3730625" cy="301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Mérés, megfigyelés</a:t>
            </a:r>
          </a:p>
          <a:p>
            <a:pPr>
              <a:spcBef>
                <a:spcPct val="50000"/>
              </a:spcBef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Akkor szükséges ezt a módszert választanunk, ha a működés vagy a szervezeti szituáció  szükség van rá és nincs más eszközünk, amellyel a szükséges információt megszerezhetjük.</a:t>
            </a:r>
          </a:p>
        </p:txBody>
      </p:sp>
      <p:sp>
        <p:nvSpPr>
          <p:cNvPr id="6" name="Cím 7"/>
          <p:cNvSpPr txBox="1">
            <a:spLocks/>
          </p:cNvSpPr>
          <p:nvPr/>
        </p:nvSpPr>
        <p:spPr>
          <a:xfrm>
            <a:off x="1524000" y="299513"/>
            <a:ext cx="9143999" cy="1111276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hu-HU" sz="2900" b="1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Átvilágítást támogató </a:t>
            </a:r>
          </a:p>
          <a:p>
            <a:pPr algn="ctr" eaLnBrk="0" hangingPunct="0">
              <a:defRPr/>
            </a:pPr>
            <a:r>
              <a:rPr lang="hu-HU" sz="2900" b="1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technikák / 4</a:t>
            </a:r>
            <a:endParaRPr lang="en-US" sz="2900" b="1" dirty="0" bmk="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7230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 idx="4294967295"/>
          </p:nvPr>
        </p:nvSpPr>
        <p:spPr>
          <a:xfrm>
            <a:off x="1524000" y="188640"/>
            <a:ext cx="9144000" cy="927100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7.2. Csoportos munkavégzés</a:t>
            </a:r>
            <a:b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Csoportvezetési alapok</a:t>
            </a:r>
          </a:p>
        </p:txBody>
      </p:sp>
      <p:sp>
        <p:nvSpPr>
          <p:cNvPr id="26627" name="Tartalom helye 6"/>
          <p:cNvSpPr>
            <a:spLocks noGrp="1"/>
          </p:cNvSpPr>
          <p:nvPr>
            <p:ph idx="4294967295"/>
          </p:nvPr>
        </p:nvSpPr>
        <p:spPr>
          <a:xfrm>
            <a:off x="1991544" y="1628800"/>
            <a:ext cx="8208912" cy="4525939"/>
          </a:xfrm>
        </p:spPr>
        <p:txBody>
          <a:bodyPr rtlCol="0">
            <a:normAutofit lnSpcReduction="10000"/>
          </a:bodyPr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hu-HU" sz="2400" b="1" dirty="0"/>
              <a:t>A csoport fogalma</a:t>
            </a:r>
            <a:r>
              <a:rPr lang="hu-HU" sz="2400" dirty="0"/>
              <a:t>: Két vagy több személyből áll, közös célok és érdekek, normarendszer és szabályok alapján működik.</a:t>
            </a:r>
            <a:r>
              <a:rPr lang="hu-HU" sz="2400" i="1" dirty="0"/>
              <a:t> 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hu-HU" sz="2400" b="1" dirty="0"/>
              <a:t>A csoport haszna</a:t>
            </a:r>
            <a:r>
              <a:rPr lang="hu-HU" sz="2400" dirty="0"/>
              <a:t>: több ötlet, kollektív bölcsesség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hu-HU" sz="2400" b="1" dirty="0"/>
              <a:t>Típusai</a:t>
            </a:r>
            <a:r>
              <a:rPr lang="hu-HU" sz="2400" dirty="0"/>
              <a:t>: </a:t>
            </a:r>
            <a:r>
              <a:rPr lang="hu-HU" sz="2400" dirty="0" err="1"/>
              <a:t>döntéshozó-problémamegoldó-alkotó</a:t>
            </a:r>
            <a:r>
              <a:rPr lang="hu-HU" sz="2400" dirty="0"/>
              <a:t>; formális-informális, állandó-ideiglenes, elsődleges-másodlagos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hu-HU" sz="2400" b="1" dirty="0"/>
              <a:t>Fejlődési fázisai: </a:t>
            </a:r>
            <a:r>
              <a:rPr lang="hu-HU" sz="2400" dirty="0"/>
              <a:t>alakulás, viharzás, normázás, működés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hu-HU" sz="2400" b="1" dirty="0" err="1"/>
              <a:t>Belbin</a:t>
            </a:r>
            <a:r>
              <a:rPr lang="hu-HU" sz="2400" b="1" dirty="0"/>
              <a:t> csoportszerepei</a:t>
            </a:r>
            <a:r>
              <a:rPr lang="hu-HU" sz="2400" dirty="0"/>
              <a:t>: vállalatépítő, elnök, serkentő, ötletgyártó, forrásfeltáró, helyzetértékelő, csapatjátékos, megvalósító</a:t>
            </a:r>
          </a:p>
        </p:txBody>
      </p:sp>
    </p:spTree>
    <p:extLst>
      <p:ext uri="{BB962C8B-B14F-4D97-AF65-F5344CB8AC3E}">
        <p14:creationId xmlns:p14="http://schemas.microsoft.com/office/powerpoint/2010/main" val="35543162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 idx="4294967295"/>
          </p:nvPr>
        </p:nvSpPr>
        <p:spPr>
          <a:xfrm>
            <a:off x="1524001" y="44450"/>
            <a:ext cx="9822286" cy="1296318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Csoportos szellemi alkotótechnikák</a:t>
            </a:r>
          </a:p>
        </p:txBody>
      </p:sp>
      <p:sp>
        <p:nvSpPr>
          <p:cNvPr id="93187" name="Tartalom helye 6"/>
          <p:cNvSpPr>
            <a:spLocks noGrp="1"/>
          </p:cNvSpPr>
          <p:nvPr>
            <p:ph idx="4294967295"/>
          </p:nvPr>
        </p:nvSpPr>
        <p:spPr>
          <a:xfrm>
            <a:off x="2135560" y="1628800"/>
            <a:ext cx="7762056" cy="5040288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hu-HU" sz="2400" b="1" dirty="0" bmk="">
                <a:cs typeface="Times New Roman" panose="02020603050405020304" pitchFamily="18" charset="0"/>
              </a:rPr>
              <a:t>Közös jellemzők és pszichológiai alapok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u-HU" altLang="hu-HU" sz="2400" dirty="0"/>
              <a:t>Hasonló módszerek gyűjteménye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u-HU" altLang="hu-HU" sz="2400" dirty="0"/>
              <a:t>Általában személyes jelenlétet kívánnak, illetve írásbeli és szóbeli részeket kombinálnak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u-HU" altLang="hu-HU" sz="2400" dirty="0"/>
              <a:t>A csoport inspiráló közeg – a moderátornak ennek kialakításában és megtartásában kulcsszerepe van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u-HU" altLang="hu-HU" sz="2400" dirty="0"/>
              <a:t>Szintén a moderátor feladata csoporttagok mindegyikének bekapcsolása, illetve a dominálásra hajlamos csoporttagok kezelése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u-HU" altLang="hu-HU" sz="2400" dirty="0"/>
              <a:t>Ötletgenerálást és –értékelést egyaránt  tartalmaznak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hu-HU" altLang="hu-HU" sz="2400" dirty="0"/>
          </a:p>
        </p:txBody>
      </p:sp>
    </p:spTree>
    <p:extLst>
      <p:ext uri="{BB962C8B-B14F-4D97-AF65-F5344CB8AC3E}">
        <p14:creationId xmlns:p14="http://schemas.microsoft.com/office/powerpoint/2010/main" val="10822115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ím 8"/>
          <p:cNvSpPr>
            <a:spLocks noGrp="1"/>
          </p:cNvSpPr>
          <p:nvPr>
            <p:ph type="title" idx="4294967295"/>
          </p:nvPr>
        </p:nvSpPr>
        <p:spPr>
          <a:xfrm>
            <a:off x="1524000" y="44624"/>
            <a:ext cx="9144000" cy="1143000"/>
          </a:xfr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Csoportos szellemi alkotótechnikák / 1</a:t>
            </a:r>
          </a:p>
        </p:txBody>
      </p:sp>
      <p:sp>
        <p:nvSpPr>
          <p:cNvPr id="94211" name="Rectangle 2"/>
          <p:cNvSpPr>
            <a:spLocks noRot="1" noChangeArrowheads="1"/>
          </p:cNvSpPr>
          <p:nvPr/>
        </p:nvSpPr>
        <p:spPr bwMode="auto">
          <a:xfrm>
            <a:off x="1524000" y="274638"/>
            <a:ext cx="91440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320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5" name="Text Box 3"/>
          <p:cNvSpPr txBox="1">
            <a:spLocks noChangeArrowheads="1"/>
          </p:cNvSpPr>
          <p:nvPr/>
        </p:nvSpPr>
        <p:spPr bwMode="auto">
          <a:xfrm>
            <a:off x="1992314" y="1476376"/>
            <a:ext cx="5329237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spcBef>
                <a:spcPts val="600"/>
              </a:spcBef>
              <a:buSzPct val="105000"/>
              <a:defRPr/>
            </a:pPr>
            <a:r>
              <a:rPr lang="hu-HU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Brain</a:t>
            </a: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storming</a:t>
            </a: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355600" indent="-355600">
              <a:spcBef>
                <a:spcPts val="6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egy adott témára, problémára irányul</a:t>
            </a:r>
          </a:p>
          <a:p>
            <a:pPr marL="355600" indent="-355600">
              <a:spcBef>
                <a:spcPts val="6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cél, hogy minél több ötletet gyűjtsünk rövid idő alatt</a:t>
            </a:r>
          </a:p>
          <a:p>
            <a:pPr marL="355600" indent="-355600">
              <a:spcBef>
                <a:spcPts val="6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a fantázia szabadon csaponghat</a:t>
            </a:r>
          </a:p>
          <a:p>
            <a:pPr marL="355600" indent="-355600">
              <a:spcBef>
                <a:spcPts val="6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moderátor vezeti</a:t>
            </a:r>
          </a:p>
          <a:p>
            <a:pPr marL="355600" indent="-355600">
              <a:spcBef>
                <a:spcPts val="6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mindenki elmondhatja a véleményét, azt rögzítjük, nem kritizálunk, bírálunk</a:t>
            </a:r>
          </a:p>
          <a:p>
            <a:pPr marL="355600" indent="-355600">
              <a:spcBef>
                <a:spcPts val="6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az ötletek ellenőrzése és kiválasztása zárja</a:t>
            </a:r>
          </a:p>
        </p:txBody>
      </p:sp>
    </p:spTree>
    <p:extLst>
      <p:ext uri="{BB962C8B-B14F-4D97-AF65-F5344CB8AC3E}">
        <p14:creationId xmlns:p14="http://schemas.microsoft.com/office/powerpoint/2010/main" val="26977552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Rot="1" noChangeArrowheads="1"/>
          </p:cNvSpPr>
          <p:nvPr/>
        </p:nvSpPr>
        <p:spPr bwMode="auto">
          <a:xfrm>
            <a:off x="1809104" y="404664"/>
            <a:ext cx="8619349" cy="86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900" b="1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Csoportos szellemi alkotótechnikák / 2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1809104" y="1484785"/>
            <a:ext cx="4122738" cy="42473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marL="355600" indent="-355600">
              <a:spcBef>
                <a:spcPct val="50000"/>
              </a:spcBef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6-3-5 módszer </a:t>
            </a:r>
            <a:endParaRPr lang="hu-HU" sz="2000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55600" indent="-355600">
              <a:spcBef>
                <a:spcPct val="500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6 fő, három javaslatot, ötször továbbfejleszt </a:t>
            </a:r>
          </a:p>
          <a:p>
            <a:pPr marL="355600" indent="-355600">
              <a:spcBef>
                <a:spcPct val="500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6x3x5=90 ötlethez jutunk fél óra alatt</a:t>
            </a:r>
          </a:p>
          <a:p>
            <a:pPr marL="355600" indent="-355600">
              <a:spcBef>
                <a:spcPct val="500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aktív részvételre        ösztönöz</a:t>
            </a:r>
          </a:p>
          <a:p>
            <a:pPr marL="355600" indent="-355600">
              <a:spcBef>
                <a:spcPct val="500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személyes aktivitásra késztet</a:t>
            </a:r>
          </a:p>
          <a:p>
            <a:pPr marL="355600" indent="-355600">
              <a:spcBef>
                <a:spcPct val="500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következetes az ötlet továbbfejlesztése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6080290" y="1532681"/>
            <a:ext cx="4348163" cy="4185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marL="355600" indent="-355600">
              <a:spcBef>
                <a:spcPct val="50000"/>
              </a:spcBef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Philips 66 módszer</a:t>
            </a:r>
            <a:endParaRPr lang="hu-HU" sz="2000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55600" indent="-355600">
              <a:lnSpc>
                <a:spcPct val="90000"/>
              </a:lnSpc>
              <a:spcBef>
                <a:spcPct val="500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6 fős csoportok ugyanazt a problémán 6 perces beszélgetést követően </a:t>
            </a:r>
            <a:r>
              <a:rPr lang="hu-H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ötletelnek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, majd az ötleteiket ki is értékelik</a:t>
            </a:r>
          </a:p>
          <a:p>
            <a:pPr marL="355600" indent="-355600">
              <a:lnSpc>
                <a:spcPct val="90000"/>
              </a:lnSpc>
              <a:spcBef>
                <a:spcPct val="500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majd újabb 6 fős csoportokat alakítanak más-más összetételben és folytatják a megbeszélést</a:t>
            </a:r>
          </a:p>
          <a:p>
            <a:pPr marL="355600" indent="-355600">
              <a:lnSpc>
                <a:spcPct val="90000"/>
              </a:lnSpc>
              <a:spcBef>
                <a:spcPct val="500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átgondolt javaslatok születnek, nincs elhamarkodott vélemény</a:t>
            </a:r>
          </a:p>
        </p:txBody>
      </p:sp>
    </p:spTree>
    <p:extLst>
      <p:ext uri="{BB962C8B-B14F-4D97-AF65-F5344CB8AC3E}">
        <p14:creationId xmlns:p14="http://schemas.microsoft.com/office/powerpoint/2010/main" val="196781891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1991545" y="1628801"/>
            <a:ext cx="4392488" cy="41857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>
              <a:spcBef>
                <a:spcPct val="50000"/>
              </a:spcBef>
              <a:defRPr/>
            </a:pPr>
            <a:r>
              <a:rPr lang="hu-H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Nominál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 csoport módszer</a:t>
            </a:r>
          </a:p>
          <a:p>
            <a:pPr marL="355600" indent="-3556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írásbeli és szóbeli módszerek kombinációja</a:t>
            </a:r>
          </a:p>
          <a:p>
            <a:pPr marL="355600" indent="-3556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súlyozott, strukturált ötletjegyzéket hoz létre, amely a végleges megoldást is tartalmazhatja</a:t>
            </a:r>
          </a:p>
          <a:p>
            <a:pPr marL="355600" indent="-3556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az ötleteket megbeszélik és mindaddig </a:t>
            </a:r>
            <a:r>
              <a:rPr lang="hu-H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ötletelnek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, amíg el nem fogy az összes ötlet</a:t>
            </a:r>
          </a:p>
          <a:p>
            <a:pPr marL="355600" indent="-355600" algn="just">
              <a:spcBef>
                <a:spcPct val="50000"/>
              </a:spcBef>
              <a:buFont typeface="Wingdings" pitchFamily="2" charset="2"/>
              <a:buChar char="Ø"/>
              <a:defRPr/>
            </a:pPr>
            <a:endParaRPr lang="hu-HU" sz="2400" dirty="0">
              <a:latin typeface="Times New Roman" panose="02020603050405020304" pitchFamily="18" charset="0"/>
            </a:endParaRP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6707064" y="1628801"/>
            <a:ext cx="3781425" cy="418576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5600" indent="-355600">
              <a:lnSpc>
                <a:spcPct val="90000"/>
              </a:lnSpc>
              <a:spcBef>
                <a:spcPct val="20000"/>
              </a:spcBef>
              <a:buSzPct val="105000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Delphi módszer</a:t>
            </a:r>
            <a:endParaRPr lang="hu-HU" sz="2000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55600" indent="-355600">
              <a:lnSpc>
                <a:spcPct val="90000"/>
              </a:lnSpc>
              <a:spcBef>
                <a:spcPts val="12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a tagok formálisan nem találkoznak</a:t>
            </a:r>
          </a:p>
          <a:p>
            <a:pPr marL="355600" indent="-355600">
              <a:lnSpc>
                <a:spcPct val="90000"/>
              </a:lnSpc>
              <a:spcBef>
                <a:spcPts val="12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írásban történik az   ötletgyűjtés</a:t>
            </a:r>
          </a:p>
          <a:p>
            <a:pPr marL="355600" indent="-355600">
              <a:lnSpc>
                <a:spcPct val="90000"/>
              </a:lnSpc>
              <a:spcBef>
                <a:spcPts val="12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többfordulós</a:t>
            </a:r>
          </a:p>
          <a:p>
            <a:pPr marL="355600" indent="-355600">
              <a:lnSpc>
                <a:spcPct val="90000"/>
              </a:lnSpc>
              <a:spcBef>
                <a:spcPts val="12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teljességre törekszik</a:t>
            </a:r>
          </a:p>
          <a:p>
            <a:pPr marL="355600" indent="-355600">
              <a:lnSpc>
                <a:spcPct val="90000"/>
              </a:lnSpc>
              <a:spcBef>
                <a:spcPts val="12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időigényes</a:t>
            </a:r>
          </a:p>
          <a:p>
            <a:pPr marL="355600" indent="-355600">
              <a:lnSpc>
                <a:spcPct val="90000"/>
              </a:lnSpc>
              <a:spcBef>
                <a:spcPts val="12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a tagok nem válhatnak dominánssá</a:t>
            </a:r>
          </a:p>
        </p:txBody>
      </p:sp>
      <p:sp>
        <p:nvSpPr>
          <p:cNvPr id="8" name="Rectangle 2"/>
          <p:cNvSpPr>
            <a:spLocks noRot="1" noChangeArrowheads="1"/>
          </p:cNvSpPr>
          <p:nvPr/>
        </p:nvSpPr>
        <p:spPr bwMode="auto">
          <a:xfrm>
            <a:off x="1991545" y="404664"/>
            <a:ext cx="8496944" cy="92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900" b="1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Csoportos szellemi alkotótechnikák / 3</a:t>
            </a:r>
          </a:p>
        </p:txBody>
      </p:sp>
    </p:spTree>
    <p:extLst>
      <p:ext uri="{BB962C8B-B14F-4D97-AF65-F5344CB8AC3E}">
        <p14:creationId xmlns:p14="http://schemas.microsoft.com/office/powerpoint/2010/main" val="4950982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2674938" y="1773239"/>
            <a:ext cx="7381502" cy="3805237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hu-HU" sz="2400" b="1" dirty="0"/>
              <a:t>Fogalma: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400" dirty="0"/>
              <a:t>A legjobb gyakorlatok keresése, tanulmányozása, összehasonlítása a szervezet saját gyakorlatával, </a:t>
            </a:r>
            <a:br>
              <a:rPr lang="hu-HU" sz="2400" dirty="0"/>
            </a:br>
            <a:r>
              <a:rPr lang="hu-HU" sz="2400" dirty="0"/>
              <a:t>és a tanulságok hasznosítása a szervezet saját gyakorlatának fejlesztésében. </a:t>
            </a:r>
          </a:p>
          <a:p>
            <a:pPr marL="0" indent="0">
              <a:buNone/>
              <a:defRPr/>
            </a:pPr>
            <a:endParaRPr lang="hu-HU" sz="2400" dirty="0"/>
          </a:p>
          <a:p>
            <a:pPr marL="0" indent="0">
              <a:buNone/>
              <a:defRPr/>
            </a:pPr>
            <a:r>
              <a:rPr lang="hu-HU" sz="2400" b="1" dirty="0"/>
              <a:t>Típusai: </a:t>
            </a:r>
            <a:r>
              <a:rPr lang="hu-HU" sz="2400" dirty="0"/>
              <a:t>funkcionális-, folyamat-, stratégiai benchmarking</a:t>
            </a:r>
            <a:endParaRPr lang="hu-HU" sz="2400" b="1" dirty="0"/>
          </a:p>
          <a:p>
            <a:pPr marL="0" indent="0">
              <a:buNone/>
              <a:defRPr/>
            </a:pPr>
            <a:endParaRPr lang="hu-HU" sz="2400" dirty="0"/>
          </a:p>
          <a:p>
            <a:pPr marL="0" indent="0">
              <a:buNone/>
              <a:defRPr/>
            </a:pPr>
            <a:r>
              <a:rPr lang="hu-HU" sz="2400" b="1" dirty="0"/>
              <a:t>Kulcsszava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/>
              <a:t>a „legjobb gyakorlat” (</a:t>
            </a:r>
            <a:r>
              <a:rPr lang="hu-HU" sz="2400" b="1" dirty="0" err="1"/>
              <a:t>best</a:t>
            </a:r>
            <a:r>
              <a:rPr lang="hu-HU" sz="2400" b="1" dirty="0"/>
              <a:t> </a:t>
            </a:r>
            <a:r>
              <a:rPr lang="hu-HU" sz="2400" b="1" dirty="0" err="1"/>
              <a:t>practice</a:t>
            </a:r>
            <a:r>
              <a:rPr lang="hu-HU" sz="2400" b="1" dirty="0"/>
              <a:t>): </a:t>
            </a:r>
            <a:br>
              <a:rPr lang="hu-HU" sz="2400" b="1" dirty="0"/>
            </a:br>
            <a:r>
              <a:rPr lang="hu-HU" sz="2400" dirty="0"/>
              <a:t>olyan megoldást jelent, ami máshol kiemelkedően jól bevált. </a:t>
            </a:r>
          </a:p>
        </p:txBody>
      </p:sp>
      <p:sp>
        <p:nvSpPr>
          <p:cNvPr id="7" name="Cím 7"/>
          <p:cNvSpPr txBox="1">
            <a:spLocks/>
          </p:cNvSpPr>
          <p:nvPr/>
        </p:nvSpPr>
        <p:spPr>
          <a:xfrm>
            <a:off x="1524000" y="404664"/>
            <a:ext cx="9144000" cy="93610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hu-HU" sz="3200" b="1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7.3. Benchmarking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7713555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81343" y="2171926"/>
            <a:ext cx="10161913" cy="4087472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  <a:p>
            <a:pPr marL="0" indent="0" algn="just">
              <a:buNone/>
              <a:defRPr/>
            </a:pPr>
            <a:r>
              <a:rPr lang="hu-HU" sz="2400" dirty="0"/>
              <a:t>A helyzetfelismerés milyen módszereit ismeri? Jellemezze ezeket röviden!</a:t>
            </a:r>
          </a:p>
          <a:p>
            <a:pPr marL="0" indent="0" algn="just">
              <a:buNone/>
              <a:defRPr/>
            </a:pPr>
            <a:r>
              <a:rPr lang="hu-HU" sz="2400" dirty="0"/>
              <a:t>Milyen átvilágítást támogató technikákat ismer? Jellemezze ezeket röviden!</a:t>
            </a:r>
          </a:p>
          <a:p>
            <a:pPr marL="0" indent="0" algn="just">
              <a:buNone/>
              <a:defRPr/>
            </a:pPr>
            <a:r>
              <a:rPr lang="hu-HU" sz="2400" dirty="0"/>
              <a:t>Milyen csoportos szellemi alkotótechnikákról olvasott? Ismertesse ezek lényegét röviden!</a:t>
            </a:r>
          </a:p>
          <a:p>
            <a:pPr marL="0" indent="0" algn="just">
              <a:buNone/>
              <a:defRPr/>
            </a:pPr>
            <a:r>
              <a:rPr lang="hu-HU" sz="2400" dirty="0"/>
              <a:t>Mit jelent a benchmarking?</a:t>
            </a:r>
          </a:p>
          <a:p>
            <a:pPr marL="0" indent="0" algn="just">
              <a:buNone/>
              <a:defRPr/>
            </a:pPr>
            <a:endParaRPr lang="hu-HU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81343" y="1746476"/>
            <a:ext cx="822960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Ellenőrző kérdések</a:t>
            </a:r>
          </a:p>
        </p:txBody>
      </p:sp>
    </p:spTree>
    <p:extLst>
      <p:ext uri="{BB962C8B-B14F-4D97-AF65-F5344CB8AC3E}">
        <p14:creationId xmlns:p14="http://schemas.microsoft.com/office/powerpoint/2010/main" val="2832576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81343" y="2171926"/>
            <a:ext cx="10161913" cy="2824280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  <a:p>
            <a:pPr marL="0" indent="0">
              <a:buNone/>
              <a:defRPr/>
            </a:pPr>
            <a:r>
              <a:rPr lang="hu-HU" sz="2400" dirty="0"/>
              <a:t>Mit jelent a szervezet?</a:t>
            </a:r>
          </a:p>
          <a:p>
            <a:pPr marL="0" indent="0">
              <a:buNone/>
              <a:defRPr/>
            </a:pPr>
            <a:r>
              <a:rPr lang="hu-HU" sz="2400" dirty="0"/>
              <a:t>Mit jelent a vezetés?</a:t>
            </a:r>
          </a:p>
          <a:p>
            <a:pPr marL="0" indent="0">
              <a:buNone/>
              <a:defRPr/>
            </a:pPr>
            <a:r>
              <a:rPr lang="hu-HU" sz="2400" dirty="0"/>
              <a:t>Mit jelent a szervezés?</a:t>
            </a:r>
          </a:p>
          <a:p>
            <a:pPr marL="0" indent="0">
              <a:buNone/>
              <a:defRPr/>
            </a:pPr>
            <a:r>
              <a:rPr lang="hu-HU" sz="2400" dirty="0"/>
              <a:t>Hogyan tanulható a vezetés?</a:t>
            </a:r>
          </a:p>
          <a:p>
            <a:pPr marL="0" indent="0">
              <a:buNone/>
              <a:defRPr/>
            </a:pPr>
            <a:endParaRPr lang="hu-HU" sz="2400" dirty="0"/>
          </a:p>
          <a:p>
            <a:pPr marL="0" indent="0">
              <a:buNone/>
              <a:defRPr/>
            </a:pPr>
            <a:endParaRPr lang="hu-HU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81343" y="1746476"/>
            <a:ext cx="822960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Ellenőrző kérdések</a:t>
            </a:r>
          </a:p>
        </p:txBody>
      </p:sp>
    </p:spTree>
    <p:extLst>
      <p:ext uri="{BB962C8B-B14F-4D97-AF65-F5344CB8AC3E}">
        <p14:creationId xmlns:p14="http://schemas.microsoft.com/office/powerpoint/2010/main" val="119731434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962299" y="2821577"/>
            <a:ext cx="9144000" cy="2289221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8.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alt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Humánerőforrás- és közszolgálati menedzsment</a:t>
            </a:r>
          </a:p>
        </p:txBody>
      </p:sp>
    </p:spTree>
    <p:extLst>
      <p:ext uri="{BB962C8B-B14F-4D97-AF65-F5344CB8AC3E}">
        <p14:creationId xmlns:p14="http://schemas.microsoft.com/office/powerpoint/2010/main" val="45560659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65915" y="1003002"/>
            <a:ext cx="10277341" cy="4751933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 marL="0" indent="0">
              <a:buNone/>
              <a:defRPr/>
            </a:pPr>
            <a:endParaRPr lang="hu-HU" sz="2400" dirty="0"/>
          </a:p>
        </p:txBody>
      </p:sp>
      <p:sp>
        <p:nvSpPr>
          <p:cNvPr id="2" name="Téglalap 1"/>
          <p:cNvSpPr/>
          <p:nvPr/>
        </p:nvSpPr>
        <p:spPr>
          <a:xfrm>
            <a:off x="965914" y="2409472"/>
            <a:ext cx="102773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>
                <a:latin typeface="+mj-lt"/>
              </a:rPr>
              <a:t>A fejezet röviden bemutatja a közszolgálati menedzsmenttel kapcsolatos legalapvetőbb ismereteket, valamint azt, hogy a közszolgálati menedzsment milyen kapcsolatban áll az emberierőforrás-gazdálkodással.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65914" y="1040003"/>
            <a:ext cx="8345029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Célkitűzések</a:t>
            </a:r>
          </a:p>
        </p:txBody>
      </p:sp>
    </p:spTree>
    <p:extLst>
      <p:ext uri="{BB962C8B-B14F-4D97-AF65-F5344CB8AC3E}">
        <p14:creationId xmlns:p14="http://schemas.microsoft.com/office/powerpoint/2010/main" val="143232874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zövegdoboz 3"/>
          <p:cNvSpPr txBox="1">
            <a:spLocks noChangeArrowheads="1"/>
          </p:cNvSpPr>
          <p:nvPr/>
        </p:nvSpPr>
        <p:spPr bwMode="auto">
          <a:xfrm>
            <a:off x="2747169" y="1841918"/>
            <a:ext cx="669766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2800" dirty="0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 közszolgálati menedzsment: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altLang="hu-HU" sz="2800" b="0" dirty="0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fogalma, témarendszere és színterei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altLang="hu-HU" sz="2800" b="0" dirty="0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fejlődéstörténete,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altLang="hu-HU" sz="2800" b="0" dirty="0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főbb irányzatai és azok jellemzői,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altLang="hu-HU" sz="2800" b="0" dirty="0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az emberi erőforrás gazdálkodás helye a közszolgálati menedzsmentben</a:t>
            </a:r>
          </a:p>
          <a:p>
            <a:pPr marL="457200" indent="-457200">
              <a:buFontTx/>
              <a:buChar char="-"/>
              <a:defRPr/>
            </a:pPr>
            <a:endParaRPr lang="hu-HU" alt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 bwMode="auto">
          <a:xfrm>
            <a:off x="1524000" y="364083"/>
            <a:ext cx="914400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hu-HU" sz="3200" b="1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8.1. A közszolgálati menedzsment </a:t>
            </a:r>
            <a:br>
              <a:rPr lang="hu-HU" sz="3200" b="1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b="1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és az emberi erőforrás gazdálkodás</a:t>
            </a:r>
          </a:p>
        </p:txBody>
      </p:sp>
    </p:spTree>
    <p:extLst>
      <p:ext uri="{BB962C8B-B14F-4D97-AF65-F5344CB8AC3E}">
        <p14:creationId xmlns:p14="http://schemas.microsoft.com/office/powerpoint/2010/main" val="92218920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2918632" y="296862"/>
            <a:ext cx="6408712" cy="126841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9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8.2. Az emberi erőforrás kiemelt szerepe a közszolgálat működésében</a:t>
            </a:r>
          </a:p>
        </p:txBody>
      </p:sp>
      <p:sp>
        <p:nvSpPr>
          <p:cNvPr id="17411" name="Szövegdoboz 4"/>
          <p:cNvSpPr txBox="1">
            <a:spLocks noChangeArrowheads="1"/>
          </p:cNvSpPr>
          <p:nvPr/>
        </p:nvSpPr>
        <p:spPr bwMode="auto">
          <a:xfrm>
            <a:off x="1990726" y="1501776"/>
            <a:ext cx="3908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emberi erőforrás:</a:t>
            </a:r>
          </a:p>
        </p:txBody>
      </p:sp>
      <p:sp>
        <p:nvSpPr>
          <p:cNvPr id="17412" name="Szövegdoboz 5"/>
          <p:cNvSpPr txBox="1">
            <a:spLocks noChangeArrowheads="1"/>
          </p:cNvSpPr>
          <p:nvPr/>
        </p:nvSpPr>
        <p:spPr bwMode="auto">
          <a:xfrm>
            <a:off x="1990726" y="2122488"/>
            <a:ext cx="82661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általában folyamatosan javuló, tartós erőforrás</a:t>
            </a:r>
          </a:p>
        </p:txBody>
      </p:sp>
      <p:sp>
        <p:nvSpPr>
          <p:cNvPr id="17413" name="Szövegdoboz 6"/>
          <p:cNvSpPr txBox="1">
            <a:spLocks noChangeArrowheads="1"/>
          </p:cNvSpPr>
          <p:nvPr/>
        </p:nvSpPr>
        <p:spPr bwMode="auto">
          <a:xfrm>
            <a:off x="1990726" y="2697163"/>
            <a:ext cx="82661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hosszú munkaciklusú, teljesítménye fokozható</a:t>
            </a:r>
          </a:p>
        </p:txBody>
      </p:sp>
      <p:sp>
        <p:nvSpPr>
          <p:cNvPr id="17414" name="Szövegdoboz 7"/>
          <p:cNvSpPr txBox="1">
            <a:spLocks noChangeArrowheads="1"/>
          </p:cNvSpPr>
          <p:nvPr/>
        </p:nvSpPr>
        <p:spPr bwMode="auto">
          <a:xfrm>
            <a:off x="1990726" y="3271838"/>
            <a:ext cx="82661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nem raktározható, nem utánozható, nem tulajdona a közszolgálati szervezetnek </a:t>
            </a:r>
          </a:p>
        </p:txBody>
      </p:sp>
      <p:sp>
        <p:nvSpPr>
          <p:cNvPr id="17415" name="Szövegdoboz 8"/>
          <p:cNvSpPr txBox="1">
            <a:spLocks noChangeArrowheads="1"/>
          </p:cNvSpPr>
          <p:nvPr/>
        </p:nvSpPr>
        <p:spPr bwMode="auto">
          <a:xfrm>
            <a:off x="1990726" y="4202113"/>
            <a:ext cx="8264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innovatív, megújuló, értékteremtő, döntéshozó</a:t>
            </a:r>
          </a:p>
        </p:txBody>
      </p:sp>
      <p:sp>
        <p:nvSpPr>
          <p:cNvPr id="17416" name="Szövegdoboz 9"/>
          <p:cNvSpPr txBox="1">
            <a:spLocks noChangeArrowheads="1"/>
          </p:cNvSpPr>
          <p:nvPr/>
        </p:nvSpPr>
        <p:spPr bwMode="auto">
          <a:xfrm>
            <a:off x="1990726" y="4776788"/>
            <a:ext cx="8264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mobil, nehezen felcserélhető, helyettesíthető</a:t>
            </a:r>
          </a:p>
        </p:txBody>
      </p:sp>
      <p:sp>
        <p:nvSpPr>
          <p:cNvPr id="17417" name="Szövegdoboz 10"/>
          <p:cNvSpPr txBox="1">
            <a:spLocks noChangeArrowheads="1"/>
          </p:cNvSpPr>
          <p:nvPr/>
        </p:nvSpPr>
        <p:spPr bwMode="auto">
          <a:xfrm>
            <a:off x="1990726" y="5353051"/>
            <a:ext cx="8264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tudástőkével rendelkezik</a:t>
            </a:r>
          </a:p>
        </p:txBody>
      </p:sp>
      <p:sp>
        <p:nvSpPr>
          <p:cNvPr id="17418" name="Szövegdoboz 11"/>
          <p:cNvSpPr txBox="1">
            <a:spLocks noChangeArrowheads="1"/>
          </p:cNvSpPr>
          <p:nvPr/>
        </p:nvSpPr>
        <p:spPr bwMode="auto">
          <a:xfrm>
            <a:off x="1990726" y="5927726"/>
            <a:ext cx="8264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szervezeti értékteremtés és a versenyelőny biztosítéka</a:t>
            </a:r>
          </a:p>
        </p:txBody>
      </p:sp>
    </p:spTree>
    <p:extLst>
      <p:ext uri="{BB962C8B-B14F-4D97-AF65-F5344CB8AC3E}">
        <p14:creationId xmlns:p14="http://schemas.microsoft.com/office/powerpoint/2010/main" val="80745848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Csoportba foglalás 103"/>
          <p:cNvGrpSpPr>
            <a:grpSpLocks/>
          </p:cNvGrpSpPr>
          <p:nvPr/>
        </p:nvGrpSpPr>
        <p:grpSpPr bwMode="auto">
          <a:xfrm>
            <a:off x="1991544" y="1412776"/>
            <a:ext cx="8276282" cy="5246932"/>
            <a:chOff x="112648" y="1628800"/>
            <a:chExt cx="8779832" cy="4919274"/>
          </a:xfrm>
        </p:grpSpPr>
        <p:sp>
          <p:nvSpPr>
            <p:cNvPr id="18436" name="Lekerekített téglalap 4"/>
            <p:cNvSpPr>
              <a:spLocks noChangeArrowheads="1"/>
            </p:cNvSpPr>
            <p:nvPr/>
          </p:nvSpPr>
          <p:spPr bwMode="auto">
            <a:xfrm>
              <a:off x="402690" y="1628800"/>
              <a:ext cx="8181906" cy="264966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 KÜLSŐ KÖRNYEZETI KIHÍVÁSOK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37" name="Lekerekített téglalap 5"/>
            <p:cNvSpPr>
              <a:spLocks noChangeArrowheads="1"/>
            </p:cNvSpPr>
            <p:nvPr/>
          </p:nvSpPr>
          <p:spPr bwMode="auto">
            <a:xfrm>
              <a:off x="402690" y="1936688"/>
              <a:ext cx="1536552" cy="574290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Társadalom, politika, kultúra, technológia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38" name="Lekerekített téglalap 6"/>
            <p:cNvSpPr>
              <a:spLocks noChangeArrowheads="1"/>
            </p:cNvSpPr>
            <p:nvPr/>
          </p:nvSpPr>
          <p:spPr bwMode="auto">
            <a:xfrm>
              <a:off x="2093021" y="1936688"/>
              <a:ext cx="1367798" cy="574290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Jogrend és szabályozás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39" name="Lekerekített téglalap 7"/>
            <p:cNvSpPr>
              <a:spLocks noChangeArrowheads="1"/>
            </p:cNvSpPr>
            <p:nvPr/>
          </p:nvSpPr>
          <p:spPr bwMode="auto">
            <a:xfrm>
              <a:off x="3556244" y="1941335"/>
              <a:ext cx="1705471" cy="588400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Globalizáció, válság, makrogazdaság, munkaerőpiac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40" name="Lekerekített téglalap 8"/>
            <p:cNvSpPr>
              <a:spLocks noChangeArrowheads="1"/>
            </p:cNvSpPr>
            <p:nvPr/>
          </p:nvSpPr>
          <p:spPr bwMode="auto">
            <a:xfrm>
              <a:off x="5386276" y="1936688"/>
              <a:ext cx="1536634" cy="593047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 külső érintettek, </a:t>
              </a:r>
              <a:r>
                <a:rPr lang="hu-HU" altLang="hu-HU" sz="1050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stakeholder</a:t>
              </a:r>
              <a:r>
                <a:rPr lang="hu-HU" altLang="hu-HU" sz="105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 egyensúlya 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41" name="Lekerekített téglalap 9"/>
            <p:cNvSpPr>
              <a:spLocks noChangeArrowheads="1"/>
            </p:cNvSpPr>
            <p:nvPr/>
          </p:nvSpPr>
          <p:spPr bwMode="auto">
            <a:xfrm>
              <a:off x="6983554" y="1936688"/>
              <a:ext cx="1600552" cy="583668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Külső érdekegyeztetés, munkaügyi kapcsolatok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42" name="Lekerekített téglalap 10"/>
            <p:cNvSpPr>
              <a:spLocks noChangeArrowheads="1"/>
            </p:cNvSpPr>
            <p:nvPr/>
          </p:nvSpPr>
          <p:spPr bwMode="auto">
            <a:xfrm>
              <a:off x="373228" y="6231991"/>
              <a:ext cx="8347551" cy="316083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 BELSŐ KÖRNYEZET HATÁSAI, A SZEVEZET VERSENYKÉPESSÉGEI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43" name="Lekerekített téglalap 11"/>
            <p:cNvSpPr>
              <a:spLocks noChangeArrowheads="1"/>
            </p:cNvSpPr>
            <p:nvPr/>
          </p:nvSpPr>
          <p:spPr bwMode="auto">
            <a:xfrm>
              <a:off x="384112" y="5561127"/>
              <a:ext cx="2276553" cy="657092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 szervezet struktúrája, kultúrája, irányítási rendszere, költséghatékony működése, szervezeti tanulás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44" name="Lekerekített téglalap 12"/>
            <p:cNvSpPr>
              <a:spLocks noChangeArrowheads="1"/>
            </p:cNvSpPr>
            <p:nvPr/>
          </p:nvSpPr>
          <p:spPr bwMode="auto">
            <a:xfrm>
              <a:off x="2688082" y="5549720"/>
              <a:ext cx="1992403" cy="668245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 szervezet működési folyamatai, feladatai, eljárásrendje, belső szabályozása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45" name="Lekerekített téglalap 13"/>
            <p:cNvSpPr>
              <a:spLocks noChangeArrowheads="1"/>
            </p:cNvSpPr>
            <p:nvPr/>
          </p:nvSpPr>
          <p:spPr bwMode="auto">
            <a:xfrm>
              <a:off x="4720832" y="5548876"/>
              <a:ext cx="1595477" cy="668752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 személyi állomány összetétele, elkötelezettsége, lojalitása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46" name="Lekerekített téglalap 14"/>
            <p:cNvSpPr>
              <a:spLocks noChangeArrowheads="1"/>
            </p:cNvSpPr>
            <p:nvPr/>
          </p:nvSpPr>
          <p:spPr bwMode="auto">
            <a:xfrm>
              <a:off x="6339716" y="5520655"/>
              <a:ext cx="2433604" cy="69731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 szervezet belüli bizalom információáramlás, kommunikáció, kapcsolatrendszer és érdekegyeztetés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47" name="Lekerekített téglalap 15"/>
            <p:cNvSpPr>
              <a:spLocks noChangeArrowheads="1"/>
            </p:cNvSpPr>
            <p:nvPr/>
          </p:nvSpPr>
          <p:spPr bwMode="auto">
            <a:xfrm>
              <a:off x="528397" y="2894823"/>
              <a:ext cx="1963186" cy="92222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4472C4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Munkafeladatok, elvárások, követelmények, ellenszolgáltatások, ösztönzés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48" name="Lekerekített téglalap 16"/>
            <p:cNvSpPr>
              <a:spLocks noChangeArrowheads="1"/>
            </p:cNvSpPr>
            <p:nvPr/>
          </p:nvSpPr>
          <p:spPr bwMode="auto">
            <a:xfrm>
              <a:off x="523650" y="4698974"/>
              <a:ext cx="1944036" cy="82261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4472C4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Személyi állomány motivációja, kompetenciakészlete, lojalitása</a:t>
              </a:r>
            </a:p>
          </p:txBody>
        </p:sp>
        <p:sp>
          <p:nvSpPr>
            <p:cNvPr id="18" name="Lekerekített téglalap 17"/>
            <p:cNvSpPr>
              <a:spLocks noChangeArrowheads="1"/>
            </p:cNvSpPr>
            <p:nvPr/>
          </p:nvSpPr>
          <p:spPr bwMode="auto">
            <a:xfrm>
              <a:off x="995235" y="3842315"/>
              <a:ext cx="1835018" cy="83681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upright="1"/>
            <a:lstStyle/>
            <a:p>
              <a:pPr algn="ctr">
                <a:defRPr/>
              </a:pPr>
              <a:r>
                <a:rPr 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Munkakörök</a:t>
              </a:r>
              <a:endParaRPr lang="hu-HU" sz="10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Munkaköri kataszter</a:t>
              </a:r>
              <a:endParaRPr lang="hu-HU" sz="10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Munkakörcsaládok</a:t>
              </a:r>
            </a:p>
            <a:p>
              <a:pPr algn="ctr">
                <a:defRPr/>
              </a:pPr>
              <a:r>
                <a:rPr 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Karrierutak</a:t>
              </a:r>
              <a:endParaRPr lang="hu-HU" sz="10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50" name="Lekerekített téglalap 18"/>
            <p:cNvSpPr>
              <a:spLocks noChangeArrowheads="1"/>
            </p:cNvSpPr>
            <p:nvPr/>
          </p:nvSpPr>
          <p:spPr bwMode="auto">
            <a:xfrm>
              <a:off x="201527" y="2921185"/>
              <a:ext cx="285623" cy="253686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ALAPFELADAT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51" name="Lekerekített téglalap 19"/>
            <p:cNvSpPr>
              <a:spLocks noChangeArrowheads="1"/>
            </p:cNvSpPr>
            <p:nvPr/>
          </p:nvSpPr>
          <p:spPr bwMode="auto">
            <a:xfrm>
              <a:off x="3085744" y="2860604"/>
              <a:ext cx="269418" cy="266005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HUMÁN FOLYAMATOK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52" name="Lekerekített téglalap 20"/>
            <p:cNvSpPr>
              <a:spLocks noChangeArrowheads="1"/>
            </p:cNvSpPr>
            <p:nvPr/>
          </p:nvSpPr>
          <p:spPr bwMode="auto">
            <a:xfrm>
              <a:off x="7047471" y="2993509"/>
              <a:ext cx="325070" cy="236179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EREDMÉNYEK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53" name="Lekerekített téglalap 21"/>
            <p:cNvSpPr>
              <a:spLocks noChangeArrowheads="1"/>
            </p:cNvSpPr>
            <p:nvPr/>
          </p:nvSpPr>
          <p:spPr bwMode="auto">
            <a:xfrm>
              <a:off x="3442486" y="2616001"/>
              <a:ext cx="3093483" cy="27882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4472C4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Szervezeti stratégia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54" name="Lekerekített téglalap 22"/>
            <p:cNvSpPr>
              <a:spLocks noChangeArrowheads="1"/>
            </p:cNvSpPr>
            <p:nvPr/>
          </p:nvSpPr>
          <p:spPr bwMode="auto">
            <a:xfrm>
              <a:off x="3474731" y="2984856"/>
              <a:ext cx="3295413" cy="247392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4472C4"/>
              </a:solidFill>
              <a:miter lim="800000"/>
              <a:headEnd/>
              <a:tailEnd/>
            </a:ln>
          </p:spPr>
          <p:txBody>
            <a:bodyPr anchor="ctr"/>
            <a:lstStyle>
              <a:lvl1pPr marL="228600" indent="-228600">
                <a:spcBef>
                  <a:spcPct val="20000"/>
                </a:spcBef>
                <a:buFont typeface="Arial" charset="0"/>
                <a:buChar char="»"/>
                <a:tabLst>
                  <a:tab pos="228600" algn="l"/>
                </a:tabLst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tabLst>
                  <a:tab pos="228600" algn="l"/>
                </a:tabLst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tabLst>
                  <a:tab pos="228600" algn="l"/>
                </a:tabLst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tabLst>
                  <a:tab pos="228600" algn="l"/>
                </a:tabLst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tabLst>
                  <a:tab pos="228600" algn="l"/>
                </a:tabLst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228600" algn="l"/>
                </a:tabLs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228600" algn="l"/>
                </a:tabLs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228600" algn="l"/>
                </a:tabLs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228600" algn="l"/>
                </a:tabLs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lnSpc>
                  <a:spcPct val="107000"/>
                </a:lnSpc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1. Stratégiai tervezés és rendszerfejlesztés (humánstratégia, stratégiai választások)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07000"/>
                </a:lnSpc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 2. Munkavégzési rendszerek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07000"/>
                </a:lnSpc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3. Emberi erőforrás áramlás és fejlesztés (közszolgálati életpálya-menedzsment)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07000"/>
                </a:lnSpc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4. Teljesítménymenedzsment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07000"/>
                </a:lnSpc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5. Ösztönzésmenedzsment (kompenzáció és javadalmazás)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07000"/>
                </a:lnSpc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6. Személyügyi szolgáltatások és tevékenységek (személyzeti, munkaügyi, humánigazgatási)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Egyenes összekötő nyíllal 23"/>
            <p:cNvCxnSpPr>
              <a:cxnSpLocks noChangeShapeType="1"/>
            </p:cNvCxnSpPr>
            <p:nvPr/>
          </p:nvCxnSpPr>
          <p:spPr bwMode="auto">
            <a:xfrm flipH="1">
              <a:off x="4989098" y="2894345"/>
              <a:ext cx="0" cy="104801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456" name="Egyenes összekötő 24"/>
            <p:cNvCxnSpPr>
              <a:cxnSpLocks noChangeShapeType="1"/>
            </p:cNvCxnSpPr>
            <p:nvPr/>
          </p:nvCxnSpPr>
          <p:spPr bwMode="auto">
            <a:xfrm>
              <a:off x="902571" y="3812149"/>
              <a:ext cx="4665" cy="89738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7" name="Egyenes összekötő nyíllal 25"/>
            <p:cNvCxnSpPr>
              <a:cxnSpLocks noChangeShapeType="1"/>
            </p:cNvCxnSpPr>
            <p:nvPr/>
          </p:nvCxnSpPr>
          <p:spPr bwMode="auto">
            <a:xfrm flipV="1">
              <a:off x="2830157" y="4221258"/>
              <a:ext cx="170719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8" name="Egyenes összekötő 26"/>
            <p:cNvCxnSpPr>
              <a:cxnSpLocks noChangeShapeType="1"/>
            </p:cNvCxnSpPr>
            <p:nvPr/>
          </p:nvCxnSpPr>
          <p:spPr bwMode="auto">
            <a:xfrm>
              <a:off x="112648" y="1835213"/>
              <a:ext cx="12031" cy="455198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9" name="Egyenes összekötő 27"/>
            <p:cNvCxnSpPr>
              <a:cxnSpLocks noChangeShapeType="1"/>
            </p:cNvCxnSpPr>
            <p:nvPr/>
          </p:nvCxnSpPr>
          <p:spPr bwMode="auto">
            <a:xfrm>
              <a:off x="8878976" y="1778942"/>
              <a:ext cx="13504" cy="46111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0" name="Egyenes összekötő 28"/>
            <p:cNvCxnSpPr>
              <a:cxnSpLocks noChangeShapeType="1"/>
            </p:cNvCxnSpPr>
            <p:nvPr/>
          </p:nvCxnSpPr>
          <p:spPr bwMode="auto">
            <a:xfrm flipH="1" flipV="1">
              <a:off x="112648" y="1826933"/>
              <a:ext cx="28979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1" name="Egyenes összekötő 29"/>
            <p:cNvCxnSpPr>
              <a:cxnSpLocks noChangeShapeType="1"/>
              <a:endCxn id="18442" idx="3"/>
            </p:cNvCxnSpPr>
            <p:nvPr/>
          </p:nvCxnSpPr>
          <p:spPr bwMode="auto">
            <a:xfrm flipH="1">
              <a:off x="8720779" y="6383315"/>
              <a:ext cx="171701" cy="675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2" name="Egyenes összekötő nyíllal 30"/>
            <p:cNvCxnSpPr>
              <a:cxnSpLocks noChangeShapeType="1"/>
            </p:cNvCxnSpPr>
            <p:nvPr/>
          </p:nvCxnSpPr>
          <p:spPr bwMode="auto">
            <a:xfrm>
              <a:off x="124679" y="5189363"/>
              <a:ext cx="125707" cy="1056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3" name="Egyenes összekötő nyíllal 31"/>
            <p:cNvCxnSpPr>
              <a:cxnSpLocks noChangeShapeType="1"/>
            </p:cNvCxnSpPr>
            <p:nvPr/>
          </p:nvCxnSpPr>
          <p:spPr bwMode="auto">
            <a:xfrm>
              <a:off x="140228" y="5916668"/>
              <a:ext cx="125707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4" name="Egyenes összekötő nyíllal 32"/>
            <p:cNvCxnSpPr>
              <a:cxnSpLocks noChangeShapeType="1"/>
            </p:cNvCxnSpPr>
            <p:nvPr/>
          </p:nvCxnSpPr>
          <p:spPr bwMode="auto">
            <a:xfrm>
              <a:off x="124679" y="3179898"/>
              <a:ext cx="125707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5" name="Egyenes összekötő nyíllal 33"/>
            <p:cNvCxnSpPr>
              <a:cxnSpLocks noChangeShapeType="1"/>
            </p:cNvCxnSpPr>
            <p:nvPr/>
          </p:nvCxnSpPr>
          <p:spPr bwMode="auto">
            <a:xfrm>
              <a:off x="6770196" y="4184673"/>
              <a:ext cx="242084" cy="354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6" name="Egyenes összekötő nyíllal 34"/>
            <p:cNvCxnSpPr>
              <a:cxnSpLocks noChangeShapeType="1"/>
            </p:cNvCxnSpPr>
            <p:nvPr/>
          </p:nvCxnSpPr>
          <p:spPr bwMode="auto">
            <a:xfrm flipH="1">
              <a:off x="8729536" y="3783591"/>
              <a:ext cx="153614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7" name="Egyenes összekötő nyíllal 35"/>
            <p:cNvCxnSpPr>
              <a:cxnSpLocks noChangeShapeType="1"/>
            </p:cNvCxnSpPr>
            <p:nvPr/>
          </p:nvCxnSpPr>
          <p:spPr bwMode="auto">
            <a:xfrm flipH="1">
              <a:off x="8720779" y="4615581"/>
              <a:ext cx="153696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8" name="Egyenes összekötő nyíllal 36"/>
            <p:cNvCxnSpPr>
              <a:cxnSpLocks noChangeShapeType="1"/>
            </p:cNvCxnSpPr>
            <p:nvPr/>
          </p:nvCxnSpPr>
          <p:spPr bwMode="auto">
            <a:xfrm flipH="1">
              <a:off x="8720779" y="5405578"/>
              <a:ext cx="153696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9" name="Egyenes összekötő nyíllal 37"/>
            <p:cNvCxnSpPr>
              <a:cxnSpLocks noChangeShapeType="1"/>
            </p:cNvCxnSpPr>
            <p:nvPr/>
          </p:nvCxnSpPr>
          <p:spPr bwMode="auto">
            <a:xfrm flipH="1">
              <a:off x="8729536" y="2945096"/>
              <a:ext cx="153614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0" name="Egyenes összekötő nyíllal 38"/>
            <p:cNvCxnSpPr>
              <a:cxnSpLocks noChangeShapeType="1"/>
            </p:cNvCxnSpPr>
            <p:nvPr/>
          </p:nvCxnSpPr>
          <p:spPr bwMode="auto">
            <a:xfrm>
              <a:off x="112648" y="2222438"/>
              <a:ext cx="125625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Egyenes összekötő nyíllal 39"/>
            <p:cNvCxnSpPr>
              <a:cxnSpLocks noChangeShapeType="1"/>
            </p:cNvCxnSpPr>
            <p:nvPr/>
          </p:nvCxnSpPr>
          <p:spPr bwMode="auto">
            <a:xfrm>
              <a:off x="1261915" y="2757787"/>
              <a:ext cx="0" cy="181019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472" name="Szövegdoboz 95"/>
            <p:cNvSpPr txBox="1">
              <a:spLocks noChangeArrowheads="1"/>
            </p:cNvSpPr>
            <p:nvPr/>
          </p:nvSpPr>
          <p:spPr bwMode="auto">
            <a:xfrm>
              <a:off x="7472714" y="2970950"/>
              <a:ext cx="1078656" cy="241240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 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Szervezeti teljesítmény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 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 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+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 Az egyén sikeressége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473" name="Egyenes összekötő 41"/>
            <p:cNvCxnSpPr>
              <a:cxnSpLocks noChangeShapeType="1"/>
            </p:cNvCxnSpPr>
            <p:nvPr/>
          </p:nvCxnSpPr>
          <p:spPr bwMode="auto">
            <a:xfrm flipH="1" flipV="1">
              <a:off x="1262505" y="2755412"/>
              <a:ext cx="217998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4" name="Egyenes összekötő 42"/>
            <p:cNvCxnSpPr>
              <a:cxnSpLocks noChangeShapeType="1"/>
            </p:cNvCxnSpPr>
            <p:nvPr/>
          </p:nvCxnSpPr>
          <p:spPr bwMode="auto">
            <a:xfrm flipV="1">
              <a:off x="6535969" y="2755412"/>
              <a:ext cx="139480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5" name="Egyenes összekötő nyíllal 43"/>
            <p:cNvCxnSpPr>
              <a:cxnSpLocks noChangeShapeType="1"/>
            </p:cNvCxnSpPr>
            <p:nvPr/>
          </p:nvCxnSpPr>
          <p:spPr bwMode="auto">
            <a:xfrm>
              <a:off x="7945178" y="2757693"/>
              <a:ext cx="0" cy="18182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6" name="Egyenes összekötő 45"/>
            <p:cNvCxnSpPr>
              <a:cxnSpLocks noChangeShapeType="1"/>
            </p:cNvCxnSpPr>
            <p:nvPr/>
          </p:nvCxnSpPr>
          <p:spPr bwMode="auto">
            <a:xfrm flipH="1" flipV="1">
              <a:off x="140228" y="6383315"/>
              <a:ext cx="257074" cy="38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7" name="Egyenes összekötő 52"/>
            <p:cNvCxnSpPr>
              <a:cxnSpLocks noChangeShapeType="1"/>
            </p:cNvCxnSpPr>
            <p:nvPr/>
          </p:nvCxnSpPr>
          <p:spPr bwMode="auto">
            <a:xfrm flipH="1" flipV="1">
              <a:off x="8588209" y="1777075"/>
              <a:ext cx="28979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0" name="Cím 1"/>
          <p:cNvSpPr>
            <a:spLocks noGrp="1"/>
          </p:cNvSpPr>
          <p:nvPr>
            <p:ph type="title" idx="4294967295"/>
          </p:nvPr>
        </p:nvSpPr>
        <p:spPr>
          <a:xfrm>
            <a:off x="1599576" y="157830"/>
            <a:ext cx="9144000" cy="1241674"/>
          </a:xfrm>
          <a:noFill/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9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8.3. A stratégiai alapú, integrált emberi erőforrás gazdálkodás közszolgálati rendszermodellje</a:t>
            </a:r>
          </a:p>
        </p:txBody>
      </p:sp>
    </p:spTree>
    <p:extLst>
      <p:ext uri="{BB962C8B-B14F-4D97-AF65-F5344CB8AC3E}">
        <p14:creationId xmlns:p14="http://schemas.microsoft.com/office/powerpoint/2010/main" val="411892447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2567609" y="391453"/>
            <a:ext cx="7213152" cy="126841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8.3.1. A stratégiai tervezés és a rendszerfejlesztés humánfolyamata</a:t>
            </a:r>
          </a:p>
        </p:txBody>
      </p:sp>
      <p:sp>
        <p:nvSpPr>
          <p:cNvPr id="19462" name="Szövegdoboz 8"/>
          <p:cNvSpPr txBox="1">
            <a:spLocks noChangeArrowheads="1"/>
          </p:cNvSpPr>
          <p:nvPr/>
        </p:nvSpPr>
        <p:spPr bwMode="auto">
          <a:xfrm>
            <a:off x="1524000" y="160337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szervezet alapfeladata, struktúrája, jövőképe, stratégiája</a:t>
            </a:r>
          </a:p>
        </p:txBody>
      </p:sp>
      <p:sp>
        <p:nvSpPr>
          <p:cNvPr id="19463" name="Szövegdoboz 9"/>
          <p:cNvSpPr txBox="1">
            <a:spLocks noChangeArrowheads="1"/>
          </p:cNvSpPr>
          <p:nvPr/>
        </p:nvSpPr>
        <p:spPr bwMode="auto">
          <a:xfrm>
            <a:off x="2567609" y="2814028"/>
            <a:ext cx="29628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Szakterületi és egyéb funkcionális stratégiák</a:t>
            </a:r>
          </a:p>
        </p:txBody>
      </p:sp>
      <p:sp>
        <p:nvSpPr>
          <p:cNvPr id="19464" name="Szövegdoboz 10"/>
          <p:cNvSpPr txBox="1">
            <a:spLocks noChangeArrowheads="1"/>
          </p:cNvSpPr>
          <p:nvPr/>
        </p:nvSpPr>
        <p:spPr bwMode="auto">
          <a:xfrm>
            <a:off x="6574998" y="2814028"/>
            <a:ext cx="39134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Humánstratégia, humánpolitika, részstratégiák</a:t>
            </a:r>
          </a:p>
        </p:txBody>
      </p:sp>
      <p:sp>
        <p:nvSpPr>
          <p:cNvPr id="19465" name="Szövegdoboz 11"/>
          <p:cNvSpPr txBox="1">
            <a:spLocks noChangeArrowheads="1"/>
          </p:cNvSpPr>
          <p:nvPr/>
        </p:nvSpPr>
        <p:spPr bwMode="auto">
          <a:xfrm>
            <a:off x="1524000" y="4578350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Szervezet, rendszer, folyamat- és kultúrafejlesztés, változásmenedzsment, kommunikáció és együttműködés, etikai alapelvek, munka-magatartási elvárások, tanuló szervezet, projekt- és programmenedzsment, IT, gazdálkodás stb.     </a:t>
            </a:r>
          </a:p>
        </p:txBody>
      </p:sp>
      <p:cxnSp>
        <p:nvCxnSpPr>
          <p:cNvPr id="14" name="Egyenes összekötő nyíllal 13"/>
          <p:cNvCxnSpPr>
            <a:stCxn id="19463" idx="3"/>
            <a:endCxn id="19464" idx="1"/>
          </p:cNvCxnSpPr>
          <p:nvPr/>
        </p:nvCxnSpPr>
        <p:spPr>
          <a:xfrm flipV="1">
            <a:off x="5530479" y="3414193"/>
            <a:ext cx="1044519" cy="18466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>
            <a:stCxn id="19462" idx="2"/>
            <a:endCxn id="19463" idx="0"/>
          </p:cNvCxnSpPr>
          <p:nvPr/>
        </p:nvCxnSpPr>
        <p:spPr>
          <a:xfrm flipH="1">
            <a:off x="4049044" y="2434373"/>
            <a:ext cx="2046956" cy="3796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>
            <a:stCxn id="19462" idx="2"/>
            <a:endCxn id="19464" idx="0"/>
          </p:cNvCxnSpPr>
          <p:nvPr/>
        </p:nvCxnSpPr>
        <p:spPr>
          <a:xfrm>
            <a:off x="6096000" y="2434373"/>
            <a:ext cx="2435744" cy="3796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>
            <a:stCxn id="19464" idx="2"/>
            <a:endCxn id="19465" idx="0"/>
          </p:cNvCxnSpPr>
          <p:nvPr/>
        </p:nvCxnSpPr>
        <p:spPr>
          <a:xfrm flipH="1">
            <a:off x="6096000" y="4014357"/>
            <a:ext cx="2435744" cy="5639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>
            <a:stCxn id="19463" idx="2"/>
            <a:endCxn id="19465" idx="0"/>
          </p:cNvCxnSpPr>
          <p:nvPr/>
        </p:nvCxnSpPr>
        <p:spPr>
          <a:xfrm>
            <a:off x="4049044" y="4383688"/>
            <a:ext cx="2046956" cy="1946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53378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3038845" y="357187"/>
            <a:ext cx="6480720" cy="126841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9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stratégiai tervezés és a rendszerfejlesztés humánfolyamata</a:t>
            </a:r>
          </a:p>
        </p:txBody>
      </p:sp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2351586" y="2308225"/>
            <a:ext cx="47936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felsővezetői nézőpont érvényesítése,</a:t>
            </a:r>
          </a:p>
        </p:txBody>
      </p:sp>
      <p:sp>
        <p:nvSpPr>
          <p:cNvPr id="19460" name="Szövegdoboz 5"/>
          <p:cNvSpPr txBox="1">
            <a:spLocks noChangeArrowheads="1"/>
          </p:cNvSpPr>
          <p:nvPr/>
        </p:nvSpPr>
        <p:spPr bwMode="auto">
          <a:xfrm>
            <a:off x="2351586" y="3549134"/>
            <a:ext cx="496855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szervezet versenyképességének kritikus eleme az emberi erőforrással való gazdálkodás,</a:t>
            </a:r>
          </a:p>
        </p:txBody>
      </p:sp>
      <p:sp>
        <p:nvSpPr>
          <p:cNvPr id="19461" name="Szövegdoboz 6"/>
          <p:cNvSpPr txBox="1">
            <a:spLocks noChangeArrowheads="1"/>
          </p:cNvSpPr>
          <p:nvPr/>
        </p:nvSpPr>
        <p:spPr bwMode="auto">
          <a:xfrm>
            <a:off x="2351585" y="5159375"/>
            <a:ext cx="479586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emberi erőforrás gazdálkodás integrált szerepének érvényesülése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2351585" y="1625600"/>
            <a:ext cx="80751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Alapfeltételek:</a:t>
            </a:r>
          </a:p>
        </p:txBody>
      </p:sp>
    </p:spTree>
    <p:extLst>
      <p:ext uri="{BB962C8B-B14F-4D97-AF65-F5344CB8AC3E}">
        <p14:creationId xmlns:p14="http://schemas.microsoft.com/office/powerpoint/2010/main" val="188754571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3053557" y="314257"/>
            <a:ext cx="6157044" cy="126841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29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8.3.2. A munkavégzési rendszerek humánfolyamata</a:t>
            </a:r>
          </a:p>
        </p:txBody>
      </p:sp>
      <p:sp>
        <p:nvSpPr>
          <p:cNvPr id="20483" name="Szövegdoboz 4"/>
          <p:cNvSpPr txBox="1">
            <a:spLocks noChangeArrowheads="1"/>
          </p:cNvSpPr>
          <p:nvPr/>
        </p:nvSpPr>
        <p:spPr bwMode="auto">
          <a:xfrm>
            <a:off x="1660525" y="1570038"/>
            <a:ext cx="19875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Munkakör-alapú</a:t>
            </a:r>
          </a:p>
        </p:txBody>
      </p:sp>
      <p:sp>
        <p:nvSpPr>
          <p:cNvPr id="20484" name="Szövegdoboz 5"/>
          <p:cNvSpPr txBox="1">
            <a:spLocks noChangeArrowheads="1"/>
          </p:cNvSpPr>
          <p:nvPr/>
        </p:nvSpPr>
        <p:spPr bwMode="auto">
          <a:xfrm>
            <a:off x="3787776" y="1573214"/>
            <a:ext cx="2144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Karrier-alapú</a:t>
            </a:r>
          </a:p>
        </p:txBody>
      </p:sp>
      <p:sp>
        <p:nvSpPr>
          <p:cNvPr id="20485" name="Szövegdoboz 6"/>
          <p:cNvSpPr txBox="1">
            <a:spLocks noChangeArrowheads="1"/>
          </p:cNvSpPr>
          <p:nvPr/>
        </p:nvSpPr>
        <p:spPr bwMode="auto">
          <a:xfrm>
            <a:off x="5932488" y="1593851"/>
            <a:ext cx="251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Kompetencia-alapú</a:t>
            </a:r>
          </a:p>
        </p:txBody>
      </p:sp>
      <p:sp>
        <p:nvSpPr>
          <p:cNvPr id="20486" name="Szövegdoboz 7"/>
          <p:cNvSpPr txBox="1">
            <a:spLocks noChangeArrowheads="1"/>
          </p:cNvSpPr>
          <p:nvPr/>
        </p:nvSpPr>
        <p:spPr bwMode="auto">
          <a:xfrm>
            <a:off x="8256589" y="1573213"/>
            <a:ext cx="22685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Vegyes megoldású</a:t>
            </a:r>
          </a:p>
        </p:txBody>
      </p:sp>
      <p:sp>
        <p:nvSpPr>
          <p:cNvPr id="20487" name="Szövegdoboz 8"/>
          <p:cNvSpPr txBox="1">
            <a:spLocks noChangeArrowheads="1"/>
          </p:cNvSpPr>
          <p:nvPr/>
        </p:nvSpPr>
        <p:spPr bwMode="auto">
          <a:xfrm>
            <a:off x="1612901" y="2846388"/>
            <a:ext cx="28813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munkakörelemzés</a:t>
            </a:r>
          </a:p>
        </p:txBody>
      </p:sp>
      <p:sp>
        <p:nvSpPr>
          <p:cNvPr id="20488" name="Szövegdoboz 9"/>
          <p:cNvSpPr txBox="1">
            <a:spLocks noChangeArrowheads="1"/>
          </p:cNvSpPr>
          <p:nvPr/>
        </p:nvSpPr>
        <p:spPr bwMode="auto">
          <a:xfrm>
            <a:off x="2351088" y="3854451"/>
            <a:ext cx="71294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munkaköri rendszer megtervezése, működtetése</a:t>
            </a:r>
          </a:p>
        </p:txBody>
      </p:sp>
      <p:sp>
        <p:nvSpPr>
          <p:cNvPr id="20489" name="Szövegdoboz 10"/>
          <p:cNvSpPr txBox="1">
            <a:spLocks noChangeArrowheads="1"/>
          </p:cNvSpPr>
          <p:nvPr/>
        </p:nvSpPr>
        <p:spPr bwMode="auto">
          <a:xfrm>
            <a:off x="1919288" y="3306763"/>
            <a:ext cx="7848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szervezeti struktúra és munkafolyamatok kialakítása</a:t>
            </a:r>
          </a:p>
        </p:txBody>
      </p:sp>
      <p:sp>
        <p:nvSpPr>
          <p:cNvPr id="20490" name="Szövegdoboz 11"/>
          <p:cNvSpPr txBox="1">
            <a:spLocks noChangeArrowheads="1"/>
          </p:cNvSpPr>
          <p:nvPr/>
        </p:nvSpPr>
        <p:spPr bwMode="auto">
          <a:xfrm>
            <a:off x="2614613" y="4400551"/>
            <a:ext cx="7777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munkavégzés rendszerének kialakítása, működtetése</a:t>
            </a:r>
          </a:p>
        </p:txBody>
      </p:sp>
      <p:sp>
        <p:nvSpPr>
          <p:cNvPr id="20491" name="Szövegdoboz 12"/>
          <p:cNvSpPr txBox="1">
            <a:spLocks noChangeArrowheads="1"/>
          </p:cNvSpPr>
          <p:nvPr/>
        </p:nvSpPr>
        <p:spPr bwMode="auto">
          <a:xfrm>
            <a:off x="2959100" y="4903789"/>
            <a:ext cx="73929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általános etikai, munka-magatartási követelmények érvényre juttatása</a:t>
            </a:r>
          </a:p>
        </p:txBody>
      </p:sp>
      <p:sp>
        <p:nvSpPr>
          <p:cNvPr id="20492" name="Szövegdoboz 13"/>
          <p:cNvSpPr txBox="1">
            <a:spLocks noChangeArrowheads="1"/>
          </p:cNvSpPr>
          <p:nvPr/>
        </p:nvSpPr>
        <p:spPr bwMode="auto">
          <a:xfrm>
            <a:off x="3227389" y="5673726"/>
            <a:ext cx="41290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kompetenciamenedzsment</a:t>
            </a:r>
          </a:p>
        </p:txBody>
      </p:sp>
      <p:sp>
        <p:nvSpPr>
          <p:cNvPr id="20493" name="Szövegdoboz 14"/>
          <p:cNvSpPr txBox="1">
            <a:spLocks noChangeArrowheads="1"/>
          </p:cNvSpPr>
          <p:nvPr/>
        </p:nvSpPr>
        <p:spPr bwMode="auto">
          <a:xfrm>
            <a:off x="3648076" y="6159501"/>
            <a:ext cx="4740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HR kontrollink és monitoring</a:t>
            </a:r>
          </a:p>
        </p:txBody>
      </p:sp>
      <p:cxnSp>
        <p:nvCxnSpPr>
          <p:cNvPr id="17" name="Egyenes összekötő 16"/>
          <p:cNvCxnSpPr>
            <a:stCxn id="20487" idx="1"/>
          </p:cNvCxnSpPr>
          <p:nvPr/>
        </p:nvCxnSpPr>
        <p:spPr>
          <a:xfrm>
            <a:off x="1612901" y="3046443"/>
            <a:ext cx="11113" cy="337182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>
            <a:endCxn id="20489" idx="1"/>
          </p:cNvCxnSpPr>
          <p:nvPr/>
        </p:nvCxnSpPr>
        <p:spPr>
          <a:xfrm flipV="1">
            <a:off x="1612900" y="3506818"/>
            <a:ext cx="306388" cy="1584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1612900" y="4068763"/>
            <a:ext cx="306388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1612900" y="4621213"/>
            <a:ext cx="306388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>
            <a:off x="1604964" y="5289550"/>
            <a:ext cx="306387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>
            <a:off x="1612900" y="5938838"/>
            <a:ext cx="306388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>
            <a:off x="1624013" y="6418263"/>
            <a:ext cx="304800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>
            <a:off x="2654300" y="2400300"/>
            <a:ext cx="0" cy="23495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>
            <a:off x="4865688" y="2424113"/>
            <a:ext cx="0" cy="23495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/>
          <p:nvPr/>
        </p:nvCxnSpPr>
        <p:spPr>
          <a:xfrm>
            <a:off x="7194550" y="2433638"/>
            <a:ext cx="0" cy="2333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/>
          <p:nvPr/>
        </p:nvCxnSpPr>
        <p:spPr>
          <a:xfrm>
            <a:off x="9394825" y="2433638"/>
            <a:ext cx="0" cy="2333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29276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3071540" y="237535"/>
            <a:ext cx="6703525" cy="131925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8.3.3. Az emberi erőforrás áramlás </a:t>
            </a:r>
            <a:br>
              <a:rPr lang="hu-HU" sz="3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és fejlesztés humánfolyamata</a:t>
            </a:r>
          </a:p>
        </p:txBody>
      </p:sp>
      <p:sp>
        <p:nvSpPr>
          <p:cNvPr id="21509" name="Szövegdoboz 7"/>
          <p:cNvSpPr txBox="1">
            <a:spLocks noChangeArrowheads="1"/>
          </p:cNvSpPr>
          <p:nvPr/>
        </p:nvSpPr>
        <p:spPr bwMode="auto">
          <a:xfrm>
            <a:off x="1836613" y="4377756"/>
            <a:ext cx="25193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Bekerülés a közszolgálatba</a:t>
            </a:r>
          </a:p>
        </p:txBody>
      </p:sp>
      <p:sp>
        <p:nvSpPr>
          <p:cNvPr id="21510" name="Szövegdoboz 8"/>
          <p:cNvSpPr txBox="1">
            <a:spLocks noChangeArrowheads="1"/>
          </p:cNvSpPr>
          <p:nvPr/>
        </p:nvSpPr>
        <p:spPr bwMode="auto">
          <a:xfrm>
            <a:off x="5029075" y="3212977"/>
            <a:ext cx="2520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rgbClr val="3F284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életpályán történő előrehaladás</a:t>
            </a:r>
          </a:p>
        </p:txBody>
      </p:sp>
      <p:sp>
        <p:nvSpPr>
          <p:cNvPr id="21511" name="Szövegdoboz 9"/>
          <p:cNvSpPr txBox="1">
            <a:spLocks noChangeArrowheads="1"/>
          </p:cNvSpPr>
          <p:nvPr/>
        </p:nvSpPr>
        <p:spPr bwMode="auto">
          <a:xfrm>
            <a:off x="5029075" y="5273254"/>
            <a:ext cx="2520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személyi állomány fejlesztése</a:t>
            </a:r>
          </a:p>
        </p:txBody>
      </p:sp>
      <p:sp>
        <p:nvSpPr>
          <p:cNvPr id="21512" name="Szövegdoboz 11"/>
          <p:cNvSpPr txBox="1">
            <a:spLocks noChangeArrowheads="1"/>
          </p:cNvSpPr>
          <p:nvPr/>
        </p:nvSpPr>
        <p:spPr bwMode="auto">
          <a:xfrm>
            <a:off x="7967538" y="4377756"/>
            <a:ext cx="2520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Kiáramlás a közszolgálatból</a:t>
            </a:r>
          </a:p>
        </p:txBody>
      </p:sp>
      <p:sp>
        <p:nvSpPr>
          <p:cNvPr id="13" name="Jobbra nyíl 12"/>
          <p:cNvSpPr/>
          <p:nvPr/>
        </p:nvSpPr>
        <p:spPr>
          <a:xfrm>
            <a:off x="4439542" y="4569792"/>
            <a:ext cx="3434184" cy="38326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063552" y="2396616"/>
            <a:ext cx="86044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u-HU" altLang="hu-HU" sz="2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életpálya-menedzsment működtetésének keretfeltételei</a:t>
            </a:r>
          </a:p>
        </p:txBody>
      </p:sp>
      <p:sp>
        <p:nvSpPr>
          <p:cNvPr id="3" name="Téglalap 2"/>
          <p:cNvSpPr/>
          <p:nvPr/>
        </p:nvSpPr>
        <p:spPr>
          <a:xfrm>
            <a:off x="2063553" y="1556793"/>
            <a:ext cx="65721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600" dirty="0" bmk="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közszolgálati életpálya-menedzsment</a:t>
            </a:r>
            <a:r>
              <a:rPr lang="hu-HU" sz="26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hu-HU" sz="2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17463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2981474" y="237058"/>
            <a:ext cx="6157044" cy="126841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9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életpálya-menedzsment működtetésének keretfeltételei </a:t>
            </a:r>
          </a:p>
        </p:txBody>
      </p:sp>
      <p:sp>
        <p:nvSpPr>
          <p:cNvPr id="22531" name="Szövegdoboz 5"/>
          <p:cNvSpPr txBox="1">
            <a:spLocks noChangeArrowheads="1"/>
          </p:cNvSpPr>
          <p:nvPr/>
        </p:nvSpPr>
        <p:spPr bwMode="auto">
          <a:xfrm>
            <a:off x="2386807" y="1700214"/>
            <a:ext cx="30972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Humánstratégia, humánpolitika (személyzetpolitika) </a:t>
            </a:r>
          </a:p>
        </p:txBody>
      </p:sp>
      <p:sp>
        <p:nvSpPr>
          <p:cNvPr id="22532" name="Szövegdoboz 6"/>
          <p:cNvSpPr txBox="1">
            <a:spLocks noChangeArrowheads="1"/>
          </p:cNvSpPr>
          <p:nvPr/>
        </p:nvSpPr>
        <p:spPr bwMode="auto">
          <a:xfrm>
            <a:off x="2386807" y="3750132"/>
            <a:ext cx="30972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Munkaerő tervezés (létszámszükséglet) </a:t>
            </a:r>
          </a:p>
        </p:txBody>
      </p:sp>
      <p:sp>
        <p:nvSpPr>
          <p:cNvPr id="22533" name="Szövegdoboz 7"/>
          <p:cNvSpPr txBox="1">
            <a:spLocks noChangeArrowheads="1"/>
          </p:cNvSpPr>
          <p:nvPr/>
        </p:nvSpPr>
        <p:spPr bwMode="auto">
          <a:xfrm>
            <a:off x="6784977" y="1870076"/>
            <a:ext cx="32400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Külső és belső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ható tényezők </a:t>
            </a:r>
          </a:p>
        </p:txBody>
      </p:sp>
      <p:sp>
        <p:nvSpPr>
          <p:cNvPr id="22534" name="Szövegdoboz 8"/>
          <p:cNvSpPr txBox="1">
            <a:spLocks noChangeArrowheads="1"/>
          </p:cNvSpPr>
          <p:nvPr/>
        </p:nvSpPr>
        <p:spPr bwMode="auto">
          <a:xfrm>
            <a:off x="7043738" y="4925054"/>
            <a:ext cx="2722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Munkaerőhiány </a:t>
            </a:r>
          </a:p>
        </p:txBody>
      </p:sp>
      <p:sp>
        <p:nvSpPr>
          <p:cNvPr id="22535" name="Szövegdoboz 9"/>
          <p:cNvSpPr txBox="1">
            <a:spLocks noChangeArrowheads="1"/>
          </p:cNvSpPr>
          <p:nvPr/>
        </p:nvSpPr>
        <p:spPr bwMode="auto">
          <a:xfrm>
            <a:off x="7061202" y="5861158"/>
            <a:ext cx="2687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Munkaerőtöbblet </a:t>
            </a:r>
          </a:p>
        </p:txBody>
      </p:sp>
      <p:sp>
        <p:nvSpPr>
          <p:cNvPr id="22536" name="Szövegdoboz 10"/>
          <p:cNvSpPr txBox="1">
            <a:spLocks noChangeArrowheads="1"/>
          </p:cNvSpPr>
          <p:nvPr/>
        </p:nvSpPr>
        <p:spPr bwMode="auto">
          <a:xfrm>
            <a:off x="2135188" y="4925054"/>
            <a:ext cx="3600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Megfelelő intézkedések </a:t>
            </a:r>
          </a:p>
        </p:txBody>
      </p:sp>
      <p:sp>
        <p:nvSpPr>
          <p:cNvPr id="22537" name="Szövegdoboz 11"/>
          <p:cNvSpPr txBox="1">
            <a:spLocks noChangeArrowheads="1"/>
          </p:cNvSpPr>
          <p:nvPr/>
        </p:nvSpPr>
        <p:spPr bwMode="auto">
          <a:xfrm>
            <a:off x="2135188" y="5861158"/>
            <a:ext cx="3600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Megfelelő intézkedések </a:t>
            </a:r>
          </a:p>
        </p:txBody>
      </p:sp>
      <p:sp>
        <p:nvSpPr>
          <p:cNvPr id="13" name="Balra nyíl 12"/>
          <p:cNvSpPr/>
          <p:nvPr/>
        </p:nvSpPr>
        <p:spPr>
          <a:xfrm>
            <a:off x="5735960" y="1965466"/>
            <a:ext cx="648072" cy="578678"/>
          </a:xfrm>
          <a:prstGeom prst="leftArrow">
            <a:avLst/>
          </a:prstGeom>
          <a:solidFill>
            <a:srgbClr val="0070C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Lefelé nyíl 13"/>
          <p:cNvSpPr/>
          <p:nvPr/>
        </p:nvSpPr>
        <p:spPr>
          <a:xfrm>
            <a:off x="3611377" y="3029631"/>
            <a:ext cx="648072" cy="720500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Balra nyíl 14"/>
          <p:cNvSpPr/>
          <p:nvPr/>
        </p:nvSpPr>
        <p:spPr>
          <a:xfrm>
            <a:off x="5999460" y="4866546"/>
            <a:ext cx="648072" cy="578678"/>
          </a:xfrm>
          <a:prstGeom prst="leftArrow">
            <a:avLst/>
          </a:prstGeom>
          <a:solidFill>
            <a:srgbClr val="0070C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Balra nyíl 15"/>
          <p:cNvSpPr/>
          <p:nvPr/>
        </p:nvSpPr>
        <p:spPr>
          <a:xfrm>
            <a:off x="5999460" y="5802650"/>
            <a:ext cx="648072" cy="578678"/>
          </a:xfrm>
          <a:prstGeom prst="leftArrow">
            <a:avLst/>
          </a:prstGeom>
          <a:solidFill>
            <a:srgbClr val="0070C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Felfelé-lefelé nyíl 1"/>
          <p:cNvSpPr/>
          <p:nvPr/>
        </p:nvSpPr>
        <p:spPr>
          <a:xfrm>
            <a:off x="8080983" y="3029632"/>
            <a:ext cx="648072" cy="975433"/>
          </a:xfrm>
          <a:prstGeom prst="up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429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949235" y="3812569"/>
            <a:ext cx="9144000" cy="16509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2.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A vezetés- és szervezéstudomány fejlődése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727633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37471910"/>
              </p:ext>
            </p:extLst>
          </p:nvPr>
        </p:nvGraphicFramePr>
        <p:xfrm>
          <a:off x="1703512" y="1484784"/>
          <a:ext cx="88569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ím 1"/>
          <p:cNvSpPr>
            <a:spLocks noGrp="1"/>
          </p:cNvSpPr>
          <p:nvPr>
            <p:ph type="title" idx="4294967295"/>
          </p:nvPr>
        </p:nvSpPr>
        <p:spPr>
          <a:xfrm>
            <a:off x="2945470" y="216371"/>
            <a:ext cx="6373068" cy="1268413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emberi erőforrás áramlás alapmodelljei</a:t>
            </a:r>
          </a:p>
        </p:txBody>
      </p:sp>
    </p:spTree>
    <p:extLst>
      <p:ext uri="{BB962C8B-B14F-4D97-AF65-F5344CB8AC3E}">
        <p14:creationId xmlns:p14="http://schemas.microsoft.com/office/powerpoint/2010/main" val="118271591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3078034" y="248194"/>
            <a:ext cx="6364212" cy="108689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29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Bekerülés a közszolgálatba </a:t>
            </a:r>
          </a:p>
        </p:txBody>
      </p:sp>
      <p:sp>
        <p:nvSpPr>
          <p:cNvPr id="24579" name="Szövegdoboz 4"/>
          <p:cNvSpPr txBox="1">
            <a:spLocks noChangeArrowheads="1"/>
          </p:cNvSpPr>
          <p:nvPr/>
        </p:nvSpPr>
        <p:spPr bwMode="auto">
          <a:xfrm>
            <a:off x="1524001" y="1335088"/>
            <a:ext cx="90725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szükséges emberi erőforrás biztosítása a külső és a belső (közszolgálaton belüli) lehetőségek kiaknázásával a hatályos felvételi és kiválasztási politika alapján.  </a:t>
            </a:r>
          </a:p>
        </p:txBody>
      </p:sp>
      <p:sp>
        <p:nvSpPr>
          <p:cNvPr id="24580" name="Szövegdoboz 6"/>
          <p:cNvSpPr txBox="1">
            <a:spLocks noChangeArrowheads="1"/>
          </p:cNvSpPr>
          <p:nvPr/>
        </p:nvSpPr>
        <p:spPr bwMode="auto">
          <a:xfrm>
            <a:off x="1821336" y="3227780"/>
            <a:ext cx="3024334" cy="34778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Toborzás, pályáztatás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Illeszkedés az álláshely feladatköréhez, az igényelt kompetenciakészlethez, és/vagy a szervezethez. Jelenlegi igények és a jövőbeli elvárások mérlegelése.</a:t>
            </a:r>
          </a:p>
        </p:txBody>
      </p:sp>
      <p:sp>
        <p:nvSpPr>
          <p:cNvPr id="24581" name="Szövegdoboz 7"/>
          <p:cNvSpPr txBox="1">
            <a:spLocks noChangeArrowheads="1"/>
          </p:cNvSpPr>
          <p:nvPr/>
        </p:nvSpPr>
        <p:spPr bwMode="auto">
          <a:xfrm>
            <a:off x="4845670" y="3233257"/>
            <a:ext cx="3286640" cy="28623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Kiválasztás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Alkalmatlanok kiszűrése és/vagy az alkalmasok megtalálása. Csak vezetői döntés vs. szakértői tevékenységgel alátámasztott vezetői döntés.</a:t>
            </a:r>
          </a:p>
        </p:txBody>
      </p:sp>
      <p:sp>
        <p:nvSpPr>
          <p:cNvPr id="24582" name="Szövegdoboz 8"/>
          <p:cNvSpPr txBox="1">
            <a:spLocks noChangeArrowheads="1"/>
          </p:cNvSpPr>
          <p:nvPr/>
        </p:nvSpPr>
        <p:spPr bwMode="auto">
          <a:xfrm>
            <a:off x="8132310" y="3227780"/>
            <a:ext cx="2320012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Beillesztés (szocializáció)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Tervszerű, </a:t>
            </a:r>
            <a:r>
              <a:rPr lang="hu-HU" altLang="hu-HU" sz="2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monitoringozott</a:t>
            </a: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vagy ad hoc tevékenység.</a:t>
            </a:r>
          </a:p>
        </p:txBody>
      </p:sp>
      <p:sp>
        <p:nvSpPr>
          <p:cNvPr id="24583" name="Szövegdoboz 9"/>
          <p:cNvSpPr txBox="1">
            <a:spLocks noChangeArrowheads="1"/>
          </p:cNvSpPr>
          <p:nvPr/>
        </p:nvSpPr>
        <p:spPr bwMode="auto">
          <a:xfrm>
            <a:off x="1524000" y="2535239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Jogszabályi keretek betartása + jogilag nem szabályozott menedzsment technikák, módszerek, eszközök alkalmazása.</a:t>
            </a:r>
          </a:p>
        </p:txBody>
      </p:sp>
    </p:spTree>
    <p:extLst>
      <p:ext uri="{BB962C8B-B14F-4D97-AF65-F5344CB8AC3E}">
        <p14:creationId xmlns:p14="http://schemas.microsoft.com/office/powerpoint/2010/main" val="370601150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3113677" y="278675"/>
            <a:ext cx="6229052" cy="126841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29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létszámgazdálkodás és a kiválasztás jogi eszközei</a:t>
            </a:r>
          </a:p>
        </p:txBody>
      </p:sp>
      <p:sp>
        <p:nvSpPr>
          <p:cNvPr id="25603" name="Szövegdoboz 4"/>
          <p:cNvSpPr txBox="1">
            <a:spLocks noChangeArrowheads="1"/>
          </p:cNvSpPr>
          <p:nvPr/>
        </p:nvSpPr>
        <p:spPr bwMode="auto">
          <a:xfrm>
            <a:off x="1703388" y="1573214"/>
            <a:ext cx="871309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Belső emberi erőforrások átcsoportosítása: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kinevezés módosítása révén (Kit.: nagyobb a munkáltató mozgástere)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alaplétszám módosítása révén (Kormány)</a:t>
            </a:r>
          </a:p>
        </p:txBody>
      </p:sp>
      <p:sp>
        <p:nvSpPr>
          <p:cNvPr id="25604" name="Szövegdoboz 5"/>
          <p:cNvSpPr txBox="1">
            <a:spLocks noChangeArrowheads="1"/>
          </p:cNvSpPr>
          <p:nvPr/>
        </p:nvSpPr>
        <p:spPr bwMode="auto">
          <a:xfrm>
            <a:off x="1703388" y="2924945"/>
            <a:ext cx="84772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Másik kormányzati igazgatási szervtől: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kormányzati érdekből történő kirendelés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kormányhivatalok közötti kirendelés</a:t>
            </a:r>
          </a:p>
        </p:txBody>
      </p:sp>
      <p:sp>
        <p:nvSpPr>
          <p:cNvPr id="25605" name="Szövegdoboz 6"/>
          <p:cNvSpPr txBox="1">
            <a:spLocks noChangeArrowheads="1"/>
          </p:cNvSpPr>
          <p:nvPr/>
        </p:nvSpPr>
        <p:spPr bwMode="auto">
          <a:xfrm>
            <a:off x="1703388" y="3968900"/>
            <a:ext cx="885710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munkaerő utánpótlása kinevezéssel:</a:t>
            </a:r>
          </a:p>
          <a:p>
            <a:pPr algn="just">
              <a:spcBef>
                <a:spcPct val="0"/>
              </a:spcBef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toborzási, pályázati adatbázis, a személyügyi központ (jelenleg (Miniszterelnöki Kormányiroda – szükség szerint az érintett ágazat bevonásával)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Magyar Közigazgatási Ösztöndíj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általános kinevezési feltételek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szakmai feltételek (a munkáltatói jogkör gyakorlója határozza meg!)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kizáró feltételek</a:t>
            </a:r>
          </a:p>
        </p:txBody>
      </p:sp>
    </p:spTree>
    <p:extLst>
      <p:ext uri="{BB962C8B-B14F-4D97-AF65-F5344CB8AC3E}">
        <p14:creationId xmlns:p14="http://schemas.microsoft.com/office/powerpoint/2010/main" val="184235964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3072024" y="222070"/>
            <a:ext cx="6013028" cy="126841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29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közszolgálati életpályán történő előrehaladás</a:t>
            </a:r>
          </a:p>
        </p:txBody>
      </p:sp>
      <p:sp>
        <p:nvSpPr>
          <p:cNvPr id="26627" name="Szövegdoboz 4"/>
          <p:cNvSpPr txBox="1">
            <a:spLocks noChangeArrowheads="1"/>
          </p:cNvSpPr>
          <p:nvPr/>
        </p:nvSpPr>
        <p:spPr bwMode="auto">
          <a:xfrm>
            <a:off x="1739901" y="1320801"/>
            <a:ext cx="86772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életpályán törtnő előrehaladást a karriermenedzsment rendszer hivatott biztosítani (lásd: a karriermenedzsment fogalmát)  </a:t>
            </a:r>
          </a:p>
        </p:txBody>
      </p:sp>
      <p:sp>
        <p:nvSpPr>
          <p:cNvPr id="26628" name="Szövegdoboz 5"/>
          <p:cNvSpPr txBox="1">
            <a:spLocks noChangeArrowheads="1"/>
          </p:cNvSpPr>
          <p:nvPr/>
        </p:nvSpPr>
        <p:spPr bwMode="auto">
          <a:xfrm>
            <a:off x="1760538" y="2352248"/>
            <a:ext cx="864235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Karriermenedzsment megoldások: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„létramászás”, vertikális előmenetel (pl. közszolgálat);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érintettek választhatnak a felkínált lehetőségek közül;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érintettek döntik el, hogy milyen karrier utat kívánnak bejárni</a:t>
            </a:r>
          </a:p>
        </p:txBody>
      </p:sp>
      <p:sp>
        <p:nvSpPr>
          <p:cNvPr id="26629" name="Szövegdoboz 6"/>
          <p:cNvSpPr txBox="1">
            <a:spLocks noChangeArrowheads="1"/>
          </p:cNvSpPr>
          <p:nvPr/>
        </p:nvSpPr>
        <p:spPr bwMode="auto">
          <a:xfrm>
            <a:off x="1760538" y="4090988"/>
            <a:ext cx="869156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Karriermenedzsment magába foglalhatja: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utánpótlás-tervezést, adatbankok működtetését (szakértői, specialista, vezetői);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tehetséggondozást;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különböző karrierlépések biztosítását (vertikális, horizontális előrelépés, ill. előreléptetés, átlépés, áthelyezés pl. más szervezetekbe, visszalépés a közszolgálatba)  </a:t>
            </a:r>
          </a:p>
        </p:txBody>
      </p:sp>
    </p:spTree>
    <p:extLst>
      <p:ext uri="{BB962C8B-B14F-4D97-AF65-F5344CB8AC3E}">
        <p14:creationId xmlns:p14="http://schemas.microsoft.com/office/powerpoint/2010/main" val="139706930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3141139" y="246270"/>
            <a:ext cx="6132496" cy="101398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29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Emberi erőforrás fejlesztés a közszolgálatban</a:t>
            </a:r>
          </a:p>
        </p:txBody>
      </p:sp>
      <p:grpSp>
        <p:nvGrpSpPr>
          <p:cNvPr id="27651" name="Csoportba foglalás 40"/>
          <p:cNvGrpSpPr>
            <a:grpSpLocks/>
          </p:cNvGrpSpPr>
          <p:nvPr/>
        </p:nvGrpSpPr>
        <p:grpSpPr bwMode="auto">
          <a:xfrm>
            <a:off x="1689233" y="1340769"/>
            <a:ext cx="8873997" cy="5328791"/>
            <a:chOff x="193987" y="1556792"/>
            <a:chExt cx="8665121" cy="5184576"/>
          </a:xfrm>
        </p:grpSpPr>
        <p:sp>
          <p:nvSpPr>
            <p:cNvPr id="6" name="Téglalap 5"/>
            <p:cNvSpPr>
              <a:spLocks noChangeArrowheads="1"/>
            </p:cNvSpPr>
            <p:nvPr/>
          </p:nvSpPr>
          <p:spPr bwMode="auto">
            <a:xfrm>
              <a:off x="193987" y="3232568"/>
              <a:ext cx="1296216" cy="183283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hu-HU" altLang="hu-HU" sz="1600" b="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Az emberi erőforrás fejlesztés céljai</a:t>
              </a:r>
            </a:p>
          </p:txBody>
        </p:sp>
        <p:sp>
          <p:nvSpPr>
            <p:cNvPr id="7" name="Lekerekített téglalap 6"/>
            <p:cNvSpPr>
              <a:spLocks noChangeArrowheads="1"/>
            </p:cNvSpPr>
            <p:nvPr/>
          </p:nvSpPr>
          <p:spPr bwMode="auto">
            <a:xfrm>
              <a:off x="1763748" y="1556792"/>
              <a:ext cx="2566222" cy="1438938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5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hu-HU" altLang="hu-HU" sz="1600" b="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Az első közszolgálati munkakörbe kerülést biztosító fejlesztések</a:t>
              </a:r>
            </a:p>
          </p:txBody>
        </p:sp>
        <p:sp>
          <p:nvSpPr>
            <p:cNvPr id="27658" name="Lekerekített téglalap 7"/>
            <p:cNvSpPr>
              <a:spLocks noChangeArrowheads="1"/>
            </p:cNvSpPr>
            <p:nvPr/>
          </p:nvSpPr>
          <p:spPr bwMode="auto">
            <a:xfrm>
              <a:off x="1763748" y="3429520"/>
              <a:ext cx="2566222" cy="1438938"/>
            </a:xfrm>
            <a:prstGeom prst="roundRect">
              <a:avLst>
                <a:gd name="adj" fmla="val 16667"/>
              </a:avLst>
            </a:prstGeom>
            <a:solidFill>
              <a:srgbClr val="823B0B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6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 munkakör megtartását szolgáló fejlesztések</a:t>
              </a:r>
              <a:endParaRPr lang="hu-HU" altLang="hu-H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659" name="Lekerekített téglalap 8"/>
            <p:cNvSpPr>
              <a:spLocks noChangeArrowheads="1"/>
            </p:cNvSpPr>
            <p:nvPr/>
          </p:nvSpPr>
          <p:spPr bwMode="auto">
            <a:xfrm>
              <a:off x="1763748" y="5302248"/>
              <a:ext cx="2566222" cy="1439120"/>
            </a:xfrm>
            <a:prstGeom prst="roundRect">
              <a:avLst>
                <a:gd name="adj" fmla="val 16667"/>
              </a:avLst>
            </a:prstGeom>
            <a:solidFill>
              <a:srgbClr val="525252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6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 más, vagy a magasabb értékű munkakörbe kerüléshez szükséges fejlesztések </a:t>
              </a:r>
              <a:endParaRPr lang="hu-HU" altLang="hu-H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églalap 9"/>
            <p:cNvSpPr>
              <a:spLocks noChangeArrowheads="1"/>
            </p:cNvSpPr>
            <p:nvPr/>
          </p:nvSpPr>
          <p:spPr bwMode="auto">
            <a:xfrm>
              <a:off x="4881616" y="1556792"/>
              <a:ext cx="2118674" cy="1608129"/>
            </a:xfrm>
            <a:prstGeom prst="rect">
              <a:avLst/>
            </a:prstGeom>
            <a:solidFill>
              <a:srgbClr val="00B05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 upright="1"/>
            <a:lstStyle/>
            <a:p>
              <a:pPr algn="ctr">
                <a:defRPr/>
              </a:pPr>
              <a:r>
                <a:rPr lang="hu-HU" sz="16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 munkavégzésen kívüli (</a:t>
              </a:r>
              <a:r>
                <a:rPr lang="hu-HU" sz="1600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Off-the-job</a:t>
              </a:r>
              <a:r>
                <a:rPr lang="hu-HU" sz="16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) fejlesztések</a:t>
              </a:r>
              <a:endParaRPr lang="hu-H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663" name="Ellipszis 10"/>
            <p:cNvSpPr>
              <a:spLocks noChangeArrowheads="1"/>
            </p:cNvSpPr>
            <p:nvPr/>
          </p:nvSpPr>
          <p:spPr bwMode="auto">
            <a:xfrm>
              <a:off x="4893799" y="4749425"/>
              <a:ext cx="2204813" cy="1681548"/>
            </a:xfrm>
            <a:prstGeom prst="rect">
              <a:avLst/>
            </a:prstGeom>
            <a:solidFill>
              <a:srgbClr val="7F5F00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6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 munkavégzéshez kapcsolódó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6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(</a:t>
              </a:r>
              <a:r>
                <a:rPr lang="hu-HU" altLang="hu-HU" sz="1600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On-the-job</a:t>
              </a:r>
              <a:r>
                <a:rPr lang="hu-HU" altLang="hu-HU" sz="16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) fejlesztések</a:t>
              </a:r>
              <a:endParaRPr lang="hu-HU" altLang="hu-H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665" name="Egyenes összekötő 12"/>
            <p:cNvCxnSpPr>
              <a:cxnSpLocks noChangeShapeType="1"/>
            </p:cNvCxnSpPr>
            <p:nvPr/>
          </p:nvCxnSpPr>
          <p:spPr bwMode="auto">
            <a:xfrm>
              <a:off x="1614192" y="2276261"/>
              <a:ext cx="0" cy="3733824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6" name="Egyenes összekötő 13"/>
            <p:cNvCxnSpPr>
              <a:cxnSpLocks noChangeShapeType="1"/>
              <a:endCxn id="27658" idx="1"/>
            </p:cNvCxnSpPr>
            <p:nvPr/>
          </p:nvCxnSpPr>
          <p:spPr bwMode="auto">
            <a:xfrm>
              <a:off x="1490203" y="4148989"/>
              <a:ext cx="273545" cy="0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7" name="Egyenes összekötő 14"/>
            <p:cNvCxnSpPr>
              <a:cxnSpLocks noChangeShapeType="1"/>
              <a:endCxn id="7" idx="1"/>
            </p:cNvCxnSpPr>
            <p:nvPr/>
          </p:nvCxnSpPr>
          <p:spPr bwMode="auto">
            <a:xfrm>
              <a:off x="1614192" y="2276261"/>
              <a:ext cx="149556" cy="0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8" name="Egyenes összekötő 15"/>
            <p:cNvCxnSpPr>
              <a:cxnSpLocks noChangeShapeType="1"/>
              <a:endCxn id="27659" idx="1"/>
            </p:cNvCxnSpPr>
            <p:nvPr/>
          </p:nvCxnSpPr>
          <p:spPr bwMode="auto">
            <a:xfrm flipV="1">
              <a:off x="1614192" y="6021808"/>
              <a:ext cx="149556" cy="90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9" name="Egyenes összekötő nyíllal 16"/>
            <p:cNvCxnSpPr>
              <a:cxnSpLocks noChangeShapeType="1"/>
            </p:cNvCxnSpPr>
            <p:nvPr/>
          </p:nvCxnSpPr>
          <p:spPr bwMode="auto">
            <a:xfrm>
              <a:off x="4329970" y="2276261"/>
              <a:ext cx="551646" cy="0"/>
            </a:xfrm>
            <a:prstGeom prst="straightConnector1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0" name="Egyenes összekötő 17"/>
            <p:cNvCxnSpPr>
              <a:cxnSpLocks noChangeShapeType="1"/>
            </p:cNvCxnSpPr>
            <p:nvPr/>
          </p:nvCxnSpPr>
          <p:spPr bwMode="auto">
            <a:xfrm>
              <a:off x="4567342" y="2601013"/>
              <a:ext cx="0" cy="3420886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1" name="Egyenes összekötő nyíllal 18"/>
            <p:cNvCxnSpPr>
              <a:cxnSpLocks noChangeShapeType="1"/>
            </p:cNvCxnSpPr>
            <p:nvPr/>
          </p:nvCxnSpPr>
          <p:spPr bwMode="auto">
            <a:xfrm>
              <a:off x="4574007" y="2601013"/>
              <a:ext cx="307609" cy="0"/>
            </a:xfrm>
            <a:prstGeom prst="straightConnector1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2" name="Egyenes összekötő nyíllal 19"/>
            <p:cNvCxnSpPr>
              <a:cxnSpLocks noChangeShapeType="1"/>
              <a:endCxn id="27663" idx="1"/>
            </p:cNvCxnSpPr>
            <p:nvPr/>
          </p:nvCxnSpPr>
          <p:spPr bwMode="auto">
            <a:xfrm>
              <a:off x="4574007" y="5590108"/>
              <a:ext cx="319792" cy="91"/>
            </a:xfrm>
            <a:prstGeom prst="straightConnector1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3" name="Egyenes összekötő 20"/>
            <p:cNvCxnSpPr>
              <a:cxnSpLocks noChangeShapeType="1"/>
              <a:stCxn id="27658" idx="3"/>
            </p:cNvCxnSpPr>
            <p:nvPr/>
          </p:nvCxnSpPr>
          <p:spPr bwMode="auto">
            <a:xfrm>
              <a:off x="4329970" y="4148989"/>
              <a:ext cx="237371" cy="0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4" name="Egyenes összekötő 21"/>
            <p:cNvCxnSpPr>
              <a:cxnSpLocks noChangeShapeType="1"/>
              <a:stCxn id="27659" idx="3"/>
            </p:cNvCxnSpPr>
            <p:nvPr/>
          </p:nvCxnSpPr>
          <p:spPr bwMode="auto">
            <a:xfrm>
              <a:off x="4329970" y="6021808"/>
              <a:ext cx="237371" cy="90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5" name="Egyenes összekötő 22"/>
            <p:cNvCxnSpPr>
              <a:cxnSpLocks noChangeShapeType="1"/>
              <a:stCxn id="27664" idx="0"/>
            </p:cNvCxnSpPr>
            <p:nvPr/>
          </p:nvCxnSpPr>
          <p:spPr bwMode="auto">
            <a:xfrm flipH="1" flipV="1">
              <a:off x="7992751" y="2360767"/>
              <a:ext cx="2670" cy="805977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6" name="Egyenes összekötő nyíllal 23"/>
            <p:cNvCxnSpPr>
              <a:cxnSpLocks noChangeShapeType="1"/>
            </p:cNvCxnSpPr>
            <p:nvPr/>
          </p:nvCxnSpPr>
          <p:spPr bwMode="auto">
            <a:xfrm flipH="1">
              <a:off x="7000290" y="2353315"/>
              <a:ext cx="992463" cy="7633"/>
            </a:xfrm>
            <a:prstGeom prst="straightConnector1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7" name="Egyenes összekötő nyíllal 24"/>
            <p:cNvCxnSpPr>
              <a:cxnSpLocks noChangeShapeType="1"/>
              <a:endCxn id="27663" idx="3"/>
            </p:cNvCxnSpPr>
            <p:nvPr/>
          </p:nvCxnSpPr>
          <p:spPr bwMode="auto">
            <a:xfrm flipH="1">
              <a:off x="7098612" y="5590108"/>
              <a:ext cx="894141" cy="91"/>
            </a:xfrm>
            <a:prstGeom prst="straightConnector1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8" name="Egyenes összekötő 25"/>
            <p:cNvCxnSpPr>
              <a:cxnSpLocks noChangeShapeType="1"/>
              <a:endCxn id="27664" idx="2"/>
            </p:cNvCxnSpPr>
            <p:nvPr/>
          </p:nvCxnSpPr>
          <p:spPr bwMode="auto">
            <a:xfrm flipV="1">
              <a:off x="7992751" y="5236420"/>
              <a:ext cx="2670" cy="353688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79" name="Szövegdoboz 39"/>
            <p:cNvSpPr txBox="1">
              <a:spLocks noChangeArrowheads="1"/>
            </p:cNvSpPr>
            <p:nvPr/>
          </p:nvSpPr>
          <p:spPr bwMode="auto">
            <a:xfrm>
              <a:off x="4644008" y="3487293"/>
              <a:ext cx="2337520" cy="1048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Tudásmenedzsment, LLL., tanuló szervezet, szervezeti tanulás</a:t>
              </a:r>
            </a:p>
          </p:txBody>
        </p:sp>
        <p:sp>
          <p:nvSpPr>
            <p:cNvPr id="27664" name="Téglalap 11"/>
            <p:cNvSpPr>
              <a:spLocks noChangeArrowheads="1"/>
            </p:cNvSpPr>
            <p:nvPr/>
          </p:nvSpPr>
          <p:spPr bwMode="auto">
            <a:xfrm>
              <a:off x="7131733" y="3166743"/>
              <a:ext cx="1727375" cy="206967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6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Az emberi erőforrás fejlesztési rendszer </a:t>
              </a:r>
              <a:r>
                <a:rPr lang="hu-HU" altLang="hu-HU" sz="1600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működteté-sének</a:t>
              </a:r>
              <a:r>
                <a:rPr lang="hu-HU" altLang="hu-HU" sz="16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 keretfeltételei</a:t>
              </a:r>
              <a:endParaRPr lang="hu-HU" altLang="hu-H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283131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3035300" y="281685"/>
            <a:ext cx="6157044" cy="126841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20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Kiáramlás a közszolgálatból, </a:t>
            </a:r>
            <a:br>
              <a:rPr lang="hu-HU" sz="20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20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kiáramlás jogi eszközei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43613818"/>
              </p:ext>
            </p:extLst>
          </p:nvPr>
        </p:nvGraphicFramePr>
        <p:xfrm>
          <a:off x="1631504" y="1484784"/>
          <a:ext cx="8856984" cy="516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676" name="Szövegdoboz 5"/>
          <p:cNvSpPr txBox="1">
            <a:spLocks noChangeArrowheads="1"/>
          </p:cNvSpPr>
          <p:nvPr/>
        </p:nvSpPr>
        <p:spPr bwMode="auto">
          <a:xfrm>
            <a:off x="1919289" y="5876925"/>
            <a:ext cx="8353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HR menedzsment technikák: gondoskodó elbocsátás, </a:t>
            </a:r>
            <a:r>
              <a:rPr lang="hu-HU" altLang="hu-HU" sz="2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exit</a:t>
            </a: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interjú, után-követés, fluktuációelemzés, nyugdíjas gondozás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1631504" y="1413938"/>
            <a:ext cx="75608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Eljárás a jogviszony megszűnése és megszüntetése esetén</a:t>
            </a:r>
            <a:endParaRPr lang="fr-FR" alt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40187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3107668" y="229437"/>
            <a:ext cx="6085036" cy="126841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24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8.3.4. A teljesítménymenedzsment humánfolyamata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1775520" y="1556792"/>
            <a:ext cx="3024336" cy="9361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hu-HU" altLang="hu-HU" sz="1600" b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Szervezeti és szervezeti egység szintű teljesítménymérés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5303912" y="1556792"/>
            <a:ext cx="3024336" cy="9361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hu-HU" altLang="hu-HU" sz="1600" b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Egyéni teljesítményértékelés és minősítés</a:t>
            </a:r>
          </a:p>
        </p:txBody>
      </p:sp>
      <p:sp>
        <p:nvSpPr>
          <p:cNvPr id="7" name="Jobbra nyíl 6"/>
          <p:cNvSpPr/>
          <p:nvPr/>
        </p:nvSpPr>
        <p:spPr>
          <a:xfrm>
            <a:off x="4871864" y="1844824"/>
            <a:ext cx="360040" cy="432048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708" name="Szövegdoboz 7"/>
          <p:cNvSpPr txBox="1">
            <a:spLocks noChangeArrowheads="1"/>
          </p:cNvSpPr>
          <p:nvPr/>
        </p:nvSpPr>
        <p:spPr bwMode="auto">
          <a:xfrm>
            <a:off x="1787526" y="2501900"/>
            <a:ext cx="30130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Balanced</a:t>
            </a:r>
            <a:r>
              <a:rPr lang="hu-HU" altLang="hu-H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Scorecard</a:t>
            </a:r>
            <a:r>
              <a:rPr lang="hu-HU" altLang="hu-H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teljesítményprizma, egyéb megoldások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8759825" y="1325564"/>
            <a:ext cx="1747838" cy="1590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hu-HU" altLang="hu-HU" sz="1600" b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360 fokos értékeléssel kiegészíthető</a:t>
            </a:r>
          </a:p>
        </p:txBody>
      </p:sp>
      <p:cxnSp>
        <p:nvCxnSpPr>
          <p:cNvPr id="20" name="Egyenes összekötő nyíllal 19"/>
          <p:cNvCxnSpPr/>
          <p:nvPr/>
        </p:nvCxnSpPr>
        <p:spPr>
          <a:xfrm>
            <a:off x="8399464" y="2060575"/>
            <a:ext cx="2889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711" name="Szövegdoboz 28"/>
          <p:cNvSpPr txBox="1">
            <a:spLocks noChangeArrowheads="1"/>
          </p:cNvSpPr>
          <p:nvPr/>
        </p:nvSpPr>
        <p:spPr bwMode="auto">
          <a:xfrm>
            <a:off x="1631952" y="6067167"/>
            <a:ext cx="87121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teljesítménymenedzsment összeköthető: a belső elégedettségvizsgálattal, a külső közvélemény kutatással, a minőségbiztosítással. </a:t>
            </a: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225434185"/>
              </p:ext>
            </p:extLst>
          </p:nvPr>
        </p:nvGraphicFramePr>
        <p:xfrm>
          <a:off x="1631951" y="3284984"/>
          <a:ext cx="887571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elfelé nyíl 1"/>
          <p:cNvSpPr/>
          <p:nvPr/>
        </p:nvSpPr>
        <p:spPr>
          <a:xfrm>
            <a:off x="2855640" y="4682034"/>
            <a:ext cx="504056" cy="259134"/>
          </a:xfrm>
          <a:prstGeom prst="up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70571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ím 1"/>
          <p:cNvSpPr>
            <a:spLocks noGrp="1"/>
          </p:cNvSpPr>
          <p:nvPr>
            <p:ph type="title" idx="4294967295"/>
          </p:nvPr>
        </p:nvSpPr>
        <p:spPr>
          <a:xfrm>
            <a:off x="3001707" y="321100"/>
            <a:ext cx="7440749" cy="128672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29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8.3.5. Az ösztönzésmenedzsment </a:t>
            </a:r>
            <a:br>
              <a:rPr lang="hu-HU" sz="29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29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humánfolyamata</a:t>
            </a:r>
          </a:p>
        </p:txBody>
      </p:sp>
      <p:sp>
        <p:nvSpPr>
          <p:cNvPr id="30723" name="Szövegdoboz 21"/>
          <p:cNvSpPr txBox="1">
            <a:spLocks noChangeArrowheads="1"/>
          </p:cNvSpPr>
          <p:nvPr/>
        </p:nvSpPr>
        <p:spPr bwMode="auto">
          <a:xfrm>
            <a:off x="1862019" y="2276873"/>
            <a:ext cx="85804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Ösztönzésmenedzsment = kompenzáció és javadalmazás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Formája függ az alkalmazott munkavégzési rendszertől.  </a:t>
            </a:r>
          </a:p>
        </p:txBody>
      </p:sp>
      <p:sp>
        <p:nvSpPr>
          <p:cNvPr id="30724" name="Szövegdoboz 22"/>
          <p:cNvSpPr txBox="1">
            <a:spLocks noChangeArrowheads="1"/>
          </p:cNvSpPr>
          <p:nvPr/>
        </p:nvSpPr>
        <p:spPr bwMode="auto">
          <a:xfrm>
            <a:off x="1847851" y="3284538"/>
            <a:ext cx="83407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humánfolyamathoz kapcsolható humán funkciók: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illetmény megállapítása (az álláshely tartozó besorolás szerinti sávon belül) </a:t>
            </a: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munkáltatói jogkör gyakorlójának mérlegelése!</a:t>
            </a:r>
            <a:endParaRPr lang="hu-HU" alt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érdemek elismerése 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céljuttatás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cafetéria</a:t>
            </a: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egyéb juttatások, támogatások</a:t>
            </a:r>
          </a:p>
        </p:txBody>
      </p:sp>
      <p:sp>
        <p:nvSpPr>
          <p:cNvPr id="2" name="Téglalap 1"/>
          <p:cNvSpPr/>
          <p:nvPr/>
        </p:nvSpPr>
        <p:spPr>
          <a:xfrm>
            <a:off x="1862019" y="1484785"/>
            <a:ext cx="41876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bmk="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Kompenzáció és javadalmazás </a:t>
            </a:r>
            <a:endPara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58052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3117124" y="470263"/>
            <a:ext cx="6156070" cy="134076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Az ösztönzésmenedzsment </a:t>
            </a:r>
            <a:b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jogi eszközei</a:t>
            </a:r>
          </a:p>
        </p:txBody>
      </p:sp>
      <p:sp>
        <p:nvSpPr>
          <p:cNvPr id="2" name="Téglalap 1"/>
          <p:cNvSpPr/>
          <p:nvPr/>
        </p:nvSpPr>
        <p:spPr>
          <a:xfrm>
            <a:off x="2495600" y="2274838"/>
            <a:ext cx="72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Korábbi automatikus előmeneteli rendszer megszűnt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Előmenetel = másik álláshelyre sorolás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illetmény úgy is jelentősen nőhet, hogy a kormánytisztviselő ugyanazon álláshelyen marad! </a:t>
            </a:r>
          </a:p>
        </p:txBody>
      </p:sp>
    </p:spTree>
    <p:extLst>
      <p:ext uri="{BB962C8B-B14F-4D97-AF65-F5344CB8AC3E}">
        <p14:creationId xmlns:p14="http://schemas.microsoft.com/office/powerpoint/2010/main" val="229651492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2125014" y="220208"/>
            <a:ext cx="7803206" cy="11525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8.3.6. A személyügyi szolgáltatások és tevékenységek humánfolyamata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46782470"/>
              </p:ext>
            </p:extLst>
          </p:nvPr>
        </p:nvGraphicFramePr>
        <p:xfrm>
          <a:off x="1775520" y="1481221"/>
          <a:ext cx="8748464" cy="5116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596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1. egyéni séma">
      <a:dk1>
        <a:sysClr val="windowText" lastClr="000000"/>
      </a:dk1>
      <a:lt1>
        <a:sysClr val="window" lastClr="FFFFFF"/>
      </a:lt1>
      <a:dk2>
        <a:srgbClr val="C19A5E"/>
      </a:dk2>
      <a:lt2>
        <a:srgbClr val="F2F2F2"/>
      </a:lt2>
      <a:accent1>
        <a:srgbClr val="0C0C0C"/>
      </a:accent1>
      <a:accent2>
        <a:srgbClr val="F1C98B"/>
      </a:accent2>
      <a:accent3>
        <a:srgbClr val="9E8042"/>
      </a:accent3>
      <a:accent4>
        <a:srgbClr val="EEB563"/>
      </a:accent4>
      <a:accent5>
        <a:srgbClr val="D9332A"/>
      </a:accent5>
      <a:accent6>
        <a:srgbClr val="64AD80"/>
      </a:accent6>
      <a:hlink>
        <a:srgbClr val="0563C1"/>
      </a:hlink>
      <a:folHlink>
        <a:srgbClr val="954F72"/>
      </a:folHlink>
    </a:clrScheme>
    <a:fontScheme name="1. egyéni sé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CDED76E5-98E3-4581-BEAF-820A155584A4}" vid="{4544E563-C049-42F6-824C-8BFA254D6E2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NKE_prezentációs sablon_magyar</Template>
  <TotalTime>165</TotalTime>
  <Words>5184</Words>
  <Application>Microsoft Office PowerPoint</Application>
  <PresentationFormat>Szélesvásznú</PresentationFormat>
  <Paragraphs>996</Paragraphs>
  <Slides>101</Slides>
  <Notes>18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101</vt:i4>
      </vt:variant>
    </vt:vector>
  </HeadingPairs>
  <TitlesOfParts>
    <vt:vector size="107" baseType="lpstr">
      <vt:lpstr>Arial</vt:lpstr>
      <vt:lpstr>Calibri</vt:lpstr>
      <vt:lpstr>Times New Roman</vt:lpstr>
      <vt:lpstr>Verdana</vt:lpstr>
      <vt:lpstr>Wingdings</vt:lpstr>
      <vt:lpstr>Office-téma</vt:lpstr>
      <vt:lpstr>KÖZIGAZGATÁSI SZAKVIZSGA Általános közigazgatási ismeretek IV. modul Közigazgatás-szervezési  és vezetési ismeretek </vt:lpstr>
      <vt:lpstr>A tananyag felépítése </vt:lpstr>
      <vt:lpstr>1. fejezet A vezetés eredete, alapfogalmai, tanulhatósága</vt:lpstr>
      <vt:lpstr>PowerPoint-bemutató</vt:lpstr>
      <vt:lpstr>1.1. A vezetés eredete</vt:lpstr>
      <vt:lpstr>1.2. Alapfogalmak</vt:lpstr>
      <vt:lpstr>1.3. A vezetés tanulhatósága</vt:lpstr>
      <vt:lpstr>PowerPoint-bemutató</vt:lpstr>
      <vt:lpstr>2. fejezet A vezetés- és szervezéstudomány fejlődése</vt:lpstr>
      <vt:lpstr>PowerPoint-bemutató</vt:lpstr>
      <vt:lpstr>2.1. A klasszikus iskola</vt:lpstr>
      <vt:lpstr>2.2. Az emberközpontú irányzatok </vt:lpstr>
      <vt:lpstr>2.3. Integrációs törekvések </vt:lpstr>
      <vt:lpstr>2.3.3. A kontingenciaelmélet alapmodellje</vt:lpstr>
      <vt:lpstr>2.4. A legújabb irányzatok </vt:lpstr>
      <vt:lpstr>PowerPoint-bemutató</vt:lpstr>
      <vt:lpstr>3. fejezet A vezetés perspektívái</vt:lpstr>
      <vt:lpstr>PowerPoint-bemutató</vt:lpstr>
      <vt:lpstr>3.1. A vezetés, mint betöltendő  munkakörök a hierarchia mentén</vt:lpstr>
      <vt:lpstr>3.2. A vezetés, mint vezetői  kompetenciák alkalmazása</vt:lpstr>
      <vt:lpstr>3.3. A vezetés, mint „menedzsment”  és „leadership” szerepfelfogások </vt:lpstr>
      <vt:lpstr>PowerPoint-bemutató</vt:lpstr>
      <vt:lpstr>3.5. A vezetés, mint vezetési  rendszerek közötti választás</vt:lpstr>
      <vt:lpstr>3.6. A vezetés, mint vezetési  stílusok gyakorlása / 1</vt:lpstr>
      <vt:lpstr>A vezetés, mint vezetési  stílusok gyakorlása / 2</vt:lpstr>
      <vt:lpstr>3.7. A vezetés, mint döntés</vt:lpstr>
      <vt:lpstr>3.8. A vezetés, mint vezetési  funkciók betöltése</vt:lpstr>
      <vt:lpstr>3.9. A vezetés, mint koordináció</vt:lpstr>
      <vt:lpstr>PowerPoint-bemutató</vt:lpstr>
      <vt:lpstr>4. fejezet Struktúradimenziók,  szervezeti formák  és alakításuk feltételei</vt:lpstr>
      <vt:lpstr>PowerPoint-bemutató</vt:lpstr>
      <vt:lpstr>4.1. A szervezetalakítást befolyásoló  szituatív tényezők részletesebben</vt:lpstr>
      <vt:lpstr>4.2. A szervezetek leírásához használt struktúradimenziók</vt:lpstr>
      <vt:lpstr>4.3. A) A lineáris szervezet</vt:lpstr>
      <vt:lpstr>4.3. B) A törzskarral kiegészített  lineáris szervezet</vt:lpstr>
      <vt:lpstr>4.3. C) A lineáris-funkcionális szervezet</vt:lpstr>
      <vt:lpstr>4.3. D) A divizionális szervezet</vt:lpstr>
      <vt:lpstr>4.3. E) A mátrix szervezet</vt:lpstr>
      <vt:lpstr>4.3. F) A Mintzberg-féle szervezettípusok</vt:lpstr>
      <vt:lpstr>4.4. A közszervezetek sajátosságai</vt:lpstr>
      <vt:lpstr>PowerPoint-bemutató</vt:lpstr>
      <vt:lpstr>5. fejezet Szervezeti kultúra  és változásvezetés</vt:lpstr>
      <vt:lpstr>PowerPoint-bemutató</vt:lpstr>
      <vt:lpstr>5.1. Szervezeti kultúra</vt:lpstr>
      <vt:lpstr>5.1.2. A szervezeti kultúra típusai  Handy alapján</vt:lpstr>
      <vt:lpstr>Quinn kultúramodellje</vt:lpstr>
      <vt:lpstr>5.2. Változásvezetés</vt:lpstr>
      <vt:lpstr>5.2.2. A szervezeti ellenállás  kezelése</vt:lpstr>
      <vt:lpstr>PowerPoint-bemutató</vt:lpstr>
      <vt:lpstr>6. fejezet Új tendenciák és vezetési  megoldások a közigazgatási szervezetek működésében</vt:lpstr>
      <vt:lpstr>PowerPoint-bemutató</vt:lpstr>
      <vt:lpstr>Kapcsolódó szakterületek</vt:lpstr>
      <vt:lpstr> 6.1. Stratégiai menedzsment</vt:lpstr>
      <vt:lpstr>Stratégiaalkotás</vt:lpstr>
      <vt:lpstr>PowerPoint-bemutató</vt:lpstr>
      <vt:lpstr>Az elektronikus közigazgatás  fogalma, célja és szintjei</vt:lpstr>
      <vt:lpstr>Az e-közigazgatás  előnyei és hátrányai</vt:lpstr>
      <vt:lpstr>6.3. Projektmenedzsment</vt:lpstr>
      <vt:lpstr>6.4. Minőségmenedzsment  alapfogalmak</vt:lpstr>
      <vt:lpstr>6.4.2. CAF  (Common Assestment Framework)</vt:lpstr>
      <vt:lpstr>CAF  (Common Assestment Framework)</vt:lpstr>
      <vt:lpstr>PowerPoint-bemutató</vt:lpstr>
      <vt:lpstr>6.5. Tudásmenedzsment</vt:lpstr>
      <vt:lpstr>PowerPoint-bemutató</vt:lpstr>
      <vt:lpstr>7. fejezet Módszerek és technikák  a közigazgatási szervezetek  vezetéséhez és fejlesztéséhez</vt:lpstr>
      <vt:lpstr>PowerPoint-bemutató</vt:lpstr>
      <vt:lpstr>7.1. A helyzetfelmérés módszerei: 7.1.1. SWOT analízis</vt:lpstr>
      <vt:lpstr>7.1.2. A helyzetfelmérés eszközei: Fadiagram</vt:lpstr>
      <vt:lpstr>7.1.3. Átvilágítást támogató  technikák / 1</vt:lpstr>
      <vt:lpstr>Átvilágítást támogató  technikák / 2</vt:lpstr>
      <vt:lpstr>PowerPoint-bemutató</vt:lpstr>
      <vt:lpstr>PowerPoint-bemutató</vt:lpstr>
      <vt:lpstr>7.2. Csoportos munkavégzés Csoportvezetési alapok</vt:lpstr>
      <vt:lpstr>Csoportos szellemi alkotótechnikák</vt:lpstr>
      <vt:lpstr>Csoportos szellemi alkotótechnikák / 1</vt:lpstr>
      <vt:lpstr>PowerPoint-bemutató</vt:lpstr>
      <vt:lpstr>PowerPoint-bemutató</vt:lpstr>
      <vt:lpstr>PowerPoint-bemutató</vt:lpstr>
      <vt:lpstr>PowerPoint-bemutató</vt:lpstr>
      <vt:lpstr>8. fejezet Humánerőforrás- és közszolgálati menedzsment</vt:lpstr>
      <vt:lpstr>PowerPoint-bemutató</vt:lpstr>
      <vt:lpstr>PowerPoint-bemutató</vt:lpstr>
      <vt:lpstr>8.2. Az emberi erőforrás kiemelt szerepe a közszolgálat működésében</vt:lpstr>
      <vt:lpstr>8.3. A stratégiai alapú, integrált emberi erőforrás gazdálkodás közszolgálati rendszermodellje</vt:lpstr>
      <vt:lpstr>8.3.1. A stratégiai tervezés és a rendszerfejlesztés humánfolyamata</vt:lpstr>
      <vt:lpstr>A stratégiai tervezés és a rendszerfejlesztés humánfolyamata</vt:lpstr>
      <vt:lpstr>8.3.2. A munkavégzési rendszerek humánfolyamata</vt:lpstr>
      <vt:lpstr>8.3.3. Az emberi erőforrás áramlás  és fejlesztés humánfolyamata</vt:lpstr>
      <vt:lpstr>Az életpálya-menedzsment működtetésének keretfeltételei </vt:lpstr>
      <vt:lpstr>Az emberi erőforrás áramlás alapmodelljei</vt:lpstr>
      <vt:lpstr>Bekerülés a közszolgálatba </vt:lpstr>
      <vt:lpstr>A létszámgazdálkodás és a kiválasztás jogi eszközei</vt:lpstr>
      <vt:lpstr>A közszolgálati életpályán történő előrehaladás</vt:lpstr>
      <vt:lpstr>Emberi erőforrás fejlesztés a közszolgálatban</vt:lpstr>
      <vt:lpstr>Kiáramlás a közszolgálatból,  a kiáramlás jogi eszközei</vt:lpstr>
      <vt:lpstr>8.3.4. A teljesítménymenedzsment humánfolyamata</vt:lpstr>
      <vt:lpstr>8.3.5. Az ösztönzésmenedzsment  humánfolyamata</vt:lpstr>
      <vt:lpstr>Az ösztönzésmenedzsment  jogi eszközei</vt:lpstr>
      <vt:lpstr>8.3.6. A személyügyi szolgáltatások és tevékenységek humánfolyamata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Albert Máté Tibor</dc:creator>
  <cp:lastModifiedBy>Kukorelli András</cp:lastModifiedBy>
  <cp:revision>24</cp:revision>
  <dcterms:created xsi:type="dcterms:W3CDTF">2020-01-30T10:32:07Z</dcterms:created>
  <dcterms:modified xsi:type="dcterms:W3CDTF">2024-03-05T11:36:59Z</dcterms:modified>
</cp:coreProperties>
</file>